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22" r:id="rId2"/>
    <p:sldId id="638" r:id="rId3"/>
    <p:sldId id="640" r:id="rId4"/>
    <p:sldId id="632" r:id="rId5"/>
    <p:sldId id="637" r:id="rId6"/>
    <p:sldId id="639" r:id="rId7"/>
    <p:sldId id="606" r:id="rId8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99"/>
    <a:srgbClr val="FF00FF"/>
    <a:srgbClr val="FFC081"/>
    <a:srgbClr val="FFCD9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2" autoAdjust="0"/>
    <p:restoredTop sz="86391" autoAdjust="0"/>
  </p:normalViewPr>
  <p:slideViewPr>
    <p:cSldViewPr>
      <p:cViewPr varScale="1">
        <p:scale>
          <a:sx n="58" d="100"/>
          <a:sy n="58" d="100"/>
        </p:scale>
        <p:origin x="-942" y="-90"/>
      </p:cViewPr>
      <p:guideLst>
        <p:guide orient="horz" pos="2161"/>
        <p:guide pos="3840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28/02/2024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324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28/02/2024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07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194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194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194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08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28/02/2024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478582" y="4358520"/>
            <a:ext cx="11045378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 fontScale="85000" lnSpcReduction="20000"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009 | História da psicologia: </a:t>
            </a: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 err="1" smtClean="0">
                <a:solidFill>
                  <a:srgbClr val="000000"/>
                </a:solidFill>
                <a:latin typeface="Calibri"/>
              </a:rPr>
              <a:t>Pré</a:t>
            </a: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-fundação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500" b="1" strike="noStrike" spc="-1" dirty="0" smtClean="0">
                <a:solidFill>
                  <a:srgbClr val="000000"/>
                </a:solidFill>
                <a:latin typeface="Calibri"/>
              </a:rPr>
              <a:t>Marcos Lima</a:t>
            </a:r>
            <a:endParaRPr lang="pt-BR" sz="35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err="1" smtClean="0"/>
              <a:t>Três</a:t>
            </a:r>
            <a:r>
              <a:rPr lang="en-US" sz="3800" dirty="0" smtClean="0"/>
              <a:t> </a:t>
            </a:r>
            <a:r>
              <a:rPr lang="en-US" sz="3800" dirty="0" err="1" smtClean="0"/>
              <a:t>pressupostos</a:t>
            </a:r>
            <a:r>
              <a:rPr lang="en-US" sz="3800" dirty="0" smtClean="0"/>
              <a:t> </a:t>
            </a:r>
            <a:r>
              <a:rPr lang="en-US" sz="3800" dirty="0" err="1" smtClean="0"/>
              <a:t>necessários</a:t>
            </a:r>
            <a:r>
              <a:rPr lang="en-US" sz="3800" dirty="0" smtClean="0"/>
              <a:t> para </a:t>
            </a:r>
            <a:r>
              <a:rPr lang="en-US" sz="3800" dirty="0" err="1" smtClean="0"/>
              <a:t>uma</a:t>
            </a:r>
            <a:r>
              <a:rPr lang="en-US" sz="3800" dirty="0" smtClean="0"/>
              <a:t> </a:t>
            </a:r>
            <a:r>
              <a:rPr lang="en-US" sz="3800" dirty="0" err="1" smtClean="0"/>
              <a:t>ciência</a:t>
            </a:r>
            <a:r>
              <a:rPr lang="en-US" sz="3800" dirty="0" smtClean="0"/>
              <a:t> </a:t>
            </a:r>
            <a:r>
              <a:rPr lang="en-US" sz="3800" dirty="0" err="1" smtClean="0"/>
              <a:t>psicológica</a:t>
            </a:r>
            <a:endParaRPr lang="en-US" sz="38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170568"/>
            <a:ext cx="11102308" cy="5187256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pt-BR" dirty="0" smtClean="0"/>
              <a:t>O mundo físico funciona de um modo sistemático, sendo passível de ser compreendido e previsto</a:t>
            </a:r>
          </a:p>
          <a:p>
            <a:pPr marL="742950" indent="-742950">
              <a:buFont typeface="+mj-lt"/>
              <a:buAutoNum type="arabicPeriod"/>
            </a:pPr>
            <a:r>
              <a:rPr lang="pt-BR" dirty="0" smtClean="0"/>
              <a:t>A forma como seres humanos operam também pode ser compreendida e prevista, visto que eles fazem parte desse mundo físico</a:t>
            </a:r>
          </a:p>
          <a:p>
            <a:pPr marL="742950" indent="-742950">
              <a:buFont typeface="+mj-lt"/>
              <a:buAutoNum type="arabicPeriod"/>
            </a:pPr>
            <a:r>
              <a:rPr lang="pt-BR" dirty="0" smtClean="0"/>
              <a:t>Explicações para eventos físicos devem se basear em outros eventos desse mundo físico</a:t>
            </a:r>
          </a:p>
        </p:txBody>
      </p:sp>
    </p:spTree>
    <p:extLst>
      <p:ext uri="{BB962C8B-B14F-4D97-AF65-F5344CB8AC3E}">
        <p14:creationId xmlns:p14="http://schemas.microsoft.com/office/powerpoint/2010/main" val="107261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err="1" smtClean="0"/>
              <a:t>Três</a:t>
            </a:r>
            <a:r>
              <a:rPr lang="en-US" sz="3800" dirty="0" smtClean="0"/>
              <a:t> </a:t>
            </a:r>
            <a:r>
              <a:rPr lang="en-US" sz="3800" dirty="0" err="1" smtClean="0"/>
              <a:t>pressupostos</a:t>
            </a:r>
            <a:r>
              <a:rPr lang="en-US" sz="3800" dirty="0" smtClean="0"/>
              <a:t> </a:t>
            </a:r>
            <a:r>
              <a:rPr lang="en-US" sz="3800" dirty="0" err="1" smtClean="0"/>
              <a:t>necessários</a:t>
            </a:r>
            <a:r>
              <a:rPr lang="en-US" sz="3800" dirty="0" smtClean="0"/>
              <a:t> para </a:t>
            </a:r>
            <a:r>
              <a:rPr lang="en-US" sz="3800" dirty="0" err="1" smtClean="0"/>
              <a:t>uma</a:t>
            </a:r>
            <a:r>
              <a:rPr lang="en-US" sz="3800" dirty="0" smtClean="0"/>
              <a:t> </a:t>
            </a:r>
            <a:r>
              <a:rPr lang="en-US" sz="3800" dirty="0" err="1" smtClean="0"/>
              <a:t>ciência</a:t>
            </a:r>
            <a:r>
              <a:rPr lang="en-US" sz="3800" dirty="0" smtClean="0"/>
              <a:t> </a:t>
            </a:r>
            <a:r>
              <a:rPr lang="en-US" sz="3800" dirty="0" err="1" smtClean="0"/>
              <a:t>psicológica</a:t>
            </a:r>
            <a:endParaRPr lang="en-US" sz="38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170568"/>
            <a:ext cx="11102308" cy="5187256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pt-BR" dirty="0" smtClean="0"/>
              <a:t>O mundo físico funciona de um modo sistemático, sendo passível de ser compreendido e previsto</a:t>
            </a:r>
          </a:p>
          <a:p>
            <a:pPr marL="742950" indent="-742950">
              <a:buFont typeface="+mj-lt"/>
              <a:buAutoNum type="arabicPeriod"/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A forma como seres humanos operam também pode ser compreendida e prevista, visto que eles fazem parte desse mundo físico</a:t>
            </a:r>
          </a:p>
          <a:p>
            <a:pPr marL="742950" indent="-742950">
              <a:buFont typeface="+mj-lt"/>
              <a:buAutoNum type="arabicPeriod"/>
            </a:pPr>
            <a:r>
              <a:rPr lang="pt-BR" dirty="0" smtClean="0"/>
              <a:t>Explicações para eventos físicos devem se basear em outros eventos desse mundo físico</a:t>
            </a:r>
          </a:p>
        </p:txBody>
      </p:sp>
    </p:spTree>
    <p:extLst>
      <p:ext uri="{BB962C8B-B14F-4D97-AF65-F5344CB8AC3E}">
        <p14:creationId xmlns:p14="http://schemas.microsoft.com/office/powerpoint/2010/main" val="12166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Antecedentes</a:t>
            </a:r>
            <a:r>
              <a:rPr lang="en-US" sz="4000" dirty="0" smtClean="0"/>
              <a:t> </a:t>
            </a:r>
            <a:r>
              <a:rPr lang="en-US" sz="4000" dirty="0" err="1" smtClean="0"/>
              <a:t>filosóficos</a:t>
            </a:r>
            <a:r>
              <a:rPr lang="en-US" sz="4000" dirty="0" smtClean="0"/>
              <a:t> da </a:t>
            </a:r>
            <a:r>
              <a:rPr lang="en-US" sz="4000" dirty="0" err="1" smtClean="0"/>
              <a:t>psicologia</a:t>
            </a:r>
            <a:endParaRPr lang="en-US" sz="4000" dirty="0"/>
          </a:p>
        </p:txBody>
      </p:sp>
      <p:pic>
        <p:nvPicPr>
          <p:cNvPr id="1027" name="Picture 3" descr="C:\Users\limap\OneDrive\Área de Trabalho\Introdução à Psicologia\pictures\mechanical clo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995" y="1533600"/>
            <a:ext cx="3081315" cy="189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262558" y="1269554"/>
            <a:ext cx="2952328" cy="2652102"/>
            <a:chOff x="262558" y="1269554"/>
            <a:chExt cx="2952328" cy="2652102"/>
          </a:xfrm>
        </p:grpSpPr>
        <p:pic>
          <p:nvPicPr>
            <p:cNvPr id="1026" name="Picture 2" descr="C:\Users\limap\OneDrive\Área de Trabalho\Introdução à Psicologia\pictures\descartes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65" y="1269554"/>
              <a:ext cx="2412371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aixaDeTexto 5"/>
            <p:cNvSpPr txBox="1"/>
            <p:nvPr/>
          </p:nvSpPr>
          <p:spPr>
            <a:xfrm>
              <a:off x="262558" y="3213770"/>
              <a:ext cx="29523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bg1">
                      <a:lumMod val="50000"/>
                    </a:schemeClr>
                  </a:solidFill>
                </a:rPr>
                <a:t>René </a:t>
              </a:r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</a:rPr>
                <a:t>Descartes</a:t>
              </a:r>
            </a:p>
            <a:p>
              <a:pPr algn="ctr"/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</a:rPr>
                <a:t>(1596–1650</a:t>
              </a:r>
              <a:r>
                <a:rPr lang="pt-BR" b="1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6887294" y="3230044"/>
            <a:ext cx="2952328" cy="3465799"/>
            <a:chOff x="6478353" y="3230044"/>
            <a:chExt cx="2952328" cy="3465799"/>
          </a:xfrm>
        </p:grpSpPr>
        <p:pic>
          <p:nvPicPr>
            <p:cNvPr id="1029" name="Picture 5" descr="C:\Users\limap\OneDrive\Área de Trabalho\Introdução à Psicologia\pictures\kant.jp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44"/>
            <a:stretch/>
          </p:blipFill>
          <p:spPr bwMode="auto">
            <a:xfrm>
              <a:off x="7253411" y="3230044"/>
              <a:ext cx="1584176" cy="2592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CaixaDeTexto 16"/>
            <p:cNvSpPr txBox="1"/>
            <p:nvPr/>
          </p:nvSpPr>
          <p:spPr>
            <a:xfrm>
              <a:off x="6478353" y="5987957"/>
              <a:ext cx="29523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</a:rPr>
                <a:t>Immanuel Kant</a:t>
              </a:r>
            </a:p>
            <a:p>
              <a:pPr algn="ctr"/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</a:rPr>
                <a:t>(1724–1804)</a:t>
              </a:r>
              <a:endParaRPr lang="pt-BR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9407574" y="1272353"/>
            <a:ext cx="2952328" cy="3151688"/>
            <a:chOff x="5303118" y="2317829"/>
            <a:chExt cx="2952328" cy="3151688"/>
          </a:xfrm>
        </p:grpSpPr>
        <p:pic>
          <p:nvPicPr>
            <p:cNvPr id="1030" name="Picture 6" descr="C:\Users\limap\OneDrive\Área de Trabalho\Introdução à Psicologia\pictures\john locke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5166" y="2317829"/>
              <a:ext cx="1990725" cy="2295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CaixaDeTexto 17"/>
            <p:cNvSpPr txBox="1"/>
            <p:nvPr/>
          </p:nvSpPr>
          <p:spPr>
            <a:xfrm>
              <a:off x="5303118" y="4761631"/>
              <a:ext cx="29523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</a:rPr>
                <a:t>John Locke</a:t>
              </a:r>
            </a:p>
            <a:p>
              <a:pPr algn="ctr"/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</a:rPr>
                <a:t>(1632–1704)</a:t>
              </a:r>
              <a:endParaRPr lang="pt-BR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334566" y="4077866"/>
            <a:ext cx="2952328" cy="2598581"/>
            <a:chOff x="478582" y="3921656"/>
            <a:chExt cx="2952328" cy="2598581"/>
          </a:xfrm>
        </p:grpSpPr>
        <p:pic>
          <p:nvPicPr>
            <p:cNvPr id="1028" name="Picture 4" descr="C:\Users\limap\OneDrive\Área de Trabalho\Introdução à Psicologia\pictures\galileu galilei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16" r="16356"/>
            <a:stretch/>
          </p:blipFill>
          <p:spPr bwMode="auto">
            <a:xfrm>
              <a:off x="862428" y="3921656"/>
              <a:ext cx="2176889" cy="18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CaixaDeTexto 18"/>
            <p:cNvSpPr txBox="1"/>
            <p:nvPr/>
          </p:nvSpPr>
          <p:spPr>
            <a:xfrm>
              <a:off x="478582" y="5812351"/>
              <a:ext cx="29523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bg1">
                      <a:lumMod val="50000"/>
                    </a:schemeClr>
                  </a:solidFill>
                </a:rPr>
                <a:t>Galileu </a:t>
              </a:r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</a:rPr>
                <a:t>Galilei</a:t>
              </a:r>
              <a:br>
                <a:rPr lang="pt-BR" b="1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</a:rPr>
                <a:t>(1564–1642</a:t>
              </a:r>
              <a:r>
                <a:rPr lang="pt-BR" b="1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</a:p>
          </p:txBody>
        </p:sp>
      </p:grpSp>
      <p:pic>
        <p:nvPicPr>
          <p:cNvPr id="23" name="Imagem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90" y="4051927"/>
            <a:ext cx="2238345" cy="223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Antecedentes</a:t>
            </a:r>
            <a:r>
              <a:rPr lang="en-US" sz="4000" dirty="0" smtClean="0"/>
              <a:t> </a:t>
            </a:r>
            <a:r>
              <a:rPr lang="en-US" sz="4000" dirty="0" err="1" smtClean="0"/>
              <a:t>fisiológicos</a:t>
            </a:r>
            <a:r>
              <a:rPr lang="en-US" sz="4000" dirty="0" smtClean="0"/>
              <a:t> da </a:t>
            </a:r>
            <a:r>
              <a:rPr lang="en-US" sz="4000" dirty="0" err="1" smtClean="0"/>
              <a:t>psicologia</a:t>
            </a:r>
            <a:endParaRPr lang="en-US" sz="4000" dirty="0"/>
          </a:p>
        </p:txBody>
      </p:sp>
      <p:grpSp>
        <p:nvGrpSpPr>
          <p:cNvPr id="2" name="Grupo 1"/>
          <p:cNvGrpSpPr/>
          <p:nvPr/>
        </p:nvGrpSpPr>
        <p:grpSpPr>
          <a:xfrm>
            <a:off x="334566" y="1125538"/>
            <a:ext cx="2952328" cy="2580094"/>
            <a:chOff x="334566" y="1341562"/>
            <a:chExt cx="2952328" cy="2580094"/>
          </a:xfrm>
        </p:grpSpPr>
        <p:pic>
          <p:nvPicPr>
            <p:cNvPr id="2050" name="Picture 2" descr="C:\Users\limap\OneDrive\Área de Trabalho\Introdução à Psicologia\pictures\leonardo da vinci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590" y="1341562"/>
              <a:ext cx="2619375" cy="174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CaixaDeTexto 21"/>
            <p:cNvSpPr txBox="1"/>
            <p:nvPr/>
          </p:nvSpPr>
          <p:spPr>
            <a:xfrm>
              <a:off x="334566" y="3213770"/>
              <a:ext cx="29523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</a:rPr>
                <a:t>Leonardo da Vinci</a:t>
              </a:r>
            </a:p>
            <a:p>
              <a:pPr algn="ctr"/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</a:rPr>
                <a:t>(1452–1519)</a:t>
              </a:r>
              <a:endParaRPr lang="pt-BR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2926854" y="3789834"/>
            <a:ext cx="2952328" cy="2949631"/>
            <a:chOff x="334566" y="3909957"/>
            <a:chExt cx="2952328" cy="2949631"/>
          </a:xfrm>
        </p:grpSpPr>
        <p:pic>
          <p:nvPicPr>
            <p:cNvPr id="2051" name="Picture 3" descr="C:\Users\limap\OneDrive\Área de Trabalho\Introdução à Psicologia\pictures\luigi galvani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389" y="3909957"/>
              <a:ext cx="2009775" cy="2276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CaixaDeTexto 23"/>
            <p:cNvSpPr txBox="1"/>
            <p:nvPr/>
          </p:nvSpPr>
          <p:spPr>
            <a:xfrm>
              <a:off x="334566" y="6151702"/>
              <a:ext cx="29523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</a:rPr>
                <a:t>Luigi Galvani</a:t>
              </a:r>
            </a:p>
            <a:p>
              <a:pPr algn="ctr"/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</a:rPr>
                <a:t>(1737–1798)</a:t>
              </a:r>
              <a:endParaRPr lang="pt-BR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4799062" y="1048177"/>
            <a:ext cx="2952328" cy="3605753"/>
            <a:chOff x="4943078" y="1155038"/>
            <a:chExt cx="2952328" cy="3605753"/>
          </a:xfrm>
        </p:grpSpPr>
        <p:pic>
          <p:nvPicPr>
            <p:cNvPr id="2052" name="Picture 4" descr="C:\Users\limap\OneDrive\Área de Trabalho\Introdução à Psicologia\pictures\paul broca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126" y="1155038"/>
              <a:ext cx="2088232" cy="277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CaixaDeTexto 25"/>
            <p:cNvSpPr txBox="1"/>
            <p:nvPr/>
          </p:nvSpPr>
          <p:spPr>
            <a:xfrm>
              <a:off x="4943078" y="4052905"/>
              <a:ext cx="29523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</a:rPr>
                <a:t>Paul Broca</a:t>
              </a:r>
            </a:p>
            <a:p>
              <a:pPr algn="ctr"/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</a:rPr>
                <a:t>(1824–1880)</a:t>
              </a:r>
              <a:endParaRPr lang="pt-BR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422" y="1105946"/>
            <a:ext cx="3024336" cy="250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upo 6"/>
          <p:cNvGrpSpPr/>
          <p:nvPr/>
        </p:nvGrpSpPr>
        <p:grpSpPr>
          <a:xfrm>
            <a:off x="7031310" y="3645818"/>
            <a:ext cx="2952328" cy="3131163"/>
            <a:chOff x="7103318" y="3717826"/>
            <a:chExt cx="2952328" cy="3131163"/>
          </a:xfrm>
        </p:grpSpPr>
        <p:pic>
          <p:nvPicPr>
            <p:cNvPr id="2053" name="Picture 5" descr="C:\Users\limap\OneDrive\Área de Trabalho\Introdução à Psicologia\pictures\ernst weber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6239" y="3717826"/>
              <a:ext cx="1905351" cy="2492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CaixaDeTexto 28"/>
            <p:cNvSpPr txBox="1"/>
            <p:nvPr/>
          </p:nvSpPr>
          <p:spPr>
            <a:xfrm>
              <a:off x="7103318" y="6141103"/>
              <a:ext cx="29523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</a:rPr>
                <a:t>Ernst Weber</a:t>
              </a:r>
            </a:p>
            <a:p>
              <a:pPr algn="ctr"/>
              <a:r>
                <a:rPr lang="pt-BR" b="1" dirty="0" smtClean="0">
                  <a:solidFill>
                    <a:schemeClr val="bg1">
                      <a:lumMod val="50000"/>
                    </a:schemeClr>
                  </a:solidFill>
                </a:rPr>
                <a:t>(1795–1878)</a:t>
              </a:r>
              <a:endParaRPr lang="pt-BR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10271670" y="3726712"/>
                <a:ext cx="1728192" cy="1243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40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l-GR" sz="40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𝜟</m:t>
                          </m:r>
                          <m:r>
                            <a:rPr lang="pt-BR" sz="40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𝑰</m:t>
                          </m:r>
                        </m:num>
                        <m:den>
                          <m:r>
                            <a:rPr lang="pt-BR" sz="40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𝑰</m:t>
                          </m:r>
                        </m:den>
                      </m:f>
                      <m:r>
                        <a:rPr lang="pt-BR" sz="40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40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pt-BR" sz="4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670" y="3726712"/>
                <a:ext cx="1728192" cy="124303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/>
          <p:cNvCxnSpPr/>
          <p:nvPr/>
        </p:nvCxnSpPr>
        <p:spPr>
          <a:xfrm flipV="1">
            <a:off x="10055646" y="5806057"/>
            <a:ext cx="720000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11099762" y="5806058"/>
            <a:ext cx="900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Picture 7" descr="C:\Users\limap\OneDrive\Área de Trabalho\Introdução à Psicologia\pictures\galvani-experiment.gif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60" y="4149874"/>
            <a:ext cx="2857326" cy="216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82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err="1" smtClean="0"/>
              <a:t>Emergência</a:t>
            </a:r>
            <a:r>
              <a:rPr lang="en-US" sz="3800" dirty="0" smtClean="0"/>
              <a:t> da </a:t>
            </a:r>
            <a:r>
              <a:rPr lang="en-US" sz="3800" dirty="0" err="1" smtClean="0"/>
              <a:t>psicologia</a:t>
            </a:r>
            <a:r>
              <a:rPr lang="en-US" sz="3800" dirty="0" smtClean="0"/>
              <a:t> </a:t>
            </a:r>
            <a:r>
              <a:rPr lang="en-US" sz="3800" dirty="0" err="1" smtClean="0"/>
              <a:t>moderna</a:t>
            </a:r>
            <a:endParaRPr lang="en-US" sz="38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550590" y="1170568"/>
            <a:ext cx="5341668" cy="5187256"/>
          </a:xfrm>
        </p:spPr>
        <p:txBody>
          <a:bodyPr>
            <a:normAutofit/>
          </a:bodyPr>
          <a:lstStyle/>
          <a:p>
            <a:r>
              <a:rPr lang="pt-BR" dirty="0" smtClean="0"/>
              <a:t>Wilhelm </a:t>
            </a:r>
            <a:r>
              <a:rPr lang="pt-BR" dirty="0" err="1" smtClean="0"/>
              <a:t>Wundt</a:t>
            </a:r>
            <a:r>
              <a:rPr lang="pt-BR" dirty="0" smtClean="0"/>
              <a:t>, após fundação do laboratório de Leipzig, em 1879</a:t>
            </a:r>
          </a:p>
          <a:p>
            <a:r>
              <a:rPr lang="pt-BR" dirty="0" smtClean="0"/>
              <a:t>Por quê?</a:t>
            </a:r>
          </a:p>
        </p:txBody>
      </p:sp>
      <p:pic>
        <p:nvPicPr>
          <p:cNvPr id="8" name="Picture 2" descr="C:\Users\limap\OneDrive\Área de Trabalho\wund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166" y="1682592"/>
            <a:ext cx="6192688" cy="448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20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762840" y="435852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Até o próximo vídeo! </a:t>
            </a: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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pt-BR" sz="3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284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37315</TotalTime>
  <Words>217</Words>
  <Application>Microsoft Office PowerPoint</Application>
  <PresentationFormat>Personalizar</PresentationFormat>
  <Paragraphs>45</Paragraphs>
  <Slides>7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650</cp:revision>
  <dcterms:created xsi:type="dcterms:W3CDTF">2016-11-14T13:56:39Z</dcterms:created>
  <dcterms:modified xsi:type="dcterms:W3CDTF">2024-02-28T21:17:17Z</dcterms:modified>
</cp:coreProperties>
</file>