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2" r:id="rId2"/>
    <p:sldId id="641" r:id="rId3"/>
    <p:sldId id="639" r:id="rId4"/>
    <p:sldId id="640" r:id="rId5"/>
    <p:sldId id="644" r:id="rId6"/>
    <p:sldId id="643" r:id="rId7"/>
    <p:sldId id="645" r:id="rId8"/>
    <p:sldId id="646" r:id="rId9"/>
    <p:sldId id="606" r:id="rId10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95307" autoAdjust="0"/>
  </p:normalViewPr>
  <p:slideViewPr>
    <p:cSldViewPr>
      <p:cViewPr varScale="1">
        <p:scale>
          <a:sx n="65" d="100"/>
          <a:sy n="65" d="100"/>
        </p:scale>
        <p:origin x="-1110" y="-10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13/03/2024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13/03/2024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010 | Estruturalismo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Emergência</a:t>
            </a:r>
            <a:r>
              <a:rPr lang="en-US" sz="3800" dirty="0" smtClean="0"/>
              <a:t> da </a:t>
            </a:r>
            <a:r>
              <a:rPr lang="en-US" sz="3800" dirty="0" err="1" smtClean="0"/>
              <a:t>psicologia</a:t>
            </a:r>
            <a:r>
              <a:rPr lang="en-US" sz="3800" dirty="0" smtClean="0"/>
              <a:t> </a:t>
            </a:r>
            <a:r>
              <a:rPr lang="en-US" sz="3800" dirty="0" err="1" smtClean="0"/>
              <a:t>moderna</a:t>
            </a:r>
            <a:endParaRPr lang="en-US" sz="38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50590" y="1170568"/>
            <a:ext cx="534166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Wilhelm Wundt, após fundação do laboratório de Leipzig, em 1879</a:t>
            </a:r>
          </a:p>
          <a:p>
            <a:r>
              <a:rPr lang="pt-BR" dirty="0" smtClean="0"/>
              <a:t>Por quê?</a:t>
            </a:r>
          </a:p>
        </p:txBody>
      </p:sp>
      <p:pic>
        <p:nvPicPr>
          <p:cNvPr id="8" name="Picture 2" descr="C:\Users\limap\OneDrive\Área de Trabalho\wund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6" y="1682592"/>
            <a:ext cx="6192688" cy="44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limap\OneDrive\Área de Trabalho\YouTube\Thumbnails\introdução à psicologia 0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1" y="3861842"/>
            <a:ext cx="4496207" cy="23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Emergência</a:t>
            </a:r>
            <a:r>
              <a:rPr lang="en-US" sz="3800" dirty="0" smtClean="0"/>
              <a:t> da </a:t>
            </a:r>
            <a:r>
              <a:rPr lang="en-US" sz="3800" dirty="0" err="1" smtClean="0"/>
              <a:t>psicologia</a:t>
            </a:r>
            <a:r>
              <a:rPr lang="en-US" sz="3800" dirty="0" smtClean="0"/>
              <a:t> </a:t>
            </a:r>
            <a:r>
              <a:rPr lang="en-US" sz="3800" dirty="0" err="1" smtClean="0"/>
              <a:t>moderna</a:t>
            </a:r>
            <a:endParaRPr lang="en-US" sz="3800" dirty="0"/>
          </a:p>
        </p:txBody>
      </p:sp>
      <p:grpSp>
        <p:nvGrpSpPr>
          <p:cNvPr id="9" name="Grupo 8"/>
          <p:cNvGrpSpPr/>
          <p:nvPr/>
        </p:nvGrpSpPr>
        <p:grpSpPr>
          <a:xfrm>
            <a:off x="118542" y="1625349"/>
            <a:ext cx="2952328" cy="3892677"/>
            <a:chOff x="4943078" y="868114"/>
            <a:chExt cx="2952328" cy="3892677"/>
          </a:xfrm>
        </p:grpSpPr>
        <p:pic>
          <p:nvPicPr>
            <p:cNvPr id="10" name="Picture 4" descr="C:\Users\limap\OneDrive\Área de Trabalho\Introdução à Psicologia\pictures\paul broc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126" y="868114"/>
              <a:ext cx="2304256" cy="3060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4943078" y="4052905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Paul Broca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(1824–1880)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854846" y="1579763"/>
            <a:ext cx="2952328" cy="3938263"/>
            <a:chOff x="7103318" y="3054742"/>
            <a:chExt cx="2952328" cy="3938263"/>
          </a:xfrm>
        </p:grpSpPr>
        <p:pic>
          <p:nvPicPr>
            <p:cNvPr id="13" name="Picture 5" descr="C:\Users\limap\OneDrive\Área de Trabalho\Introdução à Psicologia\pictures\ernst web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366" y="3054742"/>
              <a:ext cx="2459648" cy="321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/>
            <p:cNvSpPr txBox="1"/>
            <p:nvPr/>
          </p:nvSpPr>
          <p:spPr>
            <a:xfrm>
              <a:off x="7103318" y="6285119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Ernst Weber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(1795–1878)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746542" y="1596937"/>
            <a:ext cx="2952328" cy="3921089"/>
            <a:chOff x="6167214" y="1596937"/>
            <a:chExt cx="2952328" cy="3921089"/>
          </a:xfrm>
        </p:grpSpPr>
        <p:pic>
          <p:nvPicPr>
            <p:cNvPr id="1027" name="Picture 3" descr="C:\Users\limap\OneDrive\Área de Trabalho\fechne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254" y="1596937"/>
              <a:ext cx="2304256" cy="311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6167214" y="4810140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Gustav Theodor </a:t>
              </a:r>
              <a:r>
                <a:rPr lang="pt-BR" b="1" dirty="0" err="1" smtClean="0">
                  <a:solidFill>
                    <a:schemeClr val="bg1">
                      <a:lumMod val="50000"/>
                    </a:schemeClr>
                  </a:solidFill>
                </a:rPr>
                <a:t>Fechner</a:t>
              </a:r>
              <a:endParaRPr lang="pt-BR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(1801–1887)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8975526" y="1637741"/>
            <a:ext cx="2952328" cy="3880285"/>
            <a:chOff x="9238085" y="1658481"/>
            <a:chExt cx="2952328" cy="3880285"/>
          </a:xfrm>
        </p:grpSpPr>
        <p:pic>
          <p:nvPicPr>
            <p:cNvPr id="1028" name="Picture 4" descr="C:\Users\limap\OneDrive\Área de Trabalho\helmholtz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5566" y="1658481"/>
              <a:ext cx="2531433" cy="3289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/>
            <p:cNvSpPr txBox="1"/>
            <p:nvPr/>
          </p:nvSpPr>
          <p:spPr>
            <a:xfrm>
              <a:off x="9238085" y="4830880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Hermann von </a:t>
              </a:r>
              <a:r>
                <a:rPr lang="pt-BR" b="1" dirty="0" err="1" smtClean="0">
                  <a:solidFill>
                    <a:schemeClr val="bg1">
                      <a:lumMod val="50000"/>
                    </a:schemeClr>
                  </a:solidFill>
                </a:rPr>
                <a:t>Helmholtz</a:t>
              </a:r>
              <a:endParaRPr lang="pt-BR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(1821–1894)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1702718" y="6022082"/>
            <a:ext cx="8856984" cy="43204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i="1" dirty="0" err="1" smtClean="0"/>
              <a:t>Elements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Psychophysics</a:t>
            </a:r>
            <a:r>
              <a:rPr lang="pt-BR" dirty="0" smtClean="0"/>
              <a:t> (</a:t>
            </a:r>
            <a:r>
              <a:rPr lang="pt-BR" dirty="0" err="1" smtClean="0"/>
              <a:t>Fechner</a:t>
            </a:r>
            <a:r>
              <a:rPr lang="pt-BR" dirty="0" smtClean="0"/>
              <a:t>, 1860)</a:t>
            </a:r>
          </a:p>
        </p:txBody>
      </p:sp>
    </p:spTree>
    <p:extLst>
      <p:ext uri="{BB962C8B-B14F-4D97-AF65-F5344CB8AC3E}">
        <p14:creationId xmlns:p14="http://schemas.microsoft.com/office/powerpoint/2010/main" val="199360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Linha</a:t>
            </a:r>
            <a:r>
              <a:rPr lang="en-US" sz="3800" dirty="0" smtClean="0"/>
              <a:t> do tempo</a:t>
            </a:r>
            <a:endParaRPr lang="en-US" sz="38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34567" y="1053530"/>
            <a:ext cx="9000999" cy="546041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Wundt </a:t>
            </a:r>
            <a:r>
              <a:rPr lang="pt-BR" dirty="0" err="1" smtClean="0"/>
              <a:t>deliberamente</a:t>
            </a:r>
            <a:r>
              <a:rPr lang="pt-BR" dirty="0" smtClean="0"/>
              <a:t> buscou estabelecer a psicologia como </a:t>
            </a:r>
            <a:r>
              <a:rPr lang="pt-BR" dirty="0" smtClean="0"/>
              <a:t>novo </a:t>
            </a:r>
            <a:r>
              <a:rPr lang="pt-BR" dirty="0" smtClean="0"/>
              <a:t>ramo científico</a:t>
            </a:r>
          </a:p>
          <a:p>
            <a:pPr lvl="1"/>
            <a:r>
              <a:rPr lang="pt-BR" i="1" dirty="0" err="1" smtClean="0"/>
              <a:t>Contributions</a:t>
            </a:r>
            <a:r>
              <a:rPr lang="pt-BR" i="1" dirty="0" smtClean="0"/>
              <a:t> </a:t>
            </a:r>
            <a:r>
              <a:rPr lang="pt-BR" i="1" dirty="0" err="1" smtClean="0"/>
              <a:t>to</a:t>
            </a:r>
            <a:r>
              <a:rPr lang="pt-BR" i="1" dirty="0" smtClean="0"/>
              <a:t>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Theory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Sensory</a:t>
            </a:r>
            <a:r>
              <a:rPr lang="pt-BR" i="1" dirty="0" smtClean="0"/>
              <a:t> </a:t>
            </a:r>
            <a:r>
              <a:rPr lang="pt-BR" i="1" dirty="0" err="1" smtClean="0"/>
              <a:t>Perception</a:t>
            </a:r>
            <a:r>
              <a:rPr lang="pt-BR" i="1" dirty="0" smtClean="0"/>
              <a:t> </a:t>
            </a:r>
            <a:r>
              <a:rPr lang="pt-BR" dirty="0" smtClean="0"/>
              <a:t>(1858–1862)</a:t>
            </a:r>
            <a:endParaRPr lang="pt-BR" i="1" dirty="0" smtClean="0"/>
          </a:p>
          <a:p>
            <a:pPr lvl="1"/>
            <a:r>
              <a:rPr lang="pt-BR" i="1" dirty="0" err="1" smtClean="0"/>
              <a:t>Principles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Physiological</a:t>
            </a:r>
            <a:r>
              <a:rPr lang="pt-BR" i="1" dirty="0" smtClean="0"/>
              <a:t> </a:t>
            </a:r>
            <a:r>
              <a:rPr lang="pt-BR" i="1" dirty="0" err="1" smtClean="0"/>
              <a:t>Psychology</a:t>
            </a:r>
            <a:r>
              <a:rPr lang="pt-BR" i="1" dirty="0" smtClean="0"/>
              <a:t> </a:t>
            </a:r>
            <a:r>
              <a:rPr lang="pt-BR" dirty="0" smtClean="0"/>
              <a:t>(1873–1874)</a:t>
            </a:r>
          </a:p>
          <a:p>
            <a:pPr lvl="1"/>
            <a:r>
              <a:rPr lang="pt-BR" dirty="0" smtClean="0"/>
              <a:t>Laboratório de Leipzig (1879)</a:t>
            </a:r>
          </a:p>
          <a:p>
            <a:pPr lvl="1"/>
            <a:r>
              <a:rPr lang="pt-BR" dirty="0" smtClean="0"/>
              <a:t>Criação do periódico </a:t>
            </a:r>
            <a:r>
              <a:rPr lang="pt-BR" i="1" dirty="0" err="1" smtClean="0"/>
              <a:t>Philosophical</a:t>
            </a:r>
            <a:r>
              <a:rPr lang="pt-BR" i="1" dirty="0" smtClean="0"/>
              <a:t> </a:t>
            </a:r>
            <a:r>
              <a:rPr lang="pt-BR" i="1" dirty="0" err="1" smtClean="0"/>
              <a:t>Studies</a:t>
            </a:r>
            <a:r>
              <a:rPr lang="pt-BR" dirty="0" smtClean="0"/>
              <a:t> (1881)</a:t>
            </a:r>
          </a:p>
          <a:p>
            <a:pPr lvl="1"/>
            <a:r>
              <a:rPr lang="pt-BR" dirty="0" smtClean="0"/>
              <a:t>Treino de novos pesquisadores</a:t>
            </a:r>
          </a:p>
          <a:p>
            <a:pPr lvl="1"/>
            <a:r>
              <a:rPr lang="pt-BR" i="1" dirty="0" smtClean="0"/>
              <a:t>Cultural </a:t>
            </a:r>
            <a:r>
              <a:rPr lang="pt-BR" i="1" dirty="0" err="1" smtClean="0"/>
              <a:t>Psychology</a:t>
            </a:r>
            <a:r>
              <a:rPr lang="pt-BR" dirty="0" smtClean="0"/>
              <a:t> (10 volumes; 1900–1920)</a:t>
            </a:r>
            <a:endParaRPr lang="pt-BR" i="1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9191550" y="2781722"/>
            <a:ext cx="2952328" cy="3732222"/>
            <a:chOff x="9047534" y="2781722"/>
            <a:chExt cx="2952328" cy="373222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550" y="2781722"/>
              <a:ext cx="2626246" cy="3054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9047534" y="5806058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Wilhelm Wundt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(1832–1920)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9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A nova </a:t>
            </a:r>
            <a:r>
              <a:rPr lang="en-US" sz="3800" dirty="0" err="1" smtClean="0"/>
              <a:t>ciência</a:t>
            </a:r>
            <a:r>
              <a:rPr lang="en-US" sz="3800" dirty="0" smtClean="0"/>
              <a:t> </a:t>
            </a:r>
            <a:r>
              <a:rPr lang="en-US" sz="3800" dirty="0" err="1" smtClean="0"/>
              <a:t>psicológica</a:t>
            </a:r>
            <a:endParaRPr lang="en-US" sz="3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1125537"/>
            <a:ext cx="7704856" cy="543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9191550" y="2781722"/>
            <a:ext cx="2952328" cy="3732222"/>
            <a:chOff x="9047534" y="2781722"/>
            <a:chExt cx="2952328" cy="373222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550" y="2781722"/>
              <a:ext cx="2626246" cy="3054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CaixaDeTexto 12"/>
            <p:cNvSpPr txBox="1"/>
            <p:nvPr/>
          </p:nvSpPr>
          <p:spPr>
            <a:xfrm>
              <a:off x="9047534" y="5806058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Wilhelm Wundt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(1832–1920)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Wilhelm Wundt × Edward B. Titchener</a:t>
            </a:r>
            <a:endParaRPr lang="en-US" sz="38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76210"/>
              </p:ext>
            </p:extLst>
          </p:nvPr>
        </p:nvGraphicFramePr>
        <p:xfrm>
          <a:off x="514585" y="3717826"/>
          <a:ext cx="11161241" cy="282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58"/>
                <a:gridCol w="4779869"/>
                <a:gridCol w="372041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BR" sz="3000" b="1" i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000" b="1" i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Wundt</a:t>
                      </a:r>
                      <a:endParaRPr lang="pt-BR" sz="3000" b="1" i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000" b="1" i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Titchener</a:t>
                      </a:r>
                      <a:endParaRPr lang="pt-BR" sz="3000" b="1" i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1292773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Introspecção</a:t>
                      </a:r>
                      <a:endParaRPr lang="pt-BR" sz="2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Predominantemente quantitativa</a:t>
                      </a:r>
                      <a:endParaRPr lang="pt-BR" sz="2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Predominantemente</a:t>
                      </a:r>
                      <a:r>
                        <a:rPr lang="pt-BR" sz="2500" b="1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qualitativa</a:t>
                      </a:r>
                      <a:endParaRPr lang="pt-BR" sz="2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981686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Organização dos elementos</a:t>
                      </a:r>
                      <a:endParaRPr lang="pt-BR" sz="2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Via apercepção (ativa)</a:t>
                      </a:r>
                      <a:endParaRPr lang="pt-BR" sz="2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Via associação (passiva)</a:t>
                      </a:r>
                      <a:endParaRPr lang="pt-BR" sz="2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20" y="1239298"/>
            <a:ext cx="2011862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limap\OneDrive\Área de Trabalho\titchen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47" y="1233810"/>
            <a:ext cx="165335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imap\OneDrive\Área de Trabalho\us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961" y="2061642"/>
            <a:ext cx="170886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imap\OneDrive\Área de Trabalho\german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82" y="2025738"/>
            <a:ext cx="15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0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Críticas</a:t>
            </a:r>
            <a:endParaRPr lang="en-US" sz="38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50590" y="1170568"/>
            <a:ext cx="11161239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Introspecção (ao método)</a:t>
            </a:r>
          </a:p>
          <a:p>
            <a:pPr lvl="1"/>
            <a:r>
              <a:rPr lang="pt-BR" dirty="0" smtClean="0"/>
              <a:t>Relato modifica a experiência consciente</a:t>
            </a:r>
          </a:p>
          <a:p>
            <a:pPr lvl="1"/>
            <a:r>
              <a:rPr lang="pt-BR" dirty="0" smtClean="0"/>
              <a:t>Como interpretar introspecções discrepantes?</a:t>
            </a:r>
          </a:p>
          <a:p>
            <a:pPr lvl="1"/>
            <a:r>
              <a:rPr lang="pt-BR" dirty="0" smtClean="0"/>
              <a:t>Ausência de uma “linguagem introspectiva”</a:t>
            </a:r>
          </a:p>
          <a:p>
            <a:r>
              <a:rPr lang="pt-BR" dirty="0" smtClean="0"/>
              <a:t>Estruturalismo (ao programa de pesquisa)</a:t>
            </a:r>
          </a:p>
          <a:p>
            <a:pPr lvl="1"/>
            <a:r>
              <a:rPr lang="pt-BR" dirty="0" smtClean="0"/>
              <a:t>Artificialidade</a:t>
            </a:r>
          </a:p>
          <a:p>
            <a:pPr lvl="1"/>
            <a:r>
              <a:rPr lang="pt-BR" dirty="0" smtClean="0"/>
              <a:t>Busca responder à pergunta incorreta</a:t>
            </a:r>
          </a:p>
          <a:p>
            <a:pPr lvl="1"/>
            <a:r>
              <a:rPr lang="pt-BR" dirty="0" smtClean="0"/>
              <a:t>Programa de pesquisa restrito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4379915"/>
            <a:ext cx="2736304" cy="193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limap\OneDrive\Área de Trabalho\introsp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12" y="1552575"/>
            <a:ext cx="2720153" cy="209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9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Legado</a:t>
            </a:r>
            <a:endParaRPr lang="en-US" sz="38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50590" y="1170568"/>
            <a:ext cx="11017224" cy="518725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/>
              <a:t>Certas formas de introspecção estão presentes na pesquisa moderna</a:t>
            </a:r>
          </a:p>
          <a:p>
            <a:pPr lvl="1"/>
            <a:r>
              <a:rPr lang="pt-BR" dirty="0" smtClean="0"/>
              <a:t>Relatos verbais, protocolo “pense em voz alta”, inventários</a:t>
            </a:r>
          </a:p>
          <a:p>
            <a:pPr lvl="1"/>
            <a:r>
              <a:rPr lang="pt-BR" dirty="0" smtClean="0"/>
              <a:t>Exemplo: julgamentos de preferência</a:t>
            </a:r>
          </a:p>
          <a:p>
            <a:pPr marL="722313" indent="-660400">
              <a:buFont typeface="+mj-lt"/>
              <a:buAutoNum type="arabicPeriod"/>
            </a:pPr>
            <a:r>
              <a:rPr lang="pt-BR" dirty="0" smtClean="0"/>
              <a:t>Tradição moderna de estudo decompõem processos psicológicos</a:t>
            </a:r>
          </a:p>
          <a:p>
            <a:pPr marL="811213" lvl="1" indent="-306388"/>
            <a:r>
              <a:rPr lang="pt-BR" dirty="0" smtClean="0"/>
              <a:t>Percepção, atenção, aprendizagem, memória</a:t>
            </a:r>
          </a:p>
          <a:p>
            <a:pPr marL="811213" lvl="1" indent="-306388"/>
            <a:r>
              <a:rPr lang="pt-BR" dirty="0" smtClean="0"/>
              <a:t>Exemplo: efeitos de atenção dividida sobre o desempenho</a:t>
            </a:r>
          </a:p>
        </p:txBody>
      </p:sp>
    </p:spTree>
    <p:extLst>
      <p:ext uri="{BB962C8B-B14F-4D97-AF65-F5344CB8AC3E}">
        <p14:creationId xmlns:p14="http://schemas.microsoft.com/office/powerpoint/2010/main" val="20207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37091</TotalTime>
  <Words>272</Words>
  <Application>Microsoft Office PowerPoint</Application>
  <PresentationFormat>Personalizar</PresentationFormat>
  <Paragraphs>72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650</cp:revision>
  <dcterms:created xsi:type="dcterms:W3CDTF">2016-11-14T13:56:39Z</dcterms:created>
  <dcterms:modified xsi:type="dcterms:W3CDTF">2024-03-13T12:24:58Z</dcterms:modified>
</cp:coreProperties>
</file>