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2" r:id="rId2"/>
    <p:sldId id="634" r:id="rId3"/>
    <p:sldId id="635" r:id="rId4"/>
    <p:sldId id="636" r:id="rId5"/>
    <p:sldId id="637" r:id="rId6"/>
    <p:sldId id="606" r:id="rId7"/>
    <p:sldId id="638" r:id="rId8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2" autoAdjust="0"/>
    <p:restoredTop sz="86391" autoAdjust="0"/>
  </p:normalViewPr>
  <p:slideViewPr>
    <p:cSldViewPr>
      <p:cViewPr varScale="1">
        <p:scale>
          <a:sx n="58" d="100"/>
          <a:sy n="58" d="100"/>
        </p:scale>
        <p:origin x="-1350" y="-90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649FB6-3B93-4B7D-BEA7-F81DB193DE32}" type="doc">
      <dgm:prSet loTypeId="urn:microsoft.com/office/officeart/2005/8/layout/cycle1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6FCA86A7-B2FB-40D0-B205-D9FACB473A2F}">
      <dgm:prSet phldrT="[Texto]"/>
      <dgm:spPr/>
      <dgm:t>
        <a:bodyPr/>
        <a:lstStyle/>
        <a:p>
          <a:r>
            <a:rPr lang="pt-BR" dirty="0" smtClean="0"/>
            <a:t>Alma/mente </a:t>
          </a:r>
          <a:r>
            <a:rPr lang="pt-BR" i="1" dirty="0" smtClean="0"/>
            <a:t>causam</a:t>
          </a:r>
          <a:r>
            <a:rPr lang="pt-BR" dirty="0" smtClean="0"/>
            <a:t> comportamentos</a:t>
          </a:r>
          <a:endParaRPr lang="pt-BR" dirty="0"/>
        </a:p>
      </dgm:t>
    </dgm:pt>
    <dgm:pt modelId="{CC5E71A4-E423-40A2-98B4-7B744D5DBF61}" type="parTrans" cxnId="{69E74CB3-6377-40FF-A62C-EE53C788BD7C}">
      <dgm:prSet/>
      <dgm:spPr/>
      <dgm:t>
        <a:bodyPr/>
        <a:lstStyle/>
        <a:p>
          <a:endParaRPr lang="pt-BR"/>
        </a:p>
      </dgm:t>
    </dgm:pt>
    <dgm:pt modelId="{6FE76E67-70EF-4A4E-B5C8-4E565AE5195F}" type="sibTrans" cxnId="{69E74CB3-6377-40FF-A62C-EE53C788BD7C}">
      <dgm:prSet/>
      <dgm:spPr/>
      <dgm:t>
        <a:bodyPr/>
        <a:lstStyle/>
        <a:p>
          <a:endParaRPr lang="pt-BR"/>
        </a:p>
      </dgm:t>
    </dgm:pt>
    <dgm:pt modelId="{F183FC17-310F-4F1B-9ABF-47A6EC3503EA}">
      <dgm:prSet phldrT="[Texto]"/>
      <dgm:spPr/>
      <dgm:t>
        <a:bodyPr/>
        <a:lstStyle/>
        <a:p>
          <a:r>
            <a:rPr lang="pt-BR" dirty="0" smtClean="0"/>
            <a:t>Comportamentos </a:t>
          </a:r>
          <a:r>
            <a:rPr lang="pt-BR" i="1" dirty="0" smtClean="0"/>
            <a:t>indicam </a:t>
          </a:r>
          <a:r>
            <a:rPr lang="pt-BR" i="0" dirty="0" smtClean="0"/>
            <a:t>a existência da </a:t>
          </a:r>
          <a:r>
            <a:rPr lang="pt-BR" dirty="0" smtClean="0"/>
            <a:t>alma/mente</a:t>
          </a:r>
          <a:endParaRPr lang="pt-BR" dirty="0"/>
        </a:p>
      </dgm:t>
    </dgm:pt>
    <dgm:pt modelId="{CB21A0BA-2406-4CA4-B076-FA82AC657D6F}" type="parTrans" cxnId="{C487A03F-F4C0-4799-AA5E-325996021722}">
      <dgm:prSet/>
      <dgm:spPr/>
      <dgm:t>
        <a:bodyPr/>
        <a:lstStyle/>
        <a:p>
          <a:endParaRPr lang="pt-BR"/>
        </a:p>
      </dgm:t>
    </dgm:pt>
    <dgm:pt modelId="{4F0B99C7-AD71-4D84-9933-D9B3EBE294A5}" type="sibTrans" cxnId="{C487A03F-F4C0-4799-AA5E-325996021722}">
      <dgm:prSet/>
      <dgm:spPr/>
      <dgm:t>
        <a:bodyPr/>
        <a:lstStyle/>
        <a:p>
          <a:endParaRPr lang="pt-BR"/>
        </a:p>
      </dgm:t>
    </dgm:pt>
    <dgm:pt modelId="{37D7ABD7-F38E-4731-BDB4-82C917F11171}" type="pres">
      <dgm:prSet presAssocID="{68649FB6-3B93-4B7D-BEA7-F81DB193DE3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C9B0281-2B16-43B9-A92B-756C2440AE0D}" type="pres">
      <dgm:prSet presAssocID="{6FCA86A7-B2FB-40D0-B205-D9FACB473A2F}" presName="dummy" presStyleCnt="0"/>
      <dgm:spPr/>
    </dgm:pt>
    <dgm:pt modelId="{5FC264A2-8B09-481A-81F7-55862F1245F4}" type="pres">
      <dgm:prSet presAssocID="{6FCA86A7-B2FB-40D0-B205-D9FACB473A2F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9031628-D90D-44B2-9F26-FA4115E73647}" type="pres">
      <dgm:prSet presAssocID="{6FE76E67-70EF-4A4E-B5C8-4E565AE5195F}" presName="sibTrans" presStyleLbl="node1" presStyleIdx="0" presStyleCnt="2"/>
      <dgm:spPr/>
      <dgm:t>
        <a:bodyPr/>
        <a:lstStyle/>
        <a:p>
          <a:endParaRPr lang="pt-BR"/>
        </a:p>
      </dgm:t>
    </dgm:pt>
    <dgm:pt modelId="{1387DE45-8095-403D-9635-8691D8B70272}" type="pres">
      <dgm:prSet presAssocID="{F183FC17-310F-4F1B-9ABF-47A6EC3503EA}" presName="dummy" presStyleCnt="0"/>
      <dgm:spPr/>
    </dgm:pt>
    <dgm:pt modelId="{D7D59677-CEFB-4556-86BF-3329C6CB84FE}" type="pres">
      <dgm:prSet presAssocID="{F183FC17-310F-4F1B-9ABF-47A6EC3503EA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FF4AE91-F6AA-48DE-8810-E0DDE7B92C71}" type="pres">
      <dgm:prSet presAssocID="{4F0B99C7-AD71-4D84-9933-D9B3EBE294A5}" presName="sibTrans" presStyleLbl="node1" presStyleIdx="1" presStyleCnt="2" custLinFactNeighborX="576"/>
      <dgm:spPr/>
      <dgm:t>
        <a:bodyPr/>
        <a:lstStyle/>
        <a:p>
          <a:endParaRPr lang="pt-BR"/>
        </a:p>
      </dgm:t>
    </dgm:pt>
  </dgm:ptLst>
  <dgm:cxnLst>
    <dgm:cxn modelId="{371305FA-47CF-4A3C-B6AF-3E91AABAE6B1}" type="presOf" srcId="{6FE76E67-70EF-4A4E-B5C8-4E565AE5195F}" destId="{A9031628-D90D-44B2-9F26-FA4115E73647}" srcOrd="0" destOrd="0" presId="urn:microsoft.com/office/officeart/2005/8/layout/cycle1"/>
    <dgm:cxn modelId="{C487A03F-F4C0-4799-AA5E-325996021722}" srcId="{68649FB6-3B93-4B7D-BEA7-F81DB193DE32}" destId="{F183FC17-310F-4F1B-9ABF-47A6EC3503EA}" srcOrd="1" destOrd="0" parTransId="{CB21A0BA-2406-4CA4-B076-FA82AC657D6F}" sibTransId="{4F0B99C7-AD71-4D84-9933-D9B3EBE294A5}"/>
    <dgm:cxn modelId="{7B77267D-133C-426A-9E0C-351EF5843171}" type="presOf" srcId="{4F0B99C7-AD71-4D84-9933-D9B3EBE294A5}" destId="{8FF4AE91-F6AA-48DE-8810-E0DDE7B92C71}" srcOrd="0" destOrd="0" presId="urn:microsoft.com/office/officeart/2005/8/layout/cycle1"/>
    <dgm:cxn modelId="{40B262BD-7F92-4139-AFA8-D0D8511FF963}" type="presOf" srcId="{68649FB6-3B93-4B7D-BEA7-F81DB193DE32}" destId="{37D7ABD7-F38E-4731-BDB4-82C917F11171}" srcOrd="0" destOrd="0" presId="urn:microsoft.com/office/officeart/2005/8/layout/cycle1"/>
    <dgm:cxn modelId="{A5E33DF3-46A2-44F2-A1CA-CF11C9897A3E}" type="presOf" srcId="{F183FC17-310F-4F1B-9ABF-47A6EC3503EA}" destId="{D7D59677-CEFB-4556-86BF-3329C6CB84FE}" srcOrd="0" destOrd="0" presId="urn:microsoft.com/office/officeart/2005/8/layout/cycle1"/>
    <dgm:cxn modelId="{69E74CB3-6377-40FF-A62C-EE53C788BD7C}" srcId="{68649FB6-3B93-4B7D-BEA7-F81DB193DE32}" destId="{6FCA86A7-B2FB-40D0-B205-D9FACB473A2F}" srcOrd="0" destOrd="0" parTransId="{CC5E71A4-E423-40A2-98B4-7B744D5DBF61}" sibTransId="{6FE76E67-70EF-4A4E-B5C8-4E565AE5195F}"/>
    <dgm:cxn modelId="{90442115-2BAF-4C8B-8F5E-D9B0BAF1D4E7}" type="presOf" srcId="{6FCA86A7-B2FB-40D0-B205-D9FACB473A2F}" destId="{5FC264A2-8B09-481A-81F7-55862F1245F4}" srcOrd="0" destOrd="0" presId="urn:microsoft.com/office/officeart/2005/8/layout/cycle1"/>
    <dgm:cxn modelId="{D8932C64-E756-4EC5-83E0-5B9D1D0BC5DB}" type="presParOf" srcId="{37D7ABD7-F38E-4731-BDB4-82C917F11171}" destId="{5C9B0281-2B16-43B9-A92B-756C2440AE0D}" srcOrd="0" destOrd="0" presId="urn:microsoft.com/office/officeart/2005/8/layout/cycle1"/>
    <dgm:cxn modelId="{6505E82F-3E9E-4F7A-BB89-4B972401C5A3}" type="presParOf" srcId="{37D7ABD7-F38E-4731-BDB4-82C917F11171}" destId="{5FC264A2-8B09-481A-81F7-55862F1245F4}" srcOrd="1" destOrd="0" presId="urn:microsoft.com/office/officeart/2005/8/layout/cycle1"/>
    <dgm:cxn modelId="{B3088297-867B-447C-B342-CC011D1C2F3C}" type="presParOf" srcId="{37D7ABD7-F38E-4731-BDB4-82C917F11171}" destId="{A9031628-D90D-44B2-9F26-FA4115E73647}" srcOrd="2" destOrd="0" presId="urn:microsoft.com/office/officeart/2005/8/layout/cycle1"/>
    <dgm:cxn modelId="{9F4B9556-65CD-4DD4-8E79-7B03069CD918}" type="presParOf" srcId="{37D7ABD7-F38E-4731-BDB4-82C917F11171}" destId="{1387DE45-8095-403D-9635-8691D8B70272}" srcOrd="3" destOrd="0" presId="urn:microsoft.com/office/officeart/2005/8/layout/cycle1"/>
    <dgm:cxn modelId="{92A597AA-2DD0-491B-B091-F90C197F7EB8}" type="presParOf" srcId="{37D7ABD7-F38E-4731-BDB4-82C917F11171}" destId="{D7D59677-CEFB-4556-86BF-3329C6CB84FE}" srcOrd="4" destOrd="0" presId="urn:microsoft.com/office/officeart/2005/8/layout/cycle1"/>
    <dgm:cxn modelId="{7DE3429D-8D53-4DD7-9AB1-82896513A10D}" type="presParOf" srcId="{37D7ABD7-F38E-4731-BDB4-82C917F11171}" destId="{8FF4AE91-F6AA-48DE-8810-E0DDE7B92C71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264A2-8B09-481A-81F7-55862F1245F4}">
      <dsp:nvSpPr>
        <dsp:cNvPr id="0" name=""/>
        <dsp:cNvSpPr/>
      </dsp:nvSpPr>
      <dsp:spPr>
        <a:xfrm>
          <a:off x="4900468" y="1391527"/>
          <a:ext cx="2634906" cy="263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Alma/mente </a:t>
          </a:r>
          <a:r>
            <a:rPr lang="pt-BR" sz="2800" i="1" kern="1200" dirty="0" smtClean="0"/>
            <a:t>causam</a:t>
          </a:r>
          <a:r>
            <a:rPr lang="pt-BR" sz="2800" kern="1200" dirty="0" smtClean="0"/>
            <a:t> comportamentos</a:t>
          </a:r>
          <a:endParaRPr lang="pt-BR" sz="2800" kern="1200" dirty="0"/>
        </a:p>
      </dsp:txBody>
      <dsp:txXfrm>
        <a:off x="4900468" y="1391527"/>
        <a:ext cx="2634906" cy="2634906"/>
      </dsp:txXfrm>
    </dsp:sp>
    <dsp:sp modelId="{A9031628-D90D-44B2-9F26-FA4115E73647}">
      <dsp:nvSpPr>
        <dsp:cNvPr id="0" name=""/>
        <dsp:cNvSpPr/>
      </dsp:nvSpPr>
      <dsp:spPr>
        <a:xfrm>
          <a:off x="1352395" y="-2094"/>
          <a:ext cx="5422150" cy="5422150"/>
        </a:xfrm>
        <a:prstGeom prst="circularArrow">
          <a:avLst>
            <a:gd name="adj1" fmla="val 9476"/>
            <a:gd name="adj2" fmla="val 684342"/>
            <a:gd name="adj3" fmla="val 7853762"/>
            <a:gd name="adj4" fmla="val 2261896"/>
            <a:gd name="adj5" fmla="val 11055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D59677-CEFB-4556-86BF-3329C6CB84FE}">
      <dsp:nvSpPr>
        <dsp:cNvPr id="0" name=""/>
        <dsp:cNvSpPr/>
      </dsp:nvSpPr>
      <dsp:spPr>
        <a:xfrm>
          <a:off x="591566" y="1391527"/>
          <a:ext cx="2634906" cy="263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Comportamentos </a:t>
          </a:r>
          <a:r>
            <a:rPr lang="pt-BR" sz="2800" i="1" kern="1200" dirty="0" smtClean="0"/>
            <a:t>indicam </a:t>
          </a:r>
          <a:r>
            <a:rPr lang="pt-BR" sz="2800" i="0" kern="1200" dirty="0" smtClean="0"/>
            <a:t>a existência da </a:t>
          </a:r>
          <a:r>
            <a:rPr lang="pt-BR" sz="2800" kern="1200" dirty="0" smtClean="0"/>
            <a:t>alma/mente</a:t>
          </a:r>
          <a:endParaRPr lang="pt-BR" sz="2800" kern="1200" dirty="0"/>
        </a:p>
      </dsp:txBody>
      <dsp:txXfrm>
        <a:off x="591566" y="1391527"/>
        <a:ext cx="2634906" cy="2634906"/>
      </dsp:txXfrm>
    </dsp:sp>
    <dsp:sp modelId="{8FF4AE91-F6AA-48DE-8810-E0DDE7B92C71}">
      <dsp:nvSpPr>
        <dsp:cNvPr id="0" name=""/>
        <dsp:cNvSpPr/>
      </dsp:nvSpPr>
      <dsp:spPr>
        <a:xfrm>
          <a:off x="1383627" y="-2094"/>
          <a:ext cx="5422150" cy="5422150"/>
        </a:xfrm>
        <a:prstGeom prst="circularArrow">
          <a:avLst>
            <a:gd name="adj1" fmla="val 9476"/>
            <a:gd name="adj2" fmla="val 684342"/>
            <a:gd name="adj3" fmla="val 18653762"/>
            <a:gd name="adj4" fmla="val 13061896"/>
            <a:gd name="adj5" fmla="val 11055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12/03/2024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324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12/03/2024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07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194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194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194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194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086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08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12/03/2024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12/03/2024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12/03/2024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12/03/2024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12/03/2024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12/03/2024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12/03/2024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12/03/2024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12/03/2024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12/03/2024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12/03/2024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12/03/2024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3.pn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478582" y="4358520"/>
            <a:ext cx="11045378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012 | </a:t>
            </a: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Behaviorismo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500" b="1" strike="noStrike" spc="-1" dirty="0" smtClean="0">
                <a:solidFill>
                  <a:srgbClr val="000000"/>
                </a:solidFill>
                <a:latin typeface="Calibri"/>
              </a:rPr>
              <a:t>Marcos Lima</a:t>
            </a:r>
            <a:endParaRPr lang="pt-BR" sz="3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</a:t>
            </a:r>
            <a:r>
              <a:rPr lang="en-US" sz="4000" dirty="0" err="1" smtClean="0"/>
              <a:t>relação</a:t>
            </a:r>
            <a:r>
              <a:rPr lang="en-US" sz="4000" dirty="0" smtClean="0"/>
              <a:t> entre </a:t>
            </a:r>
            <a:r>
              <a:rPr lang="en-US" sz="4000" dirty="0" err="1" smtClean="0"/>
              <a:t>mente</a:t>
            </a:r>
            <a:r>
              <a:rPr lang="en-US" sz="4000" dirty="0" smtClean="0"/>
              <a:t> e </a:t>
            </a:r>
            <a:r>
              <a:rPr lang="en-US" sz="4000" dirty="0" err="1" smtClean="0"/>
              <a:t>comportamento</a:t>
            </a:r>
            <a:endParaRPr lang="en-US" sz="40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1485578"/>
            <a:ext cx="1728192" cy="1728192"/>
          </a:xfrm>
          <a:prstGeom prst="rect">
            <a:avLst/>
          </a:prstGeom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50" y="3789834"/>
            <a:ext cx="2520280" cy="177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limap\OneDrive\Área de Trabalho\setting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862" y="2781722"/>
            <a:ext cx="2090572" cy="209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214519361"/>
              </p:ext>
            </p:extLst>
          </p:nvPr>
        </p:nvGraphicFramePr>
        <p:xfrm>
          <a:off x="4448984" y="1008845"/>
          <a:ext cx="8126942" cy="5417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17799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limap\OneDrive\Área de Trabalho\thorndik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50" y="3470810"/>
            <a:ext cx="5956830" cy="312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 </a:t>
            </a:r>
            <a:r>
              <a:rPr lang="en-US" sz="4000" dirty="0" err="1" smtClean="0"/>
              <a:t>surgimento</a:t>
            </a:r>
            <a:r>
              <a:rPr lang="en-US" sz="4000" dirty="0" smtClean="0"/>
              <a:t> do </a:t>
            </a:r>
            <a:r>
              <a:rPr lang="en-US" sz="4000" dirty="0" err="1" smtClean="0"/>
              <a:t>behaviorismo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7357892" cy="5187256"/>
          </a:xfrm>
        </p:spPr>
        <p:txBody>
          <a:bodyPr>
            <a:normAutofit/>
          </a:bodyPr>
          <a:lstStyle/>
          <a:p>
            <a:pPr marL="380880" indent="-380880"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pc="-1" dirty="0" smtClean="0">
                <a:solidFill>
                  <a:srgbClr val="000000"/>
                </a:solidFill>
              </a:rPr>
              <a:t>A ciência psicológica deve lidar com comportamentos observáveis</a:t>
            </a:r>
          </a:p>
          <a:p>
            <a:pPr marL="380880" indent="-380880"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pc="-1" dirty="0" smtClean="0">
                <a:solidFill>
                  <a:srgbClr val="000000"/>
                </a:solidFill>
              </a:rPr>
              <a:t>Rejeição de conceitos </a:t>
            </a:r>
            <a:r>
              <a:rPr lang="pt-BR" spc="-1" dirty="0" err="1" smtClean="0">
                <a:solidFill>
                  <a:srgbClr val="000000"/>
                </a:solidFill>
              </a:rPr>
              <a:t>mentalistas</a:t>
            </a:r>
            <a:endParaRPr lang="pt-BR" dirty="0" smtClean="0"/>
          </a:p>
        </p:txBody>
      </p:sp>
      <p:grpSp>
        <p:nvGrpSpPr>
          <p:cNvPr id="2" name="Grupo 1"/>
          <p:cNvGrpSpPr/>
          <p:nvPr/>
        </p:nvGrpSpPr>
        <p:grpSpPr>
          <a:xfrm>
            <a:off x="8831510" y="1197546"/>
            <a:ext cx="2952328" cy="3528392"/>
            <a:chOff x="8543478" y="2625512"/>
            <a:chExt cx="2952328" cy="3528392"/>
          </a:xfrm>
        </p:grpSpPr>
        <p:pic>
          <p:nvPicPr>
            <p:cNvPr id="1026" name="Picture 2" descr="C:\Users\limap\OneDrive\Área de Trabalho\john b. watson.jpe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3292" y="2625512"/>
              <a:ext cx="2748098" cy="2748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ixaDeTexto 7"/>
            <p:cNvSpPr txBox="1"/>
            <p:nvPr/>
          </p:nvSpPr>
          <p:spPr>
            <a:xfrm>
              <a:off x="8543478" y="5446018"/>
              <a:ext cx="29523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John B. Watson</a:t>
              </a:r>
            </a:p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(1878–1958)</a:t>
              </a:r>
              <a:endParaRPr lang="pt-BR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050" name="Picture 2" descr="C:\Users\limap\OneDrive\Área de Trabalho\equilibrar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42"/>
          <a:stretch/>
        </p:blipFill>
        <p:spPr bwMode="auto">
          <a:xfrm>
            <a:off x="5807174" y="3565014"/>
            <a:ext cx="2664296" cy="303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imap\OneDrive\Área de Trabalho\crianç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447" y="485507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05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Termos</a:t>
            </a:r>
            <a:r>
              <a:rPr lang="en-US" sz="4000" dirty="0" smtClean="0"/>
              <a:t> </a:t>
            </a:r>
            <a:r>
              <a:rPr lang="en-US" sz="4000" dirty="0" err="1" smtClean="0"/>
              <a:t>importantes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102308" cy="3339346"/>
          </a:xfrm>
        </p:spPr>
        <p:txBody>
          <a:bodyPr>
            <a:normAutofit/>
          </a:bodyPr>
          <a:lstStyle/>
          <a:p>
            <a:pPr marL="380880" indent="-380880"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pc="-1" dirty="0" smtClean="0">
                <a:solidFill>
                  <a:srgbClr val="000000"/>
                </a:solidFill>
              </a:rPr>
              <a:t>Behaviorismo</a:t>
            </a:r>
          </a:p>
          <a:p>
            <a:pPr marL="825276" lvl="1" indent="-380880"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pc="-1" dirty="0" smtClean="0">
                <a:solidFill>
                  <a:srgbClr val="000000"/>
                </a:solidFill>
              </a:rPr>
              <a:t>Metodológico, radical, teleológico</a:t>
            </a:r>
          </a:p>
          <a:p>
            <a:pPr marL="380880" indent="-380880"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pc="-1" dirty="0" smtClean="0">
                <a:solidFill>
                  <a:srgbClr val="000000"/>
                </a:solidFill>
              </a:rPr>
              <a:t>Análise do comportamento</a:t>
            </a:r>
          </a:p>
          <a:p>
            <a:pPr marL="380880" indent="-380880"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pc="-1" dirty="0">
                <a:solidFill>
                  <a:srgbClr val="000000"/>
                </a:solidFill>
              </a:rPr>
              <a:t>A</a:t>
            </a:r>
            <a:r>
              <a:rPr lang="pt-BR" spc="-1" dirty="0" smtClean="0">
                <a:solidFill>
                  <a:srgbClr val="000000"/>
                </a:solidFill>
              </a:rPr>
              <a:t>nálise experimental do comportamento</a:t>
            </a:r>
          </a:p>
          <a:p>
            <a:pPr marL="380880" indent="-380880"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pc="-1" dirty="0" smtClean="0">
                <a:solidFill>
                  <a:srgbClr val="000000"/>
                </a:solidFill>
              </a:rPr>
              <a:t>Análise comportamental aplicada (ABA)</a:t>
            </a:r>
            <a:endParaRPr lang="pt-BR" dirty="0" smtClean="0"/>
          </a:p>
        </p:txBody>
      </p:sp>
      <p:grpSp>
        <p:nvGrpSpPr>
          <p:cNvPr id="2" name="Grupo 1"/>
          <p:cNvGrpSpPr/>
          <p:nvPr/>
        </p:nvGrpSpPr>
        <p:grpSpPr>
          <a:xfrm>
            <a:off x="9119542" y="1197546"/>
            <a:ext cx="2952328" cy="4020254"/>
            <a:chOff x="8975526" y="1197546"/>
            <a:chExt cx="2952328" cy="4020254"/>
          </a:xfrm>
        </p:grpSpPr>
        <p:pic>
          <p:nvPicPr>
            <p:cNvPr id="3074" name="Picture 2" descr="C:\Users\limap\OneDrive\Área de Trabalho\skinn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1550" y="1197546"/>
              <a:ext cx="2446411" cy="3207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ixaDeTexto 7"/>
            <p:cNvSpPr txBox="1"/>
            <p:nvPr/>
          </p:nvSpPr>
          <p:spPr>
            <a:xfrm>
              <a:off x="8975526" y="4509914"/>
              <a:ext cx="29523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B. F. Skinner</a:t>
              </a:r>
            </a:p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(1904–1990)</a:t>
              </a:r>
              <a:endParaRPr lang="pt-BR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262558" y="4941962"/>
            <a:ext cx="9073008" cy="1224136"/>
            <a:chOff x="262558" y="4941962"/>
            <a:chExt cx="9073008" cy="1224136"/>
          </a:xfrm>
        </p:grpSpPr>
        <p:sp>
          <p:nvSpPr>
            <p:cNvPr id="3" name="Retângulo 2"/>
            <p:cNvSpPr/>
            <p:nvPr/>
          </p:nvSpPr>
          <p:spPr>
            <a:xfrm>
              <a:off x="262558" y="4941962"/>
              <a:ext cx="2448272" cy="1224136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000" dirty="0" smtClean="0"/>
                <a:t>Experiência</a:t>
              </a:r>
              <a:endParaRPr lang="pt-BR" sz="300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574926" y="4941962"/>
              <a:ext cx="2448272" cy="1224136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000" dirty="0" smtClean="0"/>
                <a:t>Aprendizagem</a:t>
              </a:r>
              <a:endParaRPr lang="pt-BR" sz="3000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887294" y="4941962"/>
              <a:ext cx="2448272" cy="1224136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/>
                <a:t>Mudanças comportamentais</a:t>
              </a:r>
              <a:endParaRPr lang="pt-BR" sz="2400" dirty="0"/>
            </a:p>
          </p:txBody>
        </p:sp>
        <p:cxnSp>
          <p:nvCxnSpPr>
            <p:cNvPr id="9" name="Conector de seta reta 8"/>
            <p:cNvCxnSpPr>
              <a:stCxn id="3" idx="3"/>
              <a:endCxn id="10" idx="1"/>
            </p:cNvCxnSpPr>
            <p:nvPr/>
          </p:nvCxnSpPr>
          <p:spPr>
            <a:xfrm>
              <a:off x="2710830" y="5554030"/>
              <a:ext cx="8640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6023198" y="5590034"/>
              <a:ext cx="8640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Multiplicar 12"/>
          <p:cNvSpPr/>
          <p:nvPr/>
        </p:nvSpPr>
        <p:spPr>
          <a:xfrm>
            <a:off x="2566814" y="4581922"/>
            <a:ext cx="4464496" cy="194421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05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Legado</a:t>
            </a:r>
            <a:endParaRPr lang="en-US" sz="4000" dirty="0"/>
          </a:p>
        </p:txBody>
      </p:sp>
      <p:pic>
        <p:nvPicPr>
          <p:cNvPr id="12" name="Picture 2" descr="C:\Users\limap\OneDrive\Área de Trabalho\animal psycholog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54" y="1197546"/>
            <a:ext cx="2948321" cy="217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limap\OneDrive\Área de Trabalho\equilibra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42"/>
          <a:stretch/>
        </p:blipFill>
        <p:spPr bwMode="auto">
          <a:xfrm>
            <a:off x="4871070" y="2052846"/>
            <a:ext cx="2664296" cy="303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limap\OneDrive\Área de Trabalho\skinner box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422" y="1311125"/>
            <a:ext cx="3744416" cy="499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66" y="3573810"/>
            <a:ext cx="4176464" cy="31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594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pt-BR" sz="3500" b="0" strike="noStrike" spc="-1" dirty="0">
              <a:latin typeface="Arial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16" y="153690"/>
            <a:ext cx="9656026" cy="662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762840" y="435852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Até o próximo vídeo! </a:t>
            </a: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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pt-BR" sz="3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96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37112</TotalTime>
  <Words>100</Words>
  <Application>Microsoft Office PowerPoint</Application>
  <PresentationFormat>Personalizar</PresentationFormat>
  <Paragraphs>36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650</cp:revision>
  <dcterms:created xsi:type="dcterms:W3CDTF">2016-11-14T13:56:39Z</dcterms:created>
  <dcterms:modified xsi:type="dcterms:W3CDTF">2024-03-12T15:07:36Z</dcterms:modified>
</cp:coreProperties>
</file>