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8" r:id="rId5"/>
    <p:sldId id="270" r:id="rId6"/>
    <p:sldId id="258" r:id="rId7"/>
    <p:sldId id="269" r:id="rId8"/>
    <p:sldId id="272" r:id="rId9"/>
    <p:sldId id="273" r:id="rId10"/>
    <p:sldId id="275" r:id="rId11"/>
    <p:sldId id="274" r:id="rId12"/>
    <p:sldId id="266" r:id="rId13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12" y="-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Clique para mover o diapositivo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Clique para editar o formato das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00F6219-FC6D-4EDE-AD81-2D3CD241BC35}" type="slidenum">
              <a:rPr lang="en-US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8E529A-0C4A-47DD-9CAB-B156B7A74F1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8E529A-0C4A-47DD-9CAB-B156B7A74F1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680" y="685800"/>
            <a:ext cx="6092280" cy="342828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9E1506-D6B0-4767-B0FD-AE60F6F04F6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851E77-DBAE-4303-A67A-84C9D219CC73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E8BA71-4BA0-43D3-82D0-F1A30F53FEE1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A89207-1023-473C-9EB1-CF16E499AB84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084FB4-5512-4BB7-8637-A297939B834D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C18810-7030-4596-9A97-B09F9772F5EC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9C3846-323E-4993-A20D-F68423B2E01C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853C73-1100-46FC-8739-2BDFC817F6A7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F42480-9932-48C2-AD37-334CD8E253FF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AA2E0D5-8C73-42CA-9B7C-C794C19A221D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2130840"/>
            <a:ext cx="1036116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7B84F2-0766-4EF2-9BC3-BD231A67E76A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7CC117-3E2C-4214-BDED-BF5F0D1E8BDA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1AC5F8-1EB8-4DD6-B8EA-3785D5DABC6F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300F75-913B-43A7-AC78-FD1171B7113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E4487A-AD06-4D32-A43B-C8D6B0AAE9AC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554241-7FAD-4D0F-BB1F-F26E6C71AC66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8507BF-6B5A-4A6E-B09D-AFF12DFC9DB9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771A65-D4CD-483A-91D5-2AC817387476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CFC849-3703-4EFD-988B-6E208394A9A3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E54344-F9EA-42CB-A46F-5CEC6BD89D13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55D874-4491-4F47-BCBF-8BA268D5E243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2130840"/>
            <a:ext cx="10361160" cy="68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D51581-BCA7-4D1C-A115-7C189A1A0D9A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52B19A-A5C9-4B92-BC0A-F3C0100ADCC4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032F1F-0608-46F0-A9E1-EDCD76B71547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7FBED2-899C-46C7-93EB-8B60D60CC27C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160" cy="146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165200" y="6357960"/>
            <a:ext cx="385956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6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0BC027-42F2-47D9-8FAA-50FB1BF555AF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165200" y="6357960"/>
            <a:ext cx="385956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en-US" sz="13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736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9E4AA9-DFF5-4730-9413-D2226E0CEF6B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357960"/>
            <a:ext cx="2843640" cy="36432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Clique para editar o formato do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/>
        </p:nvSpPr>
        <p:spPr>
          <a:xfrm>
            <a:off x="0" y="0"/>
            <a:ext cx="204480" cy="409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1"/>
          <p:cNvSpPr/>
          <p:nvPr/>
        </p:nvSpPr>
        <p:spPr>
          <a:xfrm>
            <a:off x="0" y="2643840"/>
            <a:ext cx="1218924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0" b="1" strike="noStrike" spc="-1">
                <a:solidFill>
                  <a:srgbClr val="002060"/>
                </a:solidFill>
                <a:latin typeface="Calibri"/>
                <a:ea typeface="DejaVu Sans"/>
              </a:rPr>
              <a:t>Introdução à Psicologia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90" name="Elipse 5"/>
          <p:cNvSpPr/>
          <p:nvPr/>
        </p:nvSpPr>
        <p:spPr>
          <a:xfrm>
            <a:off x="11142720" y="6359400"/>
            <a:ext cx="570240" cy="427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ítulo 1"/>
          <p:cNvSpPr/>
          <p:nvPr/>
        </p:nvSpPr>
        <p:spPr>
          <a:xfrm>
            <a:off x="478440" y="4358520"/>
            <a:ext cx="1104480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013 | Psicologia da Gestalt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2" name="Título 1"/>
          <p:cNvSpPr/>
          <p:nvPr/>
        </p:nvSpPr>
        <p:spPr>
          <a:xfrm>
            <a:off x="737280" y="5429880"/>
            <a:ext cx="1076040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Marcos Lima</a:t>
            </a:r>
            <a:endParaRPr lang="en-US" sz="3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Legado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ACE6AB-B486-4EFB-9A50-B965DCE689AB}" type="slidenum">
              <a:rPr/>
              <a:pPr/>
              <a:t>10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372" y="5198839"/>
            <a:ext cx="6215106" cy="137422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570" y="1358092"/>
            <a:ext cx="2759533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Users\limap\OneDrive\Área de Trabalho\cognitiv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6842" y="1365430"/>
            <a:ext cx="3636000" cy="36360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0232" y="1358091"/>
            <a:ext cx="3001189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9"/>
          <p:cNvSpPr/>
          <p:nvPr/>
        </p:nvSpPr>
        <p:spPr>
          <a:xfrm>
            <a:off x="0" y="0"/>
            <a:ext cx="204480" cy="409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1"/>
          <p:cNvSpPr/>
          <p:nvPr/>
        </p:nvSpPr>
        <p:spPr>
          <a:xfrm>
            <a:off x="0" y="2643840"/>
            <a:ext cx="1218924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0" b="1" strike="noStrike" spc="-1">
                <a:solidFill>
                  <a:srgbClr val="002060"/>
                </a:solidFill>
                <a:latin typeface="Calibri"/>
                <a:ea typeface="DejaVu Sans"/>
              </a:rPr>
              <a:t>Introdução à Psicologia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69" name="Elipse 5"/>
          <p:cNvSpPr/>
          <p:nvPr/>
        </p:nvSpPr>
        <p:spPr>
          <a:xfrm>
            <a:off x="11142720" y="6359400"/>
            <a:ext cx="570240" cy="427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Título 1"/>
          <p:cNvSpPr/>
          <p:nvPr/>
        </p:nvSpPr>
        <p:spPr>
          <a:xfrm>
            <a:off x="762840" y="4358520"/>
            <a:ext cx="1076040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Até o próximo vídeo! </a:t>
            </a:r>
            <a:r>
              <a:rPr lang="pt-BR" sz="6000" b="1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71" name="Título 1"/>
          <p:cNvSpPr/>
          <p:nvPr/>
        </p:nvSpPr>
        <p:spPr>
          <a:xfrm>
            <a:off x="737280" y="5429880"/>
            <a:ext cx="10760400" cy="142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Psicologia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Gestalt ≠ Gestalt-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terapia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ACE6AB-B486-4EFB-9A50-B965DCE689AB}" type="slidenum">
              <a:rPr/>
              <a:pPr/>
              <a:t>2</a:t>
            </a:fld>
            <a:endParaRPr/>
          </a:p>
        </p:txBody>
      </p:sp>
      <p:grpSp>
        <p:nvGrpSpPr>
          <p:cNvPr id="14" name="Grupo 99"/>
          <p:cNvGrpSpPr/>
          <p:nvPr/>
        </p:nvGrpSpPr>
        <p:grpSpPr>
          <a:xfrm>
            <a:off x="1774726" y="1858158"/>
            <a:ext cx="3048120" cy="4523964"/>
            <a:chOff x="8822160" y="1929596"/>
            <a:chExt cx="3048120" cy="4523964"/>
          </a:xfrm>
        </p:grpSpPr>
        <p:pic>
          <p:nvPicPr>
            <p:cNvPr id="15" name="Imagem 14"/>
            <p:cNvPicPr/>
            <p:nvPr/>
          </p:nvPicPr>
          <p:blipFill>
            <a:blip r:embed="rId2" cstate="print"/>
            <a:stretch/>
          </p:blipFill>
          <p:spPr>
            <a:xfrm>
              <a:off x="9228212" y="1929596"/>
              <a:ext cx="2367720" cy="3681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" name="PlaceHolder 4"/>
            <p:cNvSpPr txBox="1"/>
            <p:nvPr/>
          </p:nvSpPr>
          <p:spPr>
            <a:xfrm>
              <a:off x="8822160" y="5715360"/>
              <a:ext cx="3048120" cy="738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85500" lnSpcReduction="20000"/>
            </a:bodyPr>
            <a:lstStyle/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>
                  <a:latin typeface="Calibri"/>
                </a:rPr>
                <a:t>Max </a:t>
              </a:r>
              <a:r>
                <a:rPr lang="pt-BR" sz="2400" i="1" strike="noStrike" spc="-1" dirty="0" err="1" smtClean="0">
                  <a:latin typeface="Calibri"/>
                </a:rPr>
                <a:t>Wertheimer</a:t>
              </a:r>
              <a:endParaRPr lang="pt-BR" sz="2400" i="1" strike="noStrike" spc="-1" dirty="0" smtClean="0">
                <a:latin typeface="Calibri"/>
              </a:endParaRPr>
            </a:p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smtClean="0">
                  <a:latin typeface="Calibri"/>
                </a:rPr>
                <a:t>(1880–1943)</a:t>
              </a:r>
              <a:endParaRPr lang="en-US" sz="2400" i="1" strike="noStrike" spc="-1" dirty="0">
                <a:latin typeface="Arial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547680" y="1858158"/>
            <a:ext cx="3048120" cy="4613642"/>
            <a:chOff x="7547680" y="1858158"/>
            <a:chExt cx="3048120" cy="4613642"/>
          </a:xfrm>
        </p:grpSpPr>
        <p:pic>
          <p:nvPicPr>
            <p:cNvPr id="1027" name="Picture 3" descr="C:\Users\limap\OneDrive\Área de Trabalho\fritz perls.jpg"/>
            <p:cNvPicPr>
              <a:picLocks noChangeAspect="1" noChangeArrowheads="1"/>
            </p:cNvPicPr>
            <p:nvPr/>
          </p:nvPicPr>
          <p:blipFill>
            <a:blip r:embed="rId3" cstate="print"/>
            <a:srcRect l="19972" r="18340"/>
            <a:stretch>
              <a:fillRect/>
            </a:stretch>
          </p:blipFill>
          <p:spPr bwMode="auto">
            <a:xfrm>
              <a:off x="7738280" y="1858158"/>
              <a:ext cx="2643206" cy="3682800"/>
            </a:xfrm>
            <a:prstGeom prst="rect">
              <a:avLst/>
            </a:prstGeom>
            <a:noFill/>
          </p:spPr>
        </p:pic>
        <p:sp>
          <p:nvSpPr>
            <p:cNvPr id="19" name="PlaceHolder 4"/>
            <p:cNvSpPr txBox="1"/>
            <p:nvPr/>
          </p:nvSpPr>
          <p:spPr>
            <a:xfrm>
              <a:off x="7547680" y="5590034"/>
              <a:ext cx="3048120" cy="881766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3000"/>
            </a:bodyPr>
            <a:lstStyle/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smtClean="0">
                  <a:latin typeface="Calibri"/>
                </a:rPr>
                <a:t>Fritz </a:t>
              </a:r>
              <a:r>
                <a:rPr lang="pt-BR" sz="2400" i="1" strike="noStrike" spc="-1" dirty="0" err="1" smtClean="0">
                  <a:latin typeface="Calibri"/>
                </a:rPr>
                <a:t>Perls</a:t>
              </a:r>
              <a:endParaRPr lang="pt-BR" sz="2400" i="1" strike="noStrike" spc="-1" dirty="0" smtClean="0">
                <a:latin typeface="Calibri"/>
              </a:endParaRPr>
            </a:p>
            <a:p>
              <a:pPr marL="380880" indent="-380880"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pc="-1" dirty="0" smtClean="0">
                  <a:latin typeface="Calibri"/>
                </a:rPr>
                <a:t>(1893–1970)</a:t>
              </a:r>
              <a:endParaRPr lang="en-US" sz="2400" i="1" strike="noStrike" spc="-1" dirty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Max Wertheimer e o fenômeno phi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3" name="Grupo 93"/>
          <p:cNvGrpSpPr/>
          <p:nvPr/>
        </p:nvGrpSpPr>
        <p:grpSpPr>
          <a:xfrm>
            <a:off x="4237818" y="1215216"/>
            <a:ext cx="3643338" cy="2499988"/>
            <a:chOff x="451604" y="3715546"/>
            <a:chExt cx="3643338" cy="2499988"/>
          </a:xfrm>
        </p:grpSpPr>
        <p:pic>
          <p:nvPicPr>
            <p:cNvPr id="95" name="Imagem 94"/>
            <p:cNvPicPr/>
            <p:nvPr/>
          </p:nvPicPr>
          <p:blipFill>
            <a:blip r:embed="rId2" cstate="print"/>
            <a:stretch/>
          </p:blipFill>
          <p:spPr>
            <a:xfrm>
              <a:off x="1074876" y="3715546"/>
              <a:ext cx="2520000" cy="180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6" name="PlaceHolder 5"/>
            <p:cNvSpPr txBox="1"/>
            <p:nvPr/>
          </p:nvSpPr>
          <p:spPr>
            <a:xfrm>
              <a:off x="451604" y="5572934"/>
              <a:ext cx="3643338" cy="642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5000"/>
            </a:bodyPr>
            <a:lstStyle/>
            <a:p>
              <a:pPr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>
                  <a:latin typeface="Calibri"/>
                </a:rPr>
                <a:t>Movimento beta</a:t>
              </a:r>
              <a:endParaRPr lang="en-US" sz="2400" i="1" strike="noStrike" spc="-1" dirty="0">
                <a:latin typeface="Arial"/>
              </a:endParaRPr>
            </a:p>
          </p:txBody>
        </p:sp>
      </p:grpSp>
      <p:grpSp>
        <p:nvGrpSpPr>
          <p:cNvPr id="4" name="Grupo 96"/>
          <p:cNvGrpSpPr/>
          <p:nvPr/>
        </p:nvGrpSpPr>
        <p:grpSpPr>
          <a:xfrm>
            <a:off x="4547284" y="4073078"/>
            <a:ext cx="3048120" cy="2499988"/>
            <a:chOff x="5190226" y="3715546"/>
            <a:chExt cx="3048120" cy="2499988"/>
          </a:xfrm>
        </p:grpSpPr>
        <p:pic>
          <p:nvPicPr>
            <p:cNvPr id="98" name="Imagem 97"/>
            <p:cNvPicPr/>
            <p:nvPr/>
          </p:nvPicPr>
          <p:blipFill>
            <a:blip r:embed="rId3" cstate="print"/>
            <a:stretch/>
          </p:blipFill>
          <p:spPr>
            <a:xfrm>
              <a:off x="5452264" y="3715546"/>
              <a:ext cx="2520000" cy="180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PlaceHolder 6"/>
            <p:cNvSpPr txBox="1"/>
            <p:nvPr/>
          </p:nvSpPr>
          <p:spPr>
            <a:xfrm>
              <a:off x="5190226" y="5572934"/>
              <a:ext cx="3048120" cy="642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7500"/>
            </a:bodyPr>
            <a:lstStyle/>
            <a:p>
              <a:pPr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>
                  <a:latin typeface="Calibri"/>
                </a:rPr>
                <a:t>Fenômeno </a:t>
              </a:r>
              <a:r>
                <a:rPr lang="pt-BR" sz="2400" i="1" strike="noStrike" spc="-1" dirty="0" err="1">
                  <a:latin typeface="Calibri"/>
                </a:rPr>
                <a:t>phi</a:t>
              </a:r>
              <a:endParaRPr lang="en-US" sz="2400" i="1" strike="noStrike" spc="-1" dirty="0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ACE6AB-B486-4EFB-9A50-B965DCE689AB}" type="slidenum">
              <a:rPr/>
              <a:pPr/>
              <a:t>3</a:t>
            </a:fld>
            <a:endParaRPr/>
          </a:p>
        </p:txBody>
      </p:sp>
      <p:grpSp>
        <p:nvGrpSpPr>
          <p:cNvPr id="13" name="Grupo 99"/>
          <p:cNvGrpSpPr/>
          <p:nvPr/>
        </p:nvGrpSpPr>
        <p:grpSpPr>
          <a:xfrm>
            <a:off x="8666974" y="1858158"/>
            <a:ext cx="3048120" cy="4523964"/>
            <a:chOff x="8822160" y="1929596"/>
            <a:chExt cx="3048120" cy="4523964"/>
          </a:xfrm>
        </p:grpSpPr>
        <p:pic>
          <p:nvPicPr>
            <p:cNvPr id="14" name="Imagem 13"/>
            <p:cNvPicPr/>
            <p:nvPr/>
          </p:nvPicPr>
          <p:blipFill>
            <a:blip r:embed="rId4" cstate="print"/>
            <a:stretch/>
          </p:blipFill>
          <p:spPr>
            <a:xfrm>
              <a:off x="9228212" y="1929596"/>
              <a:ext cx="2367720" cy="3681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" name="PlaceHolder 4"/>
            <p:cNvSpPr txBox="1"/>
            <p:nvPr/>
          </p:nvSpPr>
          <p:spPr>
            <a:xfrm>
              <a:off x="8822160" y="5715360"/>
              <a:ext cx="3048120" cy="738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85500" lnSpcReduction="20000"/>
            </a:bodyPr>
            <a:lstStyle/>
            <a:p>
              <a:pPr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>
                  <a:latin typeface="Calibri"/>
                </a:rPr>
                <a:t>Max </a:t>
              </a:r>
              <a:r>
                <a:rPr lang="pt-BR" sz="2400" i="1" strike="noStrike" spc="-1" dirty="0" err="1" smtClean="0">
                  <a:latin typeface="Calibri"/>
                </a:rPr>
                <a:t>Wertheimer</a:t>
              </a:r>
              <a:endParaRPr lang="pt-BR" sz="2400" i="1" strike="noStrike" spc="-1" dirty="0" smtClean="0">
                <a:latin typeface="Calibri"/>
              </a:endParaRPr>
            </a:p>
            <a:p>
              <a:pPr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pc="-1" dirty="0" smtClean="0">
                  <a:latin typeface="Calibri"/>
                </a:rPr>
                <a:t>(1880–1943)</a:t>
              </a:r>
              <a:endParaRPr lang="en-US" sz="2400" i="1" strike="noStrike" spc="-1" dirty="0">
                <a:latin typeface="Arial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262558" y="1834537"/>
            <a:ext cx="3700526" cy="4619593"/>
            <a:chOff x="262558" y="1834537"/>
            <a:chExt cx="3700526" cy="4619593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8794" y="1834537"/>
              <a:ext cx="2714644" cy="366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PlaceHolder 4"/>
            <p:cNvSpPr txBox="1"/>
            <p:nvPr/>
          </p:nvSpPr>
          <p:spPr>
            <a:xfrm>
              <a:off x="262558" y="5572364"/>
              <a:ext cx="3700526" cy="881766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3000"/>
            </a:bodyPr>
            <a:lstStyle/>
            <a:p>
              <a:pPr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smtClean="0">
                  <a:latin typeface="Calibri"/>
                </a:rPr>
                <a:t>Auguste </a:t>
              </a:r>
              <a:r>
                <a:rPr lang="pt-BR" sz="2400" i="1" strike="noStrike" spc="-1" dirty="0" err="1" smtClean="0">
                  <a:latin typeface="Calibri"/>
                </a:rPr>
                <a:t>Lumière</a:t>
              </a:r>
              <a:r>
                <a:rPr lang="pt-BR" sz="2400" i="1" strike="noStrike" spc="-1" dirty="0" smtClean="0">
                  <a:latin typeface="Calibri"/>
                </a:rPr>
                <a:t> </a:t>
              </a:r>
              <a:r>
                <a:rPr lang="pt-BR" sz="2400" i="1" spc="-1" dirty="0" smtClean="0">
                  <a:latin typeface="Calibri"/>
                </a:rPr>
                <a:t>(1862–1954)</a:t>
              </a:r>
            </a:p>
            <a:p>
              <a:pPr algn="ctr">
                <a:lnSpc>
                  <a:spcPct val="100000"/>
                </a:lnSpc>
                <a:spcBef>
                  <a:spcPts val="720"/>
                </a:spcBef>
                <a:buClr>
                  <a:srgbClr val="002060"/>
                </a:buClr>
              </a:pPr>
              <a:r>
                <a:rPr lang="pt-BR" sz="2400" i="1" strike="noStrike" spc="-1" dirty="0" smtClean="0">
                  <a:latin typeface="Calibri"/>
                </a:rPr>
                <a:t>Louis </a:t>
              </a:r>
              <a:r>
                <a:rPr lang="pt-BR" sz="2400" i="1" strike="noStrike" spc="-1" dirty="0" err="1" smtClean="0">
                  <a:latin typeface="Calibri"/>
                </a:rPr>
                <a:t>Lumière</a:t>
              </a:r>
              <a:r>
                <a:rPr lang="pt-BR" sz="2400" i="1" strike="noStrike" spc="-1" dirty="0" smtClean="0">
                  <a:latin typeface="Calibri"/>
                </a:rPr>
                <a:t> (1864–1948)</a:t>
              </a:r>
              <a:endParaRPr lang="en-US" sz="2400" i="1" strike="noStrike" spc="-1" dirty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/>
        </p:nvSpPr>
        <p:spPr>
          <a:xfrm>
            <a:off x="0" y="0"/>
            <a:ext cx="204480" cy="4096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1"/>
          <p:cNvSpPr/>
          <p:nvPr/>
        </p:nvSpPr>
        <p:spPr>
          <a:xfrm>
            <a:off x="357190" y="2072472"/>
            <a:ext cx="11524494" cy="26433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0" b="1" strike="noStrike" spc="-1" dirty="0" smtClean="0">
                <a:solidFill>
                  <a:srgbClr val="002060"/>
                </a:solidFill>
                <a:latin typeface="Calibri"/>
                <a:ea typeface="DejaVu Sans"/>
              </a:rPr>
              <a:t>O todo é </a:t>
            </a:r>
            <a:r>
              <a:rPr lang="pt-BR" sz="8000" b="1" i="1" strike="noStrike" spc="-1" dirty="0" smtClean="0">
                <a:solidFill>
                  <a:srgbClr val="002060"/>
                </a:solidFill>
                <a:latin typeface="Calibri"/>
                <a:ea typeface="DejaVu Sans"/>
              </a:rPr>
              <a:t>diferente</a:t>
            </a:r>
            <a:r>
              <a:rPr lang="pt-BR" sz="8000" b="1" strike="noStrike" spc="-1" dirty="0" smtClean="0">
                <a:solidFill>
                  <a:srgbClr val="002060"/>
                </a:solidFill>
                <a:latin typeface="Calibri"/>
                <a:ea typeface="DejaVu Sans"/>
              </a:rPr>
              <a:t> da soma das partes</a:t>
            </a:r>
            <a:endParaRPr lang="en-US" sz="8000" b="0" strike="noStrike" spc="-1" dirty="0">
              <a:latin typeface="Arial"/>
            </a:endParaRPr>
          </a:p>
        </p:txBody>
      </p:sp>
      <p:sp>
        <p:nvSpPr>
          <p:cNvPr id="90" name="Elipse 5"/>
          <p:cNvSpPr/>
          <p:nvPr/>
        </p:nvSpPr>
        <p:spPr>
          <a:xfrm>
            <a:off x="11142720" y="6359400"/>
            <a:ext cx="570240" cy="427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o 57"/>
          <p:cNvGrpSpPr/>
          <p:nvPr/>
        </p:nvGrpSpPr>
        <p:grpSpPr>
          <a:xfrm>
            <a:off x="737280" y="1286654"/>
            <a:ext cx="4714984" cy="5254614"/>
            <a:chOff x="737280" y="1146906"/>
            <a:chExt cx="4714984" cy="5254614"/>
          </a:xfrm>
        </p:grpSpPr>
        <p:sp>
          <p:nvSpPr>
            <p:cNvPr id="104" name="CaixaDeTexto 1"/>
            <p:cNvSpPr/>
            <p:nvPr/>
          </p:nvSpPr>
          <p:spPr>
            <a:xfrm>
              <a:off x="737280" y="5927400"/>
              <a:ext cx="4428720" cy="47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54360" rIns="108720" bIns="5436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i="1" strike="noStrike" spc="-1" dirty="0" err="1">
                  <a:solidFill>
                    <a:srgbClr val="000000"/>
                  </a:solidFill>
                  <a:latin typeface="Calibri"/>
                </a:rPr>
                <a:t>Triângulo</a:t>
              </a:r>
              <a:r>
                <a:rPr lang="en-US" sz="2400" b="0" i="1" strike="noStrike" spc="-1" dirty="0">
                  <a:solidFill>
                    <a:srgbClr val="000000"/>
                  </a:solidFill>
                  <a:latin typeface="Calibri"/>
                </a:rPr>
                <a:t> de </a:t>
              </a:r>
              <a:r>
                <a:rPr lang="en-US" sz="2400" b="0" i="1" strike="noStrike" spc="-1" dirty="0" err="1">
                  <a:solidFill>
                    <a:srgbClr val="000000"/>
                  </a:solidFill>
                  <a:latin typeface="Calibri"/>
                </a:rPr>
                <a:t>Kanizsa</a:t>
              </a:r>
              <a:endParaRPr lang="en-US" sz="2400" b="0" strike="noStrike" spc="-1" dirty="0">
                <a:latin typeface="Arial"/>
              </a:endParaRPr>
            </a:p>
          </p:txBody>
        </p:sp>
        <p:pic>
          <p:nvPicPr>
            <p:cNvPr id="105" name="Picture 1"/>
            <p:cNvPicPr/>
            <p:nvPr/>
          </p:nvPicPr>
          <p:blipFill>
            <a:blip r:embed="rId2" cstate="print"/>
            <a:stretch/>
          </p:blipFill>
          <p:spPr>
            <a:xfrm>
              <a:off x="783430" y="1146906"/>
              <a:ext cx="4668834" cy="4711780"/>
            </a:xfrm>
            <a:prstGeom prst="rect">
              <a:avLst/>
            </a:prstGeom>
            <a:ln w="9525">
              <a:noFill/>
            </a:ln>
          </p:spPr>
        </p:pic>
      </p:grpSp>
      <p:grpSp>
        <p:nvGrpSpPr>
          <p:cNvPr id="106" name="Grupo 10"/>
          <p:cNvGrpSpPr/>
          <p:nvPr/>
        </p:nvGrpSpPr>
        <p:grpSpPr>
          <a:xfrm>
            <a:off x="6596148" y="1215216"/>
            <a:ext cx="4999784" cy="5500726"/>
            <a:chOff x="6596148" y="936794"/>
            <a:chExt cx="4999784" cy="5500726"/>
          </a:xfrm>
        </p:grpSpPr>
        <p:pic>
          <p:nvPicPr>
            <p:cNvPr id="107" name="Picture 7" descr="C:\Users\Marcos\Desktop\Arcturus II.jpg"/>
            <p:cNvPicPr/>
            <p:nvPr/>
          </p:nvPicPr>
          <p:blipFill>
            <a:blip r:embed="rId3" cstate="print"/>
            <a:stretch/>
          </p:blipFill>
          <p:spPr>
            <a:xfrm>
              <a:off x="6596148" y="936794"/>
              <a:ext cx="4999784" cy="4954966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" name="CaixaDeTexto 2"/>
            <p:cNvSpPr/>
            <p:nvPr/>
          </p:nvSpPr>
          <p:spPr>
            <a:xfrm>
              <a:off x="6810480" y="5963400"/>
              <a:ext cx="4428720" cy="47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54360" rIns="108720" bIns="5436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i="1" strike="noStrike" spc="-1" dirty="0" err="1">
                  <a:solidFill>
                    <a:srgbClr val="000000"/>
                  </a:solidFill>
                  <a:latin typeface="Calibri"/>
                </a:rPr>
                <a:t>Arcturus</a:t>
              </a:r>
              <a:r>
                <a:rPr lang="en-US" sz="2400" b="0" i="1" strike="noStrike" spc="-1" dirty="0">
                  <a:solidFill>
                    <a:srgbClr val="000000"/>
                  </a:solidFill>
                  <a:latin typeface="Calibri"/>
                </a:rPr>
                <a:t> II ,</a:t>
              </a:r>
              <a:r>
                <a:rPr lang="en-US" sz="2400" b="0" strike="noStrike" spc="-1" dirty="0">
                  <a:solidFill>
                    <a:srgbClr val="000000"/>
                  </a:solidFill>
                  <a:latin typeface="Calibri"/>
                </a:rPr>
                <a:t> Victor </a:t>
              </a:r>
              <a:r>
                <a:rPr lang="en-US" sz="2400" b="0" strike="noStrike" spc="-1" dirty="0" err="1">
                  <a:solidFill>
                    <a:srgbClr val="000000"/>
                  </a:solidFill>
                  <a:latin typeface="Calibri"/>
                </a:rPr>
                <a:t>Vasarely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5</a:t>
            </a:fld>
            <a:endParaRPr/>
          </a:p>
        </p:txBody>
      </p:sp>
      <p:sp>
        <p:nvSpPr>
          <p:cNvPr id="9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Demonstrações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B71E3-2A8E-4B71-AF06-AB7C7E9D80AF}" type="slidenum">
              <a:rPr/>
              <a:pPr/>
              <a:t>6</a:t>
            </a:fld>
            <a:endParaRPr/>
          </a:p>
        </p:txBody>
      </p:sp>
      <p:grpSp>
        <p:nvGrpSpPr>
          <p:cNvPr id="11" name="Grupo 10"/>
          <p:cNvGrpSpPr/>
          <p:nvPr/>
        </p:nvGrpSpPr>
        <p:grpSpPr>
          <a:xfrm>
            <a:off x="594480" y="1429530"/>
            <a:ext cx="4643470" cy="5259608"/>
            <a:chOff x="594480" y="1286654"/>
            <a:chExt cx="4643470" cy="5259608"/>
          </a:xfrm>
        </p:grpSpPr>
        <p:sp>
          <p:nvSpPr>
            <p:cNvPr id="104" name="CaixaDeTexto 1"/>
            <p:cNvSpPr/>
            <p:nvPr/>
          </p:nvSpPr>
          <p:spPr>
            <a:xfrm>
              <a:off x="737280" y="6067148"/>
              <a:ext cx="4428720" cy="47911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54360" rIns="108720" bIns="5436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Ilusão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da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grelha</a:t>
              </a:r>
              <a:endParaRPr lang="en-US" sz="2400" b="0" strike="noStrike" spc="-1" dirty="0">
                <a:latin typeface="Arial"/>
              </a:endParaRPr>
            </a:p>
          </p:txBody>
        </p:sp>
        <p:pic>
          <p:nvPicPr>
            <p:cNvPr id="2050" name="Picture 2" descr="C:\Users\limap\OneDrive\Área de Trabalho\grid illus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4480" y="1286654"/>
              <a:ext cx="4643470" cy="4643470"/>
            </a:xfrm>
            <a:prstGeom prst="rect">
              <a:avLst/>
            </a:prstGeom>
            <a:noFill/>
          </p:spPr>
        </p:pic>
      </p:grpSp>
      <p:grpSp>
        <p:nvGrpSpPr>
          <p:cNvPr id="14" name="Grupo 13"/>
          <p:cNvGrpSpPr/>
          <p:nvPr/>
        </p:nvGrpSpPr>
        <p:grpSpPr>
          <a:xfrm>
            <a:off x="5738016" y="1429530"/>
            <a:ext cx="6034154" cy="5265460"/>
            <a:chOff x="5738016" y="1429530"/>
            <a:chExt cx="6034154" cy="5265460"/>
          </a:xfrm>
        </p:grpSpPr>
        <p:pic>
          <p:nvPicPr>
            <p:cNvPr id="3074" name="Picture 2" descr="C:\Users\limap\OneDrive\Área de Trabalho\ninth symphon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8016" y="1429530"/>
              <a:ext cx="6034154" cy="4643470"/>
            </a:xfrm>
            <a:prstGeom prst="rect">
              <a:avLst/>
            </a:prstGeom>
            <a:noFill/>
          </p:spPr>
        </p:pic>
        <p:sp>
          <p:nvSpPr>
            <p:cNvPr id="13" name="CaixaDeTexto 1"/>
            <p:cNvSpPr/>
            <p:nvPr/>
          </p:nvSpPr>
          <p:spPr>
            <a:xfrm>
              <a:off x="6667146" y="6215876"/>
              <a:ext cx="4428720" cy="47911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720" tIns="54360" rIns="108720" bIns="5436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9ª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Sinfonia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 de Beethoven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5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Demonstrações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Hipótese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constância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ACE6AB-B486-4EFB-9A50-B965DCE689AB}" type="slidenum">
              <a:rPr/>
              <a:pPr/>
              <a:t>7</a:t>
            </a:fld>
            <a:endParaRPr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66646" y="1072340"/>
            <a:ext cx="11343600" cy="5116746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marL="380880" marR="0" lvl="0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pt-BR" sz="3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pt-BR" sz="36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ideia</a:t>
            </a:r>
            <a:r>
              <a:rPr kumimoji="0" lang="pt-BR" sz="3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que há uma correspondência de</a:t>
            </a:r>
            <a:r>
              <a:rPr kumimoji="0" lang="pt-BR" sz="3600" b="0" i="0" u="none" strike="noStrike" kern="120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um para um entre estímulos (sensoriais) e sensações (psicológicas)</a:t>
            </a:r>
            <a:endParaRPr kumimoji="0" lang="pt-BR" sz="36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94414" y="2715414"/>
            <a:ext cx="6613892" cy="3830848"/>
            <a:chOff x="94414" y="2715414"/>
            <a:chExt cx="6613892" cy="3830848"/>
          </a:xfrm>
        </p:grpSpPr>
        <p:pic>
          <p:nvPicPr>
            <p:cNvPr id="5122" name="Picture 2" descr="C:\Users\limap\OneDrive\Área de Trabalho\hipótese da constância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4414" y="2715414"/>
              <a:ext cx="6613892" cy="3286148"/>
            </a:xfrm>
            <a:prstGeom prst="rect">
              <a:avLst/>
            </a:prstGeom>
            <a:noFill/>
          </p:spPr>
        </p:pic>
        <p:sp>
          <p:nvSpPr>
            <p:cNvPr id="20" name="CaixaDeTexto 1"/>
            <p:cNvSpPr/>
            <p:nvPr/>
          </p:nvSpPr>
          <p:spPr>
            <a:xfrm>
              <a:off x="737356" y="6067148"/>
              <a:ext cx="5357414" cy="47911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108720" tIns="54360" rIns="108720" bIns="5436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Diferentes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estímulos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,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sensações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iguais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 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6523834" y="2572538"/>
            <a:ext cx="5357850" cy="3979576"/>
            <a:chOff x="6523834" y="2572538"/>
            <a:chExt cx="5357850" cy="3979576"/>
          </a:xfrm>
        </p:grpSpPr>
        <p:pic>
          <p:nvPicPr>
            <p:cNvPr id="18" name="Picture 3" descr="C:\Users\Marcos\Desktop\Introdução à Psicologia - Verão\Imagens\ponzo illusio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9586" y="2572538"/>
              <a:ext cx="5072098" cy="3330678"/>
            </a:xfrm>
            <a:prstGeom prst="rect">
              <a:avLst/>
            </a:prstGeom>
            <a:noFill/>
          </p:spPr>
        </p:pic>
        <p:sp>
          <p:nvSpPr>
            <p:cNvPr id="21" name="CaixaDeTexto 1"/>
            <p:cNvSpPr/>
            <p:nvPr/>
          </p:nvSpPr>
          <p:spPr>
            <a:xfrm>
              <a:off x="6523834" y="6073000"/>
              <a:ext cx="5357414" cy="47911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108720" tIns="54360" rIns="108720" bIns="5436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Estímulos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iguais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,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sensações</a:t>
              </a:r>
              <a:r>
                <a:rPr lang="en-US" sz="2400" b="0" i="1" strike="noStrike" spc="-1" dirty="0" smtClean="0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lang="en-US" sz="2400" b="0" i="1" strike="noStrike" spc="-1" dirty="0" err="1" smtClean="0">
                  <a:solidFill>
                    <a:srgbClr val="000000"/>
                  </a:solidFill>
                  <a:latin typeface="Calibri"/>
                </a:rPr>
                <a:t>diferentes</a:t>
              </a:r>
              <a:endParaRPr lang="en-US" sz="24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Psicologia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Gestalt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ACE6AB-B486-4EFB-9A50-B965DCE689AB}" type="slidenum">
              <a:rPr/>
              <a:pPr/>
              <a:t>8</a:t>
            </a:fld>
            <a:endParaRPr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466646" y="1072340"/>
            <a:ext cx="11343600" cy="5116746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marL="380880" marR="0" lvl="0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pt-BR" sz="3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 relação ao estruturalismo</a:t>
            </a:r>
          </a:p>
          <a:p>
            <a:pPr marL="825276" marR="0" lvl="1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lang="pt-BR" sz="3100" spc="-1" dirty="0" smtClean="0">
                <a:solidFill>
                  <a:srgbClr val="000000"/>
                </a:solidFill>
                <a:latin typeface="Calibri"/>
              </a:rPr>
              <a:t>Aceitou a consciência, mas criticou o atomismo</a:t>
            </a:r>
          </a:p>
          <a:p>
            <a:pPr marL="825276" marR="0" lvl="1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pt-BR" sz="31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pt-BR" sz="3100" b="0" i="0" u="none" strike="noStrike" kern="120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percepção vai além dos elementos sensoriais</a:t>
            </a:r>
          </a:p>
          <a:p>
            <a:pPr marL="825276" marR="0" lvl="1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lang="pt-BR" sz="3100" spc="-1" baseline="0" dirty="0" smtClean="0">
                <a:solidFill>
                  <a:srgbClr val="000000"/>
                </a:solidFill>
                <a:latin typeface="Calibri"/>
              </a:rPr>
              <a:t>Interessada</a:t>
            </a:r>
            <a:r>
              <a:rPr lang="pt-BR" sz="3100" spc="-1" dirty="0" smtClean="0">
                <a:solidFill>
                  <a:srgbClr val="000000"/>
                </a:solidFill>
                <a:latin typeface="Calibri"/>
              </a:rPr>
              <a:t> não apenas na percepção, mas em outros processos psicológicos (e.g., resolução </a:t>
            </a:r>
            <a:r>
              <a:rPr lang="pt-BR" sz="3100" spc="-1" smtClean="0">
                <a:solidFill>
                  <a:srgbClr val="000000"/>
                </a:solidFill>
                <a:latin typeface="Calibri"/>
              </a:rPr>
              <a:t>de problemas)</a:t>
            </a:r>
            <a:endParaRPr kumimoji="0" lang="pt-BR" sz="31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822" y="3933850"/>
            <a:ext cx="6786610" cy="273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ângulo 1"/>
          <p:cNvSpPr/>
          <p:nvPr/>
        </p:nvSpPr>
        <p:spPr>
          <a:xfrm>
            <a:off x="0" y="0"/>
            <a:ext cx="12189600" cy="928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Lei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da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4000" b="0" strike="noStrike" spc="-1" dirty="0" err="1" smtClean="0">
                <a:solidFill>
                  <a:srgbClr val="FFFFFF"/>
                </a:solidFill>
                <a:latin typeface="Calibri"/>
                <a:ea typeface="DejaVu Sans"/>
              </a:rPr>
              <a:t>Prägnanz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ACE6AB-B486-4EFB-9A50-B965DCE689AB}" type="slidenum">
              <a:rPr/>
              <a:pPr/>
              <a:t>9</a:t>
            </a:fld>
            <a:endParaRPr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466646" y="1072340"/>
            <a:ext cx="11343600" cy="5429288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marL="380880" marR="0" lvl="0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pt-BR" sz="36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informações são organizadas</a:t>
            </a:r>
            <a:r>
              <a:rPr kumimoji="0" lang="pt-BR" sz="3600" b="0" i="0" u="none" strike="noStrike" kern="120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 forma mais simples possível</a:t>
            </a:r>
          </a:p>
          <a:p>
            <a:pPr marL="380880" marR="0" lvl="0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endParaRPr lang="pt-BR" sz="3600" spc="-1" baseline="0" dirty="0">
              <a:solidFill>
                <a:srgbClr val="000000"/>
              </a:solidFill>
              <a:latin typeface="Calibri"/>
            </a:endParaRPr>
          </a:p>
          <a:p>
            <a:pPr marL="380880" marR="0" lvl="0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endParaRPr kumimoji="0" lang="pt-BR" sz="3600" b="0" i="0" u="none" strike="noStrike" kern="1200" cap="none" spc="-1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80880" marR="0" lvl="0" indent="-380880" algn="l" defTabSz="101576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endParaRPr kumimoji="0" lang="pt-BR" sz="3600" b="0" i="0" u="none" strike="noStrike" kern="1200" cap="none" spc="-1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80880" lvl="0" indent="-380880" defTabSz="101576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pt-BR" sz="3600" spc="-1" dirty="0" smtClean="0">
              <a:solidFill>
                <a:srgbClr val="000000"/>
              </a:solidFill>
              <a:latin typeface="Calibri"/>
            </a:endParaRPr>
          </a:p>
          <a:p>
            <a:pPr marL="838080" lvl="1" indent="-380880" defTabSz="1015760"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As </a:t>
            </a:r>
            <a:r>
              <a:rPr lang="pt-BR" sz="2800" spc="-1" dirty="0" err="1">
                <a:solidFill>
                  <a:srgbClr val="000000"/>
                </a:solidFill>
                <a:latin typeface="Calibri"/>
              </a:rPr>
              <a:t>Gestalten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, percebidas em primeiro lugar, podem ser decompostas em </a:t>
            </a:r>
            <a:r>
              <a:rPr lang="pt-BR" sz="2800" i="1" spc="-1" dirty="0">
                <a:solidFill>
                  <a:srgbClr val="000000"/>
                </a:solidFill>
                <a:latin typeface="Calibri"/>
              </a:rPr>
              <a:t>partes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. Mas as 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partes são 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sempre partes da </a:t>
            </a:r>
            <a:r>
              <a:rPr lang="pt-BR" sz="2800" spc="-1" dirty="0" err="1">
                <a:solidFill>
                  <a:srgbClr val="000000"/>
                </a:solidFill>
                <a:latin typeface="Calibri"/>
              </a:rPr>
              <a:t>Gestalt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formadora (</a:t>
            </a:r>
            <a:r>
              <a:rPr lang="pt-BR" sz="2800" spc="-1" dirty="0" err="1" smtClean="0">
                <a:solidFill>
                  <a:srgbClr val="000000"/>
                </a:solidFill>
                <a:latin typeface="Calibri"/>
              </a:rPr>
              <a:t>Engelmann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, 2002)</a:t>
            </a:r>
            <a:endParaRPr kumimoji="0" lang="pt-BR" sz="28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46" name="Picture 2" descr="C:\Users\limap\OneDrive\Área de Trabalho\lei de pregnan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188" y="2143910"/>
            <a:ext cx="5238786" cy="242889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37234</TotalTime>
  <Words>210</Words>
  <Application>Microsoft Office PowerPoint</Application>
  <PresentationFormat>Personalizar</PresentationFormat>
  <Paragraphs>52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subject/>
  <dc:creator>PRAXIS4</dc:creator>
  <dc:description/>
  <cp:lastModifiedBy>Marcos Lima</cp:lastModifiedBy>
  <cp:revision>661</cp:revision>
  <dcterms:created xsi:type="dcterms:W3CDTF">2016-11-14T13:56:39Z</dcterms:created>
  <dcterms:modified xsi:type="dcterms:W3CDTF">2024-03-23T23:13:45Z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Personalizar</vt:lpwstr>
  </property>
  <property fmtid="{D5CDD505-2E9C-101B-9397-08002B2CF9AE}" pid="4" name="Slides">
    <vt:i4>10</vt:i4>
  </property>
</Properties>
</file>