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81" r:id="rId5"/>
    <p:sldId id="279" r:id="rId6"/>
    <p:sldId id="258" r:id="rId7"/>
    <p:sldId id="280" r:id="rId8"/>
    <p:sldId id="269" r:id="rId9"/>
    <p:sldId id="282" r:id="rId10"/>
    <p:sldId id="283" r:id="rId11"/>
    <p:sldId id="266" r:id="rId12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34" y="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Clique para mover o diapositivo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Clique para editar o formato das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00F6219-FC6D-4EDE-AD81-2D3CD241BC35}" type="slidenum">
              <a:rPr lang="en-US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8E529A-0C4A-47DD-9CAB-B156B7A74F1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9E1506-D6B0-4767-B0FD-AE60F6F04F6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851E77-DBAE-4303-A67A-84C9D219CC73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E8BA71-4BA0-43D3-82D0-F1A30F53FEE1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A89207-1023-473C-9EB1-CF16E499AB84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084FB4-5512-4BB7-8637-A297939B834D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C18810-7030-4596-9A97-B09F9772F5EC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9C3846-323E-4993-A20D-F68423B2E01C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853C73-1100-46FC-8739-2BDFC817F6A7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F42480-9932-48C2-AD37-334CD8E253FF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AA2E0D5-8C73-42CA-9B7C-C794C19A221D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2130840"/>
            <a:ext cx="1036116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7B84F2-0766-4EF2-9BC3-BD231A67E76A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7CC117-3E2C-4214-BDED-BF5F0D1E8BDA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1AC5F8-1EB8-4DD6-B8EA-3785D5DABC6F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300F75-913B-43A7-AC78-FD1171B7113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E4487A-AD06-4D32-A43B-C8D6B0AAE9AC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554241-7FAD-4D0F-BB1F-F26E6C71AC66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8507BF-6B5A-4A6E-B09D-AFF12DFC9DB9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771A65-D4CD-483A-91D5-2AC817387476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CFC849-3703-4EFD-988B-6E208394A9A3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E54344-F9EA-42CB-A46F-5CEC6BD89D13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55D874-4491-4F47-BCBF-8BA268D5E243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2130840"/>
            <a:ext cx="1036116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D51581-BCA7-4D1C-A115-7C189A1A0D9A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52B19A-A5C9-4B92-BC0A-F3C0100ADCC4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032F1F-0608-46F0-A9E1-EDCD76B71547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7FBED2-899C-46C7-93EB-8B60D60CC27C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165200" y="6357960"/>
            <a:ext cx="385956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6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0BC027-42F2-47D9-8FAA-50FB1BF555AF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65200" y="6357960"/>
            <a:ext cx="385956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en-US" sz="13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736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9E4AA9-DFF5-4730-9413-D2226E0CEF6B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0" y="0"/>
            <a:ext cx="204480" cy="409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1"/>
          <p:cNvSpPr/>
          <p:nvPr/>
        </p:nvSpPr>
        <p:spPr>
          <a:xfrm>
            <a:off x="0" y="2643840"/>
            <a:ext cx="1218924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0" b="1" strike="noStrike" spc="-1">
                <a:solidFill>
                  <a:srgbClr val="002060"/>
                </a:solidFill>
                <a:latin typeface="Calibri"/>
                <a:ea typeface="DejaVu Sans"/>
              </a:rPr>
              <a:t>Introdução à Psicologia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90" name="Elipse 5"/>
          <p:cNvSpPr/>
          <p:nvPr/>
        </p:nvSpPr>
        <p:spPr>
          <a:xfrm>
            <a:off x="11142720" y="6359400"/>
            <a:ext cx="570240" cy="427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ítulo 1"/>
          <p:cNvSpPr/>
          <p:nvPr/>
        </p:nvSpPr>
        <p:spPr>
          <a:xfrm>
            <a:off x="478440" y="4358520"/>
            <a:ext cx="110448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014 </a:t>
            </a:r>
            <a:r>
              <a:rPr lang="pt-BR" sz="6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Psicologia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cognitiva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92" name="Título 1"/>
          <p:cNvSpPr/>
          <p:nvPr/>
        </p:nvSpPr>
        <p:spPr>
          <a:xfrm>
            <a:off x="737280" y="5429880"/>
            <a:ext cx="107604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Marcos Lima</a:t>
            </a:r>
            <a:endParaRPr lang="en-US" sz="3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9"/>
          <p:cNvSpPr/>
          <p:nvPr/>
        </p:nvSpPr>
        <p:spPr>
          <a:xfrm>
            <a:off x="0" y="0"/>
            <a:ext cx="204480" cy="409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"/>
          <p:cNvSpPr/>
          <p:nvPr/>
        </p:nvSpPr>
        <p:spPr>
          <a:xfrm>
            <a:off x="0" y="2643840"/>
            <a:ext cx="1218924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0" b="1" strike="noStrike" spc="-1">
                <a:solidFill>
                  <a:srgbClr val="002060"/>
                </a:solidFill>
                <a:latin typeface="Calibri"/>
                <a:ea typeface="DejaVu Sans"/>
              </a:rPr>
              <a:t>Introdução à Psicologia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69" name="Elipse 5"/>
          <p:cNvSpPr/>
          <p:nvPr/>
        </p:nvSpPr>
        <p:spPr>
          <a:xfrm>
            <a:off x="11142720" y="6359400"/>
            <a:ext cx="570240" cy="427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Título 1"/>
          <p:cNvSpPr/>
          <p:nvPr/>
        </p:nvSpPr>
        <p:spPr>
          <a:xfrm>
            <a:off x="762840" y="4358520"/>
            <a:ext cx="107604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Até o próximo vídeo! </a:t>
            </a:r>
            <a:r>
              <a:rPr lang="pt-BR" sz="6000" b="1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71" name="Título 1"/>
          <p:cNvSpPr/>
          <p:nvPr/>
        </p:nvSpPr>
        <p:spPr>
          <a:xfrm>
            <a:off x="737280" y="5429880"/>
            <a:ext cx="107604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Psicologia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cognitiva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≠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Terapia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cognitiva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ACE6AB-B486-4EFB-9A50-B965DCE689AB}" type="slidenum">
              <a:rPr/>
              <a:pPr/>
              <a:t>2</a:t>
            </a:fld>
            <a:endParaRPr/>
          </a:p>
        </p:txBody>
      </p:sp>
      <p:grpSp>
        <p:nvGrpSpPr>
          <p:cNvPr id="12" name="Grupo 11"/>
          <p:cNvGrpSpPr/>
          <p:nvPr/>
        </p:nvGrpSpPr>
        <p:grpSpPr>
          <a:xfrm>
            <a:off x="1702718" y="1845618"/>
            <a:ext cx="3048120" cy="4536504"/>
            <a:chOff x="1702718" y="1845618"/>
            <a:chExt cx="3048120" cy="4536504"/>
          </a:xfrm>
        </p:grpSpPr>
        <p:sp>
          <p:nvSpPr>
            <p:cNvPr id="16" name="PlaceHolder 4"/>
            <p:cNvSpPr txBox="1"/>
            <p:nvPr/>
          </p:nvSpPr>
          <p:spPr>
            <a:xfrm>
              <a:off x="1702718" y="5643922"/>
              <a:ext cx="3048120" cy="738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85500" lnSpcReduction="20000"/>
            </a:bodyPr>
            <a:lstStyle/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err="1" smtClean="0">
                  <a:latin typeface="Calibri"/>
                </a:rPr>
                <a:t>Ulric</a:t>
              </a:r>
              <a:r>
                <a:rPr lang="pt-BR" sz="2400" i="1" strike="noStrike" spc="-1" dirty="0" smtClean="0">
                  <a:latin typeface="Calibri"/>
                </a:rPr>
                <a:t> </a:t>
              </a:r>
              <a:r>
                <a:rPr lang="pt-BR" sz="2400" i="1" strike="noStrike" spc="-1" dirty="0" err="1" smtClean="0">
                  <a:latin typeface="Calibri"/>
                </a:rPr>
                <a:t>Neisser</a:t>
              </a:r>
              <a:endParaRPr lang="pt-BR" sz="2400" i="1" strike="noStrike" spc="-1" dirty="0" smtClean="0">
                <a:latin typeface="Calibri"/>
              </a:endParaRPr>
            </a:p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(1928–2012)</a:t>
              </a:r>
              <a:endParaRPr lang="en-US" sz="2400" i="1" strike="noStrike" spc="-1" dirty="0">
                <a:latin typeface="Arial"/>
              </a:endParaRPr>
            </a:p>
          </p:txBody>
        </p:sp>
        <p:pic>
          <p:nvPicPr>
            <p:cNvPr id="1026" name="Picture 2" descr="C:\Users\limap\OneDrive\Área de Trabalho\ulric neiss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3830" y="1845618"/>
              <a:ext cx="2527200" cy="3456000"/>
            </a:xfrm>
            <a:prstGeom prst="rect">
              <a:avLst/>
            </a:prstGeom>
            <a:noFill/>
          </p:spPr>
        </p:pic>
      </p:grpSp>
      <p:grpSp>
        <p:nvGrpSpPr>
          <p:cNvPr id="13" name="Grupo 12"/>
          <p:cNvGrpSpPr/>
          <p:nvPr/>
        </p:nvGrpSpPr>
        <p:grpSpPr>
          <a:xfrm>
            <a:off x="7547680" y="1845618"/>
            <a:ext cx="3048120" cy="4626182"/>
            <a:chOff x="7547680" y="1845618"/>
            <a:chExt cx="3048120" cy="4626182"/>
          </a:xfrm>
        </p:grpSpPr>
        <p:sp>
          <p:nvSpPr>
            <p:cNvPr id="19" name="PlaceHolder 4"/>
            <p:cNvSpPr txBox="1"/>
            <p:nvPr/>
          </p:nvSpPr>
          <p:spPr>
            <a:xfrm>
              <a:off x="7547680" y="5590034"/>
              <a:ext cx="3048120" cy="88176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3000"/>
            </a:bodyPr>
            <a:lstStyle/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Aaron T. </a:t>
              </a:r>
              <a:r>
                <a:rPr lang="pt-BR" sz="2400" i="1" strike="noStrike" spc="-1" dirty="0" err="1" smtClean="0">
                  <a:latin typeface="Calibri"/>
                </a:rPr>
                <a:t>Beck</a:t>
              </a:r>
              <a:endParaRPr lang="pt-BR" sz="2400" i="1" strike="noStrike" spc="-1" dirty="0" smtClean="0">
                <a:latin typeface="Calibri"/>
              </a:endParaRPr>
            </a:p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pc="-1" dirty="0" smtClean="0">
                  <a:latin typeface="Calibri"/>
                </a:rPr>
                <a:t>(1921–2021)</a:t>
              </a:r>
              <a:endParaRPr lang="en-US" sz="2400" i="1" strike="noStrike" spc="-1" dirty="0">
                <a:latin typeface="Arial"/>
              </a:endParaRPr>
            </a:p>
          </p:txBody>
        </p:sp>
        <p:pic>
          <p:nvPicPr>
            <p:cNvPr id="3" name="Picture 3" descr="C:\Users\limap\OneDrive\Área de Trabalho\aaron bec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07374" y="1845618"/>
              <a:ext cx="2718658" cy="34563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3</a:t>
            </a:fld>
            <a:endParaRPr/>
          </a:p>
        </p:txBody>
      </p:sp>
      <p:sp>
        <p:nvSpPr>
          <p:cNvPr id="15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Não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olhe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para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caixa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preta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!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4" name="PlaceHolder 2"/>
          <p:cNvSpPr txBox="1">
            <a:spLocks/>
          </p:cNvSpPr>
          <p:nvPr/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694606" y="2395748"/>
            <a:ext cx="8352928" cy="2042158"/>
            <a:chOff x="1780048" y="1629394"/>
            <a:chExt cx="8352928" cy="2042158"/>
          </a:xfrm>
        </p:grpSpPr>
        <p:sp>
          <p:nvSpPr>
            <p:cNvPr id="16" name="CaixaDeTexto 8"/>
            <p:cNvSpPr/>
            <p:nvPr/>
          </p:nvSpPr>
          <p:spPr>
            <a:xfrm>
              <a:off x="1780048" y="2061442"/>
              <a:ext cx="83568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pt-BR" sz="8000" b="1" strike="noStrike" spc="-1" dirty="0">
                  <a:solidFill>
                    <a:srgbClr val="000000"/>
                  </a:solidFill>
                  <a:latin typeface="Calibri"/>
                </a:rPr>
                <a:t>S</a:t>
              </a:r>
              <a:endParaRPr lang="pt-BR" sz="80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pt-BR" sz="4000" b="0" strike="noStrike" spc="-1" dirty="0">
                  <a:solidFill>
                    <a:srgbClr val="000000"/>
                  </a:solidFill>
                  <a:latin typeface="Calibri"/>
                </a:rPr>
                <a:t>(entrada)</a:t>
              </a:r>
              <a:endParaRPr lang="pt-BR" sz="4000" b="0" strike="noStrike" spc="-1" dirty="0">
                <a:latin typeface="Arial"/>
              </a:endParaRPr>
            </a:p>
          </p:txBody>
        </p:sp>
        <p:sp>
          <p:nvSpPr>
            <p:cNvPr id="18" name="Conector de seta reta 13"/>
            <p:cNvSpPr/>
            <p:nvPr/>
          </p:nvSpPr>
          <p:spPr>
            <a:xfrm flipV="1">
              <a:off x="2644144" y="2723400"/>
              <a:ext cx="202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aixaDeTexto 14"/>
            <p:cNvSpPr/>
            <p:nvPr/>
          </p:nvSpPr>
          <p:spPr>
            <a:xfrm>
              <a:off x="9745256" y="2061442"/>
              <a:ext cx="38772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pt-BR" sz="8000" b="1" strike="noStrike" spc="-1" dirty="0">
                  <a:solidFill>
                    <a:srgbClr val="000000"/>
                  </a:solidFill>
                  <a:latin typeface="Calibri"/>
                </a:rPr>
                <a:t>R</a:t>
              </a:r>
              <a:endParaRPr lang="pt-BR" sz="80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pt-BR" sz="4000" b="0" strike="noStrike" spc="-1" dirty="0">
                  <a:solidFill>
                    <a:srgbClr val="000000"/>
                  </a:solidFill>
                  <a:latin typeface="Calibri"/>
                </a:rPr>
                <a:t>(saída)</a:t>
              </a:r>
              <a:endParaRPr lang="pt-BR" sz="4000" b="0" strike="noStrike" spc="-1" dirty="0">
                <a:latin typeface="Arial"/>
              </a:endParaRPr>
            </a:p>
          </p:txBody>
        </p:sp>
        <p:sp>
          <p:nvSpPr>
            <p:cNvPr id="20" name="Conector de seta reta 15"/>
            <p:cNvSpPr/>
            <p:nvPr/>
          </p:nvSpPr>
          <p:spPr>
            <a:xfrm flipV="1">
              <a:off x="7390416" y="2723400"/>
              <a:ext cx="2022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098" name="Picture 2" descr="C:\Users\limap\OneDrive\Área de Trabalho\black-box-310220_128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392" y="1629394"/>
              <a:ext cx="2232248" cy="2042158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3413" y="1053530"/>
            <a:ext cx="2667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4</a:t>
            </a:fld>
            <a:endParaRPr/>
          </a:p>
        </p:txBody>
      </p:sp>
      <p:sp>
        <p:nvSpPr>
          <p:cNvPr id="9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Behaviorismo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intencional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e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mapas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mentais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58" y="1053530"/>
            <a:ext cx="486657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9987" y="1522718"/>
            <a:ext cx="5130426" cy="377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upo 13"/>
          <p:cNvGrpSpPr/>
          <p:nvPr/>
        </p:nvGrpSpPr>
        <p:grpSpPr>
          <a:xfrm>
            <a:off x="4367014" y="3141762"/>
            <a:ext cx="3048120" cy="3717826"/>
            <a:chOff x="4367014" y="3141762"/>
            <a:chExt cx="3048120" cy="3717826"/>
          </a:xfrm>
        </p:grpSpPr>
        <p:pic>
          <p:nvPicPr>
            <p:cNvPr id="3074" name="Picture 2" descr="C:\Users\limap\OneDrive\Área de Trabalho\edward tolma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27054" y="3141762"/>
              <a:ext cx="2376264" cy="2801007"/>
            </a:xfrm>
            <a:prstGeom prst="rect">
              <a:avLst/>
            </a:prstGeom>
            <a:noFill/>
          </p:spPr>
        </p:pic>
        <p:sp>
          <p:nvSpPr>
            <p:cNvPr id="12" name="PlaceHolder 4"/>
            <p:cNvSpPr txBox="1"/>
            <p:nvPr/>
          </p:nvSpPr>
          <p:spPr>
            <a:xfrm>
              <a:off x="4367014" y="5977822"/>
              <a:ext cx="3048120" cy="88176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3000"/>
            </a:bodyPr>
            <a:lstStyle/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pc="-1" dirty="0" smtClean="0">
                  <a:latin typeface="Calibri"/>
                </a:rPr>
                <a:t>Edward C. </a:t>
              </a:r>
              <a:r>
                <a:rPr lang="pt-BR" sz="2400" i="1" spc="-1" dirty="0" err="1" smtClean="0">
                  <a:latin typeface="Calibri"/>
                </a:rPr>
                <a:t>Tolman</a:t>
              </a:r>
              <a:endParaRPr lang="pt-BR" sz="2400" i="1" strike="noStrike" spc="-1" dirty="0" smtClean="0">
                <a:latin typeface="Calibri"/>
              </a:endParaRPr>
            </a:p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pc="-1" dirty="0" smtClean="0">
                  <a:latin typeface="Calibri"/>
                </a:rPr>
                <a:t>(1886–1959)</a:t>
              </a:r>
              <a:endParaRPr lang="en-US" sz="2400" i="1" strike="noStrike" spc="-1" dirty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5</a:t>
            </a:fld>
            <a:endParaRPr/>
          </a:p>
        </p:txBody>
      </p:sp>
      <p:sp>
        <p:nvSpPr>
          <p:cNvPr id="9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Experimento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de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rotação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mental</a:t>
            </a:r>
            <a:endParaRPr lang="en-US" sz="4000" b="0" strike="noStrike" spc="-1" dirty="0">
              <a:latin typeface="Arial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8615486" y="1845618"/>
            <a:ext cx="3384376" cy="4338150"/>
            <a:chOff x="8039422" y="1917626"/>
            <a:chExt cx="3384376" cy="4338150"/>
          </a:xfrm>
        </p:grpSpPr>
        <p:pic>
          <p:nvPicPr>
            <p:cNvPr id="2052" name="Picture 4" descr="C:\Users\limap\OneDrive\Área de Trabalho\roger shepar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39422" y="1917626"/>
              <a:ext cx="3384376" cy="3384376"/>
            </a:xfrm>
            <a:prstGeom prst="rect">
              <a:avLst/>
            </a:prstGeom>
            <a:noFill/>
          </p:spPr>
        </p:pic>
        <p:sp>
          <p:nvSpPr>
            <p:cNvPr id="17" name="PlaceHolder 4"/>
            <p:cNvSpPr txBox="1"/>
            <p:nvPr/>
          </p:nvSpPr>
          <p:spPr>
            <a:xfrm>
              <a:off x="8231662" y="5374010"/>
              <a:ext cx="3048120" cy="88176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3000"/>
            </a:bodyPr>
            <a:lstStyle/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Roger N. Shepard</a:t>
              </a:r>
            </a:p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pc="-1" dirty="0" smtClean="0">
                  <a:latin typeface="Calibri"/>
                </a:rPr>
                <a:t>(1929–2022)</a:t>
              </a:r>
              <a:endParaRPr lang="en-US" sz="2400" i="1" strike="noStrike" spc="-1" dirty="0">
                <a:latin typeface="Arial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0990" y="1845618"/>
            <a:ext cx="4261048" cy="363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C:\Users\limap\OneDrive\Área de Trabalho\mental rot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542" y="2493690"/>
            <a:ext cx="3976493" cy="21602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6</a:t>
            </a:fld>
            <a:endParaRPr/>
          </a:p>
        </p:txBody>
      </p:sp>
      <p:sp>
        <p:nvSpPr>
          <p:cNvPr id="9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Processamento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de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informação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e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limites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atencionais</a:t>
            </a:r>
            <a:endParaRPr lang="en-US" sz="4000" b="0" strike="noStrike" spc="-1" dirty="0">
              <a:latin typeface="Arial"/>
            </a:endParaRPr>
          </a:p>
        </p:txBody>
      </p:sp>
      <p:grpSp>
        <p:nvGrpSpPr>
          <p:cNvPr id="3" name="Grupo 13"/>
          <p:cNvGrpSpPr/>
          <p:nvPr/>
        </p:nvGrpSpPr>
        <p:grpSpPr>
          <a:xfrm>
            <a:off x="6815286" y="1053530"/>
            <a:ext cx="4387639" cy="3402046"/>
            <a:chOff x="7535366" y="2421682"/>
            <a:chExt cx="4387639" cy="3402046"/>
          </a:xfrm>
        </p:grpSpPr>
        <p:pic>
          <p:nvPicPr>
            <p:cNvPr id="2050" name="Picture 2" descr="C:\Users\limap\OneDrive\Área de Trabalho\broadben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35366" y="2421682"/>
              <a:ext cx="4387639" cy="2457078"/>
            </a:xfrm>
            <a:prstGeom prst="rect">
              <a:avLst/>
            </a:prstGeom>
            <a:noFill/>
          </p:spPr>
        </p:pic>
        <p:sp>
          <p:nvSpPr>
            <p:cNvPr id="13" name="PlaceHolder 4"/>
            <p:cNvSpPr txBox="1"/>
            <p:nvPr/>
          </p:nvSpPr>
          <p:spPr>
            <a:xfrm>
              <a:off x="8303670" y="4941962"/>
              <a:ext cx="3048120" cy="88176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3000"/>
            </a:bodyPr>
            <a:lstStyle/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Donald </a:t>
              </a:r>
              <a:r>
                <a:rPr lang="pt-BR" sz="2400" i="1" strike="noStrike" spc="-1" dirty="0" err="1" smtClean="0">
                  <a:latin typeface="Calibri"/>
                </a:rPr>
                <a:t>Broadbent</a:t>
              </a:r>
              <a:endParaRPr lang="pt-BR" sz="2400" i="1" strike="noStrike" spc="-1" dirty="0" smtClean="0">
                <a:latin typeface="Calibri"/>
              </a:endParaRPr>
            </a:p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pc="-1" dirty="0" smtClean="0">
                  <a:latin typeface="Calibri"/>
                </a:rPr>
                <a:t>(1926–1993)</a:t>
              </a:r>
              <a:endParaRPr lang="en-US" sz="2400" i="1" strike="noStrike" spc="-1" dirty="0">
                <a:latin typeface="Arial"/>
              </a:endParaRPr>
            </a:p>
          </p:txBody>
        </p:sp>
      </p:grpSp>
      <p:pic>
        <p:nvPicPr>
          <p:cNvPr id="2051" name="Picture 3" descr="C:\Users\limap\OneDrive\Área de Trabalho\painel de contro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38" y="1269554"/>
            <a:ext cx="4363244" cy="2892208"/>
          </a:xfrm>
          <a:prstGeom prst="rect">
            <a:avLst/>
          </a:prstGeom>
          <a:noFill/>
        </p:spPr>
      </p:pic>
      <p:grpSp>
        <p:nvGrpSpPr>
          <p:cNvPr id="31" name="Grupo 30"/>
          <p:cNvGrpSpPr/>
          <p:nvPr/>
        </p:nvGrpSpPr>
        <p:grpSpPr>
          <a:xfrm>
            <a:off x="123191" y="4653930"/>
            <a:ext cx="11948679" cy="1440160"/>
            <a:chOff x="123191" y="4509914"/>
            <a:chExt cx="11948679" cy="1440160"/>
          </a:xfrm>
        </p:grpSpPr>
        <p:sp>
          <p:nvSpPr>
            <p:cNvPr id="27" name="Conector de seta reta 13"/>
            <p:cNvSpPr/>
            <p:nvPr/>
          </p:nvSpPr>
          <p:spPr>
            <a:xfrm flipV="1">
              <a:off x="6467374" y="5517666"/>
              <a:ext cx="202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onector de seta reta 13"/>
            <p:cNvSpPr/>
            <p:nvPr/>
          </p:nvSpPr>
          <p:spPr>
            <a:xfrm flipV="1">
              <a:off x="2806622" y="4941962"/>
              <a:ext cx="202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dash"/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onector de seta reta 13"/>
            <p:cNvSpPr/>
            <p:nvPr/>
          </p:nvSpPr>
          <p:spPr>
            <a:xfrm flipV="1">
              <a:off x="2806622" y="5517666"/>
              <a:ext cx="202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" name="Grupo 13"/>
            <p:cNvGrpSpPr/>
            <p:nvPr/>
          </p:nvGrpSpPr>
          <p:grpSpPr>
            <a:xfrm>
              <a:off x="838622" y="4509914"/>
              <a:ext cx="3048120" cy="1440160"/>
              <a:chOff x="598814" y="4509914"/>
              <a:chExt cx="3048120" cy="1440160"/>
            </a:xfrm>
          </p:grpSpPr>
          <p:sp>
            <p:nvSpPr>
              <p:cNvPr id="11" name="Retângulo 10"/>
              <p:cNvSpPr/>
              <p:nvPr/>
            </p:nvSpPr>
            <p:spPr>
              <a:xfrm>
                <a:off x="910630" y="4509914"/>
                <a:ext cx="2376264" cy="14401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n w="38100">
                    <a:solidFill>
                      <a:srgbClr val="00B050"/>
                    </a:solidFill>
                  </a:ln>
                  <a:noFill/>
                </a:endParaRPr>
              </a:p>
            </p:txBody>
          </p:sp>
          <p:sp>
            <p:nvSpPr>
              <p:cNvPr id="12" name="PlaceHolder 4"/>
              <p:cNvSpPr txBox="1"/>
              <p:nvPr/>
            </p:nvSpPr>
            <p:spPr>
              <a:xfrm>
                <a:off x="598814" y="4752528"/>
                <a:ext cx="3048120" cy="909514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101520" tIns="50760" rIns="101520" bIns="50760" anchor="t">
                <a:normAutofit fontScale="93000"/>
              </a:bodyPr>
              <a:lstStyle/>
              <a:p>
                <a:pPr marL="380880" indent="-380880" algn="ctr">
                  <a:lnSpc>
                    <a:spcPct val="100000"/>
                  </a:lnSpc>
                  <a:spcBef>
                    <a:spcPts val="720"/>
                  </a:spcBef>
                  <a:buClr>
                    <a:srgbClr val="002060"/>
                  </a:buClr>
                </a:pPr>
                <a:r>
                  <a:rPr lang="pt-BR" sz="2400" i="1" strike="noStrike" spc="-1" dirty="0" smtClean="0">
                    <a:latin typeface="Calibri"/>
                  </a:rPr>
                  <a:t>Armazenador</a:t>
                </a:r>
              </a:p>
              <a:p>
                <a:pPr marL="380880" indent="-380880" algn="ctr">
                  <a:lnSpc>
                    <a:spcPct val="100000"/>
                  </a:lnSpc>
                  <a:spcBef>
                    <a:spcPts val="720"/>
                  </a:spcBef>
                  <a:buClr>
                    <a:srgbClr val="002060"/>
                  </a:buClr>
                </a:pPr>
                <a:r>
                  <a:rPr lang="pt-BR" sz="2400" i="1" strike="noStrike" spc="-1" dirty="0" smtClean="0">
                    <a:latin typeface="Calibri"/>
                  </a:rPr>
                  <a:t>sensorial</a:t>
                </a:r>
                <a:endParaRPr lang="en-US" sz="2400" i="1" strike="noStrike" spc="-1" dirty="0">
                  <a:latin typeface="Arial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534814" y="4509914"/>
              <a:ext cx="3048120" cy="1440160"/>
              <a:chOff x="598814" y="4509914"/>
              <a:chExt cx="3048120" cy="1440160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910630" y="4509914"/>
                <a:ext cx="2376264" cy="1440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n w="38100">
                    <a:solidFill>
                      <a:srgbClr val="00B050"/>
                    </a:solidFill>
                  </a:ln>
                  <a:noFill/>
                </a:endParaRPr>
              </a:p>
            </p:txBody>
          </p:sp>
          <p:sp>
            <p:nvSpPr>
              <p:cNvPr id="17" name="PlaceHolder 4"/>
              <p:cNvSpPr txBox="1"/>
              <p:nvPr/>
            </p:nvSpPr>
            <p:spPr>
              <a:xfrm>
                <a:off x="598814" y="4797946"/>
                <a:ext cx="3048120" cy="909514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101520" tIns="50760" rIns="101520" bIns="50760" anchor="t">
                <a:normAutofit fontScale="93000"/>
              </a:bodyPr>
              <a:lstStyle/>
              <a:p>
                <a:pPr marL="380880" indent="-380880" algn="ctr">
                  <a:lnSpc>
                    <a:spcPct val="100000"/>
                  </a:lnSpc>
                  <a:spcBef>
                    <a:spcPts val="720"/>
                  </a:spcBef>
                  <a:buClr>
                    <a:srgbClr val="002060"/>
                  </a:buClr>
                </a:pPr>
                <a:r>
                  <a:rPr lang="pt-BR" sz="2400" i="1" strike="noStrike" spc="-1" dirty="0" smtClean="0">
                    <a:latin typeface="Calibri"/>
                  </a:rPr>
                  <a:t>Filtro</a:t>
                </a:r>
              </a:p>
              <a:p>
                <a:pPr marL="380880" indent="-380880" algn="ctr">
                  <a:lnSpc>
                    <a:spcPct val="100000"/>
                  </a:lnSpc>
                  <a:spcBef>
                    <a:spcPts val="720"/>
                  </a:spcBef>
                  <a:buClr>
                    <a:srgbClr val="002060"/>
                  </a:buClr>
                </a:pPr>
                <a:r>
                  <a:rPr lang="pt-BR" sz="2400" i="1" spc="-1" dirty="0" smtClean="0">
                    <a:latin typeface="Calibri"/>
                  </a:rPr>
                  <a:t>seletivo</a:t>
                </a:r>
                <a:endParaRPr lang="en-US" sz="2400" i="1" strike="noStrike" spc="-1" dirty="0">
                  <a:latin typeface="Arial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8183438" y="4509914"/>
              <a:ext cx="3048120" cy="1440160"/>
              <a:chOff x="598814" y="4509914"/>
              <a:chExt cx="3048120" cy="144016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910630" y="4509914"/>
                <a:ext cx="2376264" cy="144016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n w="38100">
                    <a:solidFill>
                      <a:srgbClr val="00B050"/>
                    </a:solidFill>
                  </a:ln>
                  <a:noFill/>
                </a:endParaRPr>
              </a:p>
            </p:txBody>
          </p:sp>
          <p:sp>
            <p:nvSpPr>
              <p:cNvPr id="20" name="PlaceHolder 4"/>
              <p:cNvSpPr txBox="1"/>
              <p:nvPr/>
            </p:nvSpPr>
            <p:spPr>
              <a:xfrm>
                <a:off x="598814" y="4824536"/>
                <a:ext cx="3048120" cy="909514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101520" tIns="50760" rIns="101520" bIns="50760" anchor="t">
                <a:normAutofit fontScale="93000"/>
              </a:bodyPr>
              <a:lstStyle/>
              <a:p>
                <a:pPr marL="380880" indent="-380880" algn="ctr">
                  <a:lnSpc>
                    <a:spcPct val="100000"/>
                  </a:lnSpc>
                  <a:spcBef>
                    <a:spcPts val="720"/>
                  </a:spcBef>
                  <a:buClr>
                    <a:srgbClr val="002060"/>
                  </a:buClr>
                </a:pPr>
                <a:r>
                  <a:rPr lang="pt-BR" sz="2400" i="1" strike="noStrike" spc="-1" dirty="0" smtClean="0">
                    <a:latin typeface="Calibri"/>
                  </a:rPr>
                  <a:t>Processos</a:t>
                </a:r>
              </a:p>
              <a:p>
                <a:pPr marL="380880" indent="-380880" algn="ctr">
                  <a:lnSpc>
                    <a:spcPct val="100000"/>
                  </a:lnSpc>
                  <a:spcBef>
                    <a:spcPts val="720"/>
                  </a:spcBef>
                  <a:buClr>
                    <a:srgbClr val="002060"/>
                  </a:buClr>
                </a:pPr>
                <a:r>
                  <a:rPr lang="pt-BR" sz="2400" i="1" spc="-1" dirty="0" smtClean="0">
                    <a:latin typeface="Calibri"/>
                  </a:rPr>
                  <a:t>perceptuais</a:t>
                </a:r>
                <a:endParaRPr lang="en-US" sz="2400" i="1" strike="noStrike" spc="-1" dirty="0">
                  <a:latin typeface="Arial"/>
                </a:endParaRPr>
              </a:p>
            </p:txBody>
          </p:sp>
        </p:grpSp>
        <p:pic>
          <p:nvPicPr>
            <p:cNvPr id="5122" name="Picture 2" descr="C:\Users\limap\OneDrive\Área de Trabalho\mouth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063758" y="4725938"/>
              <a:ext cx="1008112" cy="1008112"/>
            </a:xfrm>
            <a:prstGeom prst="rect">
              <a:avLst/>
            </a:prstGeom>
            <a:noFill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3191" y="4687813"/>
              <a:ext cx="499407" cy="470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3191" y="5302002"/>
              <a:ext cx="499407" cy="470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Conector de seta reta 13"/>
            <p:cNvSpPr/>
            <p:nvPr/>
          </p:nvSpPr>
          <p:spPr>
            <a:xfrm flipV="1">
              <a:off x="766654" y="5518026"/>
              <a:ext cx="360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onector de seta reta 13"/>
            <p:cNvSpPr/>
            <p:nvPr/>
          </p:nvSpPr>
          <p:spPr>
            <a:xfrm flipV="1">
              <a:off x="766614" y="4941962"/>
              <a:ext cx="360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dash"/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7</a:t>
            </a:fld>
            <a:endParaRPr/>
          </a:p>
        </p:txBody>
      </p:sp>
      <p:sp>
        <p:nvSpPr>
          <p:cNvPr id="15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metáfora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do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computador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PlaceHolder 1"/>
          <p:cNvSpPr txBox="1">
            <a:spLocks/>
          </p:cNvSpPr>
          <p:nvPr/>
        </p:nvSpPr>
        <p:spPr>
          <a:xfrm>
            <a:off x="609480" y="1000800"/>
            <a:ext cx="11200320" cy="55717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4500"/>
          </a:bodyPr>
          <a:lstStyle/>
          <a:p>
            <a:pPr marL="380880" marR="0" lvl="0" indent="-380880" defTabSz="91440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pt-BR" sz="3600" b="1" i="0" u="none" strike="noStrike" kern="0" cap="none" spc="-1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</a:rPr>
              <a:t>Computador </a:t>
            </a:r>
            <a:r>
              <a:rPr kumimoji="0" lang="pt-BR" sz="3600" b="1" i="1" u="none" strike="noStrike" kern="0" cap="none" spc="-1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</a:rPr>
              <a:t>vs.</a:t>
            </a:r>
            <a:r>
              <a:rPr kumimoji="0" lang="pt-BR" sz="3600" b="1" i="0" u="none" strike="noStrike" kern="0" cap="none" spc="-1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</a:rPr>
              <a:t> Humano</a:t>
            </a:r>
            <a:endParaRPr kumimoji="0" lang="pt-BR" sz="3600" b="0" i="0" u="none" strike="noStrike" kern="0" cap="none" spc="-1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</a:endParaRPr>
          </a:p>
          <a:p>
            <a:pPr marL="825480" marR="0" lvl="1" indent="-317520" defTabSz="914400" eaLnBrk="1" fontAlgn="auto" latinLnBrk="0" hangingPunct="1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>
                <a:tab pos="0" algn="l"/>
              </a:tabLst>
              <a:defRPr/>
            </a:pP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Processamento de informação </a:t>
            </a: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vs.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processos mentais</a:t>
            </a:r>
          </a:p>
          <a:p>
            <a:pPr marL="825480" marR="0" lvl="1" indent="-317520" defTabSz="914400" eaLnBrk="1" fontAlgn="auto" latinLnBrk="0" hangingPunct="1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>
                <a:tab pos="0" algn="l"/>
              </a:tabLst>
              <a:defRPr/>
            </a:pP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Linguagem de máquina</a:t>
            </a: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vs. 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representação mental</a:t>
            </a:r>
          </a:p>
          <a:p>
            <a:pPr marL="825480" marR="0" lvl="1" indent="-317520" defTabSz="914400" eaLnBrk="1" fontAlgn="auto" latinLnBrk="0" hangingPunct="1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>
                <a:tab pos="0" algn="l"/>
              </a:tabLst>
              <a:defRPr/>
            </a:pP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Código de programação</a:t>
            </a: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vs. 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linguagem humana</a:t>
            </a:r>
          </a:p>
          <a:p>
            <a:pPr marL="825480" marR="0" lvl="1" indent="-317520" defTabSz="914400" eaLnBrk="1" fontAlgn="auto" latinLnBrk="0" hangingPunct="1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>
                <a:tab pos="0" algn="l"/>
              </a:tabLst>
              <a:defRPr/>
            </a:pP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Software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e </a:t>
            </a: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hardware vs. 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mente e cérebro</a:t>
            </a:r>
          </a:p>
          <a:p>
            <a:pPr marL="825480" marR="0" lvl="1" indent="-317520" defTabSz="914400" eaLnBrk="1" fontAlgn="auto" latinLnBrk="0" hangingPunct="1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>
                <a:tab pos="0" algn="l"/>
              </a:tabLst>
              <a:defRPr/>
            </a:pP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Armazenamento</a:t>
            </a: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vs. 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memória</a:t>
            </a:r>
          </a:p>
          <a:p>
            <a:pPr marL="825480" marR="0" lvl="1" indent="-317520" defTabSz="914400" eaLnBrk="1" fontAlgn="auto" latinLnBrk="0" hangingPunct="1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>
                <a:tab pos="0" algn="l"/>
              </a:tabLst>
              <a:defRPr/>
            </a:pP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Algoritmos </a:t>
            </a: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vs.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algoritmos e heurísticas</a:t>
            </a:r>
          </a:p>
          <a:p>
            <a:pPr marL="825480" marR="0" lvl="1" indent="-317520" defTabSz="914400" eaLnBrk="1" fontAlgn="auto" latinLnBrk="0" hangingPunct="1">
              <a:lnSpc>
                <a:spcPct val="100000"/>
              </a:lnSpc>
              <a:spcBef>
                <a:spcPts val="62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–"/>
              <a:tabLst>
                <a:tab pos="0" algn="l"/>
              </a:tabLst>
              <a:defRPr/>
            </a:pP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Inteligência artificial </a:t>
            </a:r>
            <a:r>
              <a:rPr kumimoji="0" lang="pt-BR" sz="3100" b="0" i="1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vs.</a:t>
            </a:r>
            <a:r>
              <a:rPr kumimoji="0" lang="pt-BR" sz="31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comportamento inteligente</a:t>
            </a:r>
            <a:endParaRPr kumimoji="0" lang="pt-BR" sz="31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8</a:t>
            </a:fld>
            <a:endParaRPr/>
          </a:p>
        </p:txBody>
      </p:sp>
      <p:sp>
        <p:nvSpPr>
          <p:cNvPr id="15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Olhando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para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caixa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preta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4" name="PlaceHolder 2"/>
          <p:cNvSpPr txBox="1">
            <a:spLocks/>
          </p:cNvSpPr>
          <p:nvPr/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3" name="Grupo 20"/>
          <p:cNvGrpSpPr/>
          <p:nvPr/>
        </p:nvGrpSpPr>
        <p:grpSpPr>
          <a:xfrm>
            <a:off x="1774726" y="1413570"/>
            <a:ext cx="8352928" cy="2042158"/>
            <a:chOff x="1780048" y="1629394"/>
            <a:chExt cx="8352928" cy="2042158"/>
          </a:xfrm>
        </p:grpSpPr>
        <p:sp>
          <p:nvSpPr>
            <p:cNvPr id="16" name="CaixaDeTexto 8"/>
            <p:cNvSpPr/>
            <p:nvPr/>
          </p:nvSpPr>
          <p:spPr>
            <a:xfrm>
              <a:off x="1780048" y="2061442"/>
              <a:ext cx="83568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pt-BR" sz="8000" b="1" strike="noStrike" spc="-1" dirty="0">
                  <a:solidFill>
                    <a:srgbClr val="000000"/>
                  </a:solidFill>
                  <a:latin typeface="Calibri"/>
                </a:rPr>
                <a:t>S</a:t>
              </a:r>
              <a:endParaRPr lang="pt-BR" sz="80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pt-BR" sz="4000" b="0" strike="noStrike" spc="-1" dirty="0">
                  <a:solidFill>
                    <a:srgbClr val="000000"/>
                  </a:solidFill>
                  <a:latin typeface="Calibri"/>
                </a:rPr>
                <a:t>(entrada)</a:t>
              </a:r>
              <a:endParaRPr lang="pt-BR" sz="4000" b="0" strike="noStrike" spc="-1" dirty="0">
                <a:latin typeface="Arial"/>
              </a:endParaRPr>
            </a:p>
          </p:txBody>
        </p:sp>
        <p:sp>
          <p:nvSpPr>
            <p:cNvPr id="18" name="Conector de seta reta 13"/>
            <p:cNvSpPr/>
            <p:nvPr/>
          </p:nvSpPr>
          <p:spPr>
            <a:xfrm flipV="1">
              <a:off x="2644144" y="2723400"/>
              <a:ext cx="202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aixaDeTexto 14"/>
            <p:cNvSpPr/>
            <p:nvPr/>
          </p:nvSpPr>
          <p:spPr>
            <a:xfrm>
              <a:off x="9745256" y="2061442"/>
              <a:ext cx="38772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pt-BR" sz="8000" b="1" strike="noStrike" spc="-1" dirty="0">
                  <a:solidFill>
                    <a:srgbClr val="000000"/>
                  </a:solidFill>
                  <a:latin typeface="Calibri"/>
                </a:rPr>
                <a:t>R</a:t>
              </a:r>
              <a:endParaRPr lang="pt-BR" sz="80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pt-BR" sz="4000" b="0" strike="noStrike" spc="-1" dirty="0">
                  <a:solidFill>
                    <a:srgbClr val="000000"/>
                  </a:solidFill>
                  <a:latin typeface="Calibri"/>
                </a:rPr>
                <a:t>(saída)</a:t>
              </a:r>
              <a:endParaRPr lang="pt-BR" sz="4000" b="0" strike="noStrike" spc="-1" dirty="0">
                <a:latin typeface="Arial"/>
              </a:endParaRPr>
            </a:p>
          </p:txBody>
        </p:sp>
        <p:sp>
          <p:nvSpPr>
            <p:cNvPr id="20" name="Conector de seta reta 15"/>
            <p:cNvSpPr/>
            <p:nvPr/>
          </p:nvSpPr>
          <p:spPr>
            <a:xfrm flipV="1">
              <a:off x="7390416" y="2723400"/>
              <a:ext cx="2022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098" name="Picture 2" descr="C:\Users\limap\OneDrive\Área de Trabalho\black-box-310220_128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392" y="1629394"/>
              <a:ext cx="2232248" cy="2042158"/>
            </a:xfrm>
            <a:prstGeom prst="rect">
              <a:avLst/>
            </a:prstGeom>
            <a:noFill/>
          </p:spPr>
        </p:pic>
      </p:grpSp>
      <p:sp>
        <p:nvSpPr>
          <p:cNvPr id="11" name="CaixaDeTexto 17"/>
          <p:cNvSpPr/>
          <p:nvPr/>
        </p:nvSpPr>
        <p:spPr>
          <a:xfrm>
            <a:off x="4190040" y="4678986"/>
            <a:ext cx="377928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Processos mentais (latentes)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Pensamento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Percepção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Atenção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Memória, etc.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" name="CaixaDeTexto 12"/>
          <p:cNvSpPr/>
          <p:nvPr/>
        </p:nvSpPr>
        <p:spPr>
          <a:xfrm>
            <a:off x="4932360" y="3466218"/>
            <a:ext cx="2285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200" b="1" strike="noStrike" spc="-1" dirty="0">
                <a:solidFill>
                  <a:srgbClr val="000000"/>
                </a:solidFill>
                <a:latin typeface="Calibri"/>
              </a:rPr>
              <a:t>Mediadores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(processamento)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2050" name="Picture 2" descr="C:\Users\limap\OneDrive\Área de Trabalho\YouTube\Thumbnails\introdução à psicologia 0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5828" y="4149874"/>
            <a:ext cx="2094085" cy="1080000"/>
          </a:xfrm>
          <a:prstGeom prst="rect">
            <a:avLst/>
          </a:prstGeom>
          <a:noFill/>
        </p:spPr>
      </p:pic>
      <p:pic>
        <p:nvPicPr>
          <p:cNvPr id="2051" name="Picture 3" descr="C:\Users\limap\OneDrive\Área de Trabalho\YouTube\Thumbnails\introdução à psicologia 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3697" y="4149994"/>
            <a:ext cx="2089181" cy="1080000"/>
          </a:xfrm>
          <a:prstGeom prst="rect">
            <a:avLst/>
          </a:prstGeom>
          <a:noFill/>
        </p:spPr>
      </p:pic>
      <p:pic>
        <p:nvPicPr>
          <p:cNvPr id="2052" name="Picture 4" descr="C:\Users\limap\OneDrive\Área de Trabalho\YouTube\Thumbnails\introdução à psicologia 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3697" y="5446138"/>
            <a:ext cx="2089181" cy="1080000"/>
          </a:xfrm>
          <a:prstGeom prst="rect">
            <a:avLst/>
          </a:prstGeom>
          <a:noFill/>
        </p:spPr>
      </p:pic>
      <p:pic>
        <p:nvPicPr>
          <p:cNvPr id="2053" name="Picture 5" descr="C:\Users\limap\OneDrive\Área de Trabalho\YouTube\Thumbnails\introdução à psicologia 01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1681" y="5446018"/>
            <a:ext cx="2094085" cy="108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9</a:t>
            </a:fld>
            <a:endParaRPr/>
          </a:p>
        </p:txBody>
      </p:sp>
      <p:sp>
        <p:nvSpPr>
          <p:cNvPr id="15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Sobre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metáfora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do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computador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4" name="PlaceHolder 2"/>
          <p:cNvSpPr txBox="1">
            <a:spLocks/>
          </p:cNvSpPr>
          <p:nvPr/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4221882"/>
            <a:ext cx="11089232" cy="233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PlaceHolder 1"/>
          <p:cNvSpPr txBox="1">
            <a:spLocks/>
          </p:cNvSpPr>
          <p:nvPr/>
        </p:nvSpPr>
        <p:spPr>
          <a:xfrm>
            <a:off x="609480" y="1125538"/>
            <a:ext cx="11200320" cy="127686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4500"/>
          </a:bodyPr>
          <a:lstStyle/>
          <a:p>
            <a:pPr marL="380880" marR="0" lvl="0" indent="-380880" defTabSz="91440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pt-BR" sz="36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Metáfora: objeto, veículo, fundamento e tensão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3232001" y="1862733"/>
            <a:ext cx="5383485" cy="2143125"/>
            <a:chOff x="3232001" y="1790725"/>
            <a:chExt cx="5383485" cy="2143125"/>
          </a:xfrm>
        </p:grpSpPr>
        <p:pic>
          <p:nvPicPr>
            <p:cNvPr id="7170" name="Picture 2" descr="C:\Users\limap\OneDrive\Área de Trabalho\hou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2001" y="1790725"/>
              <a:ext cx="2143125" cy="2143125"/>
            </a:xfrm>
            <a:prstGeom prst="rect">
              <a:avLst/>
            </a:prstGeom>
            <a:noFill/>
          </p:spPr>
        </p:pic>
        <p:pic>
          <p:nvPicPr>
            <p:cNvPr id="7171" name="Picture 3" descr="C:\Users\limap\OneDrive\Área de Trabalho\pigsty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19142" y="1989633"/>
              <a:ext cx="3096344" cy="173395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37446</TotalTime>
  <Words>196</Words>
  <Application>Microsoft Office PowerPoint</Application>
  <PresentationFormat>Personalizar</PresentationFormat>
  <Paragraphs>63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subject/>
  <dc:creator>PRAXIS4</dc:creator>
  <dc:description/>
  <cp:lastModifiedBy>Marcos Lima</cp:lastModifiedBy>
  <cp:revision>677</cp:revision>
  <dcterms:created xsi:type="dcterms:W3CDTF">2016-11-14T13:56:39Z</dcterms:created>
  <dcterms:modified xsi:type="dcterms:W3CDTF">2024-03-28T20:48:31Z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Personalizar</vt:lpwstr>
  </property>
  <property fmtid="{D5CDD505-2E9C-101B-9397-08002B2CF9AE}" pid="4" name="Slides">
    <vt:i4>10</vt:i4>
  </property>
</Properties>
</file>