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2" r:id="rId2"/>
    <p:sldId id="646" r:id="rId3"/>
    <p:sldId id="647" r:id="rId4"/>
    <p:sldId id="649" r:id="rId5"/>
    <p:sldId id="648" r:id="rId6"/>
    <p:sldId id="632" r:id="rId7"/>
    <p:sldId id="652" r:id="rId8"/>
    <p:sldId id="650" r:id="rId9"/>
    <p:sldId id="654" r:id="rId10"/>
    <p:sldId id="642" r:id="rId11"/>
    <p:sldId id="644" r:id="rId12"/>
    <p:sldId id="651" r:id="rId13"/>
    <p:sldId id="653" r:id="rId14"/>
    <p:sldId id="643" r:id="rId15"/>
    <p:sldId id="656" r:id="rId16"/>
    <p:sldId id="657" r:id="rId17"/>
    <p:sldId id="639" r:id="rId18"/>
    <p:sldId id="658" r:id="rId19"/>
    <p:sldId id="655" r:id="rId20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2" autoAdjust="0"/>
    <p:restoredTop sz="91091" autoAdjust="0"/>
  </p:normalViewPr>
  <p:slideViewPr>
    <p:cSldViewPr>
      <p:cViewPr varScale="1">
        <p:scale>
          <a:sx n="61" d="100"/>
          <a:sy n="61" d="100"/>
        </p:scale>
        <p:origin x="-1230" y="-90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21/05/2024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49324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21/05/2024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1707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for Calkins, the "best ideals of education" would not be realized by conferring a Harvard degree on one person and a Radcliffe degree on another for the completion of the same requirements;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Former</a:t>
            </a:r>
            <a:r>
              <a:rPr lang="pt-BR" dirty="0" smtClean="0"/>
              <a:t> APA </a:t>
            </a:r>
            <a:r>
              <a:rPr lang="pt-BR" dirty="0" err="1" smtClean="0"/>
              <a:t>presidents</a:t>
            </a:r>
            <a:r>
              <a:rPr lang="pt-BR" dirty="0" smtClean="0"/>
              <a:t>: (front </a:t>
            </a:r>
            <a:r>
              <a:rPr lang="pt-BR" dirty="0" err="1" smtClean="0"/>
              <a:t>row</a:t>
            </a:r>
            <a:r>
              <a:rPr lang="pt-BR" dirty="0" smtClean="0"/>
              <a:t>) Joseph </a:t>
            </a:r>
            <a:r>
              <a:rPr lang="pt-BR" dirty="0" err="1" smtClean="0"/>
              <a:t>Jastrow</a:t>
            </a:r>
            <a:r>
              <a:rPr lang="pt-BR" dirty="0" smtClean="0"/>
              <a:t>, Carl </a:t>
            </a:r>
            <a:r>
              <a:rPr lang="pt-BR" dirty="0" err="1" smtClean="0"/>
              <a:t>Seashore</a:t>
            </a:r>
            <a:r>
              <a:rPr lang="pt-BR" dirty="0" smtClean="0"/>
              <a:t>, H. C. Warren, Margaret </a:t>
            </a:r>
            <a:r>
              <a:rPr lang="pt-BR" dirty="0" err="1" smtClean="0"/>
              <a:t>Washburn</a:t>
            </a:r>
            <a:r>
              <a:rPr lang="pt-BR" dirty="0" smtClean="0"/>
              <a:t>, Robert S. </a:t>
            </a:r>
            <a:r>
              <a:rPr lang="pt-BR" dirty="0" err="1" smtClean="0"/>
              <a:t>Woodworth</a:t>
            </a:r>
            <a:r>
              <a:rPr lang="pt-BR" dirty="0" smtClean="0"/>
              <a:t>, (</a:t>
            </a:r>
            <a:r>
              <a:rPr lang="pt-BR" dirty="0" err="1" smtClean="0"/>
              <a:t>back</a:t>
            </a:r>
            <a:r>
              <a:rPr lang="pt-BR" dirty="0" smtClean="0"/>
              <a:t> </a:t>
            </a:r>
            <a:r>
              <a:rPr lang="pt-BR" dirty="0" err="1" smtClean="0"/>
              <a:t>row</a:t>
            </a:r>
            <a:r>
              <a:rPr lang="pt-BR" dirty="0" smtClean="0"/>
              <a:t>) Knight </a:t>
            </a:r>
            <a:r>
              <a:rPr lang="pt-BR" dirty="0" err="1" smtClean="0"/>
              <a:t>Dunlap</a:t>
            </a:r>
            <a:r>
              <a:rPr lang="pt-BR" dirty="0" smtClean="0"/>
              <a:t>, Raymond </a:t>
            </a:r>
            <a:r>
              <a:rPr lang="pt-BR" dirty="0" err="1" smtClean="0"/>
              <a:t>Dodge</a:t>
            </a:r>
            <a:r>
              <a:rPr lang="pt-BR" dirty="0" smtClean="0"/>
              <a:t>, Harry L. </a:t>
            </a:r>
            <a:r>
              <a:rPr lang="pt-BR" dirty="0" err="1" smtClean="0"/>
              <a:t>Hollingworth</a:t>
            </a:r>
            <a:r>
              <a:rPr lang="pt-BR" dirty="0" smtClean="0"/>
              <a:t>, </a:t>
            </a:r>
            <a:r>
              <a:rPr lang="pt-BR" dirty="0" err="1" smtClean="0"/>
              <a:t>and</a:t>
            </a:r>
            <a:r>
              <a:rPr lang="pt-BR" dirty="0" smtClean="0"/>
              <a:t> Lewis M. </a:t>
            </a:r>
            <a:r>
              <a:rPr lang="pt-BR" dirty="0" err="1" smtClean="0"/>
              <a:t>Terman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400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21/05/2024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21/05/2024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21/05/2024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21/05/2024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21/05/2024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21/05/2024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21/05/2024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21/05/2024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21/05/2024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21/05/2024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21/05/2024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21/05/2024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478582" y="4358520"/>
            <a:ext cx="11045378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 fontScale="85000" lnSpcReduction="20000"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015 | </a:t>
            </a:r>
            <a:r>
              <a:rPr lang="pt-BR" sz="6000" b="1" spc="-1" dirty="0" smtClean="0">
                <a:solidFill>
                  <a:srgbClr val="000000"/>
                </a:solidFill>
                <a:latin typeface="Calibri"/>
              </a:rPr>
              <a:t>Onde estão as mulheres na história da psicologia?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 dirty="0" smtClean="0">
                <a:solidFill>
                  <a:srgbClr val="000000"/>
                </a:solidFill>
                <a:latin typeface="Calibri"/>
              </a:rPr>
              <a:t>Marcos Lima</a:t>
            </a:r>
            <a:endParaRPr lang="pt-BR" sz="3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Christine Ladd-Franklin (1847–1930)</a:t>
            </a:r>
            <a:endParaRPr lang="en-US" sz="4000" dirty="0"/>
          </a:p>
        </p:txBody>
      </p:sp>
      <p:pic>
        <p:nvPicPr>
          <p:cNvPr id="4098" name="Picture 2" descr="C:\Users\limap\OneDrive\Área de Trabalho\Introdução à Psicologia – Aula 015  E As Mulheres\Christine Ladd-Frankl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7494" y="1053530"/>
            <a:ext cx="3024336" cy="4096601"/>
          </a:xfrm>
          <a:prstGeom prst="rect">
            <a:avLst/>
          </a:prstGeom>
          <a:noFill/>
        </p:spPr>
      </p:pic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8005964" cy="5187256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Área</a:t>
            </a:r>
          </a:p>
          <a:p>
            <a:pPr lvl="1"/>
            <a:r>
              <a:rPr lang="pt-BR" dirty="0" smtClean="0"/>
              <a:t>Percepção visual</a:t>
            </a:r>
          </a:p>
          <a:p>
            <a:r>
              <a:rPr lang="pt-BR" b="1" dirty="0" smtClean="0">
                <a:solidFill>
                  <a:srgbClr val="002060"/>
                </a:solidFill>
              </a:rPr>
              <a:t>Legado</a:t>
            </a:r>
          </a:p>
          <a:p>
            <a:pPr lvl="1"/>
            <a:r>
              <a:rPr lang="pt-BR" dirty="0" smtClean="0"/>
              <a:t>Teoria </a:t>
            </a:r>
            <a:r>
              <a:rPr lang="pt-BR" dirty="0" err="1" smtClean="0"/>
              <a:t>Ladd-Franklin</a:t>
            </a:r>
            <a:r>
              <a:rPr lang="pt-BR" dirty="0" smtClean="0"/>
              <a:t> da visão em cores</a:t>
            </a:r>
          </a:p>
          <a:p>
            <a:pPr lvl="1"/>
            <a:r>
              <a:rPr lang="pt-BR" dirty="0" smtClean="0"/>
              <a:t>Textos sobre os direitos das mulheres</a:t>
            </a:r>
            <a:endParaRPr lang="pt-BR" i="1" dirty="0" smtClean="0"/>
          </a:p>
          <a:p>
            <a:r>
              <a:rPr lang="pt-BR" b="1" dirty="0" smtClean="0">
                <a:solidFill>
                  <a:srgbClr val="002060"/>
                </a:solidFill>
              </a:rPr>
              <a:t>Fatos notáveis</a:t>
            </a:r>
          </a:p>
          <a:p>
            <a:pPr lvl="1"/>
            <a:r>
              <a:rPr lang="pt-BR" dirty="0" smtClean="0"/>
              <a:t>1ª mulher a ingressar na APA (1893)</a:t>
            </a:r>
          </a:p>
          <a:p>
            <a:pPr lvl="1"/>
            <a:r>
              <a:rPr lang="pt-BR" dirty="0" smtClean="0"/>
              <a:t>1ª mulher a ingressar na </a:t>
            </a:r>
            <a:r>
              <a:rPr lang="pt-BR" i="1" dirty="0" err="1" smtClean="0"/>
              <a:t>Optica</a:t>
            </a:r>
            <a:r>
              <a:rPr lang="pt-BR" dirty="0" smtClean="0"/>
              <a:t> (1919)</a:t>
            </a:r>
          </a:p>
        </p:txBody>
      </p:sp>
      <p:pic>
        <p:nvPicPr>
          <p:cNvPr id="8" name="Picture 2" descr="C:\Users\limap\OneDrive\Área de Trabalho\titchen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03518" y="5256584"/>
            <a:ext cx="998777" cy="141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limap\OneDrive\Área de Trabalho\helmholtz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55646" y="5244981"/>
            <a:ext cx="1152128" cy="149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 smtClean="0"/>
              <a:t>Leta</a:t>
            </a:r>
            <a:r>
              <a:rPr lang="pt-BR" sz="4000" dirty="0" smtClean="0"/>
              <a:t> </a:t>
            </a:r>
            <a:r>
              <a:rPr lang="pt-BR" sz="4000" dirty="0" err="1" smtClean="0"/>
              <a:t>Stetter</a:t>
            </a:r>
            <a:r>
              <a:rPr lang="pt-BR" sz="4000" dirty="0" smtClean="0"/>
              <a:t> </a:t>
            </a:r>
            <a:r>
              <a:rPr lang="pt-BR" sz="4000" dirty="0" err="1" smtClean="0"/>
              <a:t>Hollingworth</a:t>
            </a:r>
            <a:r>
              <a:rPr lang="pt-BR" sz="4000" dirty="0" smtClean="0"/>
              <a:t> (1886–1939)</a:t>
            </a:r>
            <a:endParaRPr lang="pt-BR" sz="4000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8005964" cy="5187256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Áreas</a:t>
            </a:r>
          </a:p>
          <a:p>
            <a:pPr lvl="1"/>
            <a:r>
              <a:rPr lang="pt-BR" dirty="0" smtClean="0"/>
              <a:t>Psicologia educacional</a:t>
            </a:r>
          </a:p>
          <a:p>
            <a:pPr lvl="1"/>
            <a:r>
              <a:rPr lang="pt-BR" dirty="0" smtClean="0"/>
              <a:t>Psicologia das mulheres</a:t>
            </a:r>
          </a:p>
          <a:p>
            <a:r>
              <a:rPr lang="pt-BR" b="1" dirty="0" smtClean="0">
                <a:solidFill>
                  <a:srgbClr val="002060"/>
                </a:solidFill>
              </a:rPr>
              <a:t>Legado</a:t>
            </a:r>
          </a:p>
          <a:p>
            <a:pPr lvl="1"/>
            <a:r>
              <a:rPr lang="pt-BR" dirty="0" smtClean="0"/>
              <a:t>Estudos de crianças superdotadas</a:t>
            </a:r>
          </a:p>
          <a:p>
            <a:pPr lvl="1"/>
            <a:r>
              <a:rPr lang="pt-BR" dirty="0" smtClean="0"/>
              <a:t>Crítica à hipótese da variabilidade</a:t>
            </a:r>
          </a:p>
          <a:p>
            <a:r>
              <a:rPr lang="pt-BR" b="1" dirty="0" smtClean="0">
                <a:solidFill>
                  <a:srgbClr val="002060"/>
                </a:solidFill>
              </a:rPr>
              <a:t>Fatos notáveis</a:t>
            </a:r>
          </a:p>
          <a:p>
            <a:pPr lvl="1"/>
            <a:r>
              <a:rPr lang="pt-BR" dirty="0" smtClean="0"/>
              <a:t>1º curso sobre crianças superdotadas</a:t>
            </a:r>
          </a:p>
          <a:p>
            <a:pPr lvl="1"/>
            <a:r>
              <a:rPr lang="pt-BR" dirty="0" smtClean="0"/>
              <a:t>1º livro-texto sobre superdotação (1942 [póstumo]): </a:t>
            </a:r>
            <a:r>
              <a:rPr lang="pt-BR" i="1" dirty="0" err="1" smtClean="0"/>
              <a:t>Children</a:t>
            </a:r>
            <a:r>
              <a:rPr lang="pt-BR" i="1" dirty="0" smtClean="0"/>
              <a:t> </a:t>
            </a:r>
            <a:r>
              <a:rPr lang="pt-BR" i="1" dirty="0" err="1" smtClean="0"/>
              <a:t>above</a:t>
            </a:r>
            <a:r>
              <a:rPr lang="pt-BR" i="1" dirty="0" smtClean="0"/>
              <a:t> 180 IQ (Stanford-Binet)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1550" y="5085978"/>
            <a:ext cx="1152128" cy="154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 descr="C:\Users\limap\OneDrive\Área de Trabalho\Leta Stetter Hollingwort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1510" y="1125538"/>
            <a:ext cx="2808312" cy="3715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Helen Thompson Woolley (1874–1947)</a:t>
            </a:r>
            <a:endParaRPr lang="en-US" sz="4000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7285884" cy="5187256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Áreas</a:t>
            </a:r>
          </a:p>
          <a:p>
            <a:pPr lvl="1"/>
            <a:r>
              <a:rPr lang="pt-BR" dirty="0" smtClean="0"/>
              <a:t>Psicologia das diferenças individuais</a:t>
            </a:r>
          </a:p>
          <a:p>
            <a:r>
              <a:rPr lang="pt-BR" b="1" dirty="0" smtClean="0">
                <a:solidFill>
                  <a:srgbClr val="002060"/>
                </a:solidFill>
              </a:rPr>
              <a:t>Legado</a:t>
            </a:r>
          </a:p>
          <a:p>
            <a:pPr lvl="1"/>
            <a:r>
              <a:rPr lang="pt-BR" dirty="0" smtClean="0"/>
              <a:t>Questionou inferioridade das mulheres e bases biológicas de características “femininas”</a:t>
            </a:r>
          </a:p>
          <a:p>
            <a:r>
              <a:rPr lang="pt-BR" b="1" dirty="0" smtClean="0">
                <a:solidFill>
                  <a:srgbClr val="002060"/>
                </a:solidFill>
              </a:rPr>
              <a:t>Fato notável</a:t>
            </a:r>
          </a:p>
          <a:p>
            <a:pPr lvl="1"/>
            <a:r>
              <a:rPr lang="pt-BR" i="1" dirty="0" err="1" smtClean="0"/>
              <a:t>The</a:t>
            </a:r>
            <a:r>
              <a:rPr lang="pt-BR" i="1" dirty="0" smtClean="0"/>
              <a:t> </a:t>
            </a:r>
            <a:r>
              <a:rPr lang="pt-BR" i="1" dirty="0" err="1" smtClean="0"/>
              <a:t>Psychological</a:t>
            </a:r>
            <a:r>
              <a:rPr lang="pt-BR" i="1" dirty="0" smtClean="0"/>
              <a:t> </a:t>
            </a:r>
            <a:r>
              <a:rPr lang="pt-BR" i="1" dirty="0" err="1" smtClean="0"/>
              <a:t>Norms</a:t>
            </a:r>
            <a:r>
              <a:rPr lang="pt-BR" i="1" dirty="0" smtClean="0"/>
              <a:t> in </a:t>
            </a:r>
            <a:r>
              <a:rPr lang="pt-BR" i="1" dirty="0" err="1" smtClean="0"/>
              <a:t>Men</a:t>
            </a:r>
            <a:r>
              <a:rPr lang="pt-BR" i="1" dirty="0" smtClean="0"/>
              <a:t> </a:t>
            </a:r>
            <a:r>
              <a:rPr lang="pt-BR" i="1" dirty="0" err="1" smtClean="0"/>
              <a:t>and</a:t>
            </a:r>
            <a:r>
              <a:rPr lang="pt-BR" i="1" dirty="0" smtClean="0"/>
              <a:t> </a:t>
            </a:r>
            <a:r>
              <a:rPr lang="pt-BR" i="1" dirty="0" err="1" smtClean="0"/>
              <a:t>Women</a:t>
            </a:r>
            <a:r>
              <a:rPr lang="pt-BR" dirty="0" err="1" smtClean="0"/>
              <a:t>—primeira</a:t>
            </a:r>
            <a:r>
              <a:rPr lang="pt-BR" dirty="0" smtClean="0"/>
              <a:t> pesquisa empírica examinando diferenças em habilidades cognitivas de homens e mulheres</a:t>
            </a:r>
            <a:endParaRPr lang="pt-BR" i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1430" y="1413570"/>
            <a:ext cx="36671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/>
              <a:t>Por que as mulheres somem da história da psicologia?</a:t>
            </a:r>
            <a:endParaRPr lang="pt-BR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102308" cy="5187256"/>
          </a:xfrm>
        </p:spPr>
        <p:txBody>
          <a:bodyPr>
            <a:normAutofit/>
          </a:bodyPr>
          <a:lstStyle/>
          <a:p>
            <a:r>
              <a:rPr lang="pt-BR" dirty="0" smtClean="0"/>
              <a:t>Possíveis explicações para a ausência de mulheres na história da psicologia</a:t>
            </a:r>
          </a:p>
          <a:p>
            <a:pPr lvl="1"/>
            <a:r>
              <a:rPr lang="pt-BR" dirty="0" smtClean="0"/>
              <a:t>Foco na história intelectual</a:t>
            </a:r>
          </a:p>
          <a:p>
            <a:pPr lvl="1"/>
            <a:r>
              <a:rPr lang="pt-BR" dirty="0" smtClean="0"/>
              <a:t>Abordagem focada no presente</a:t>
            </a:r>
          </a:p>
          <a:p>
            <a:pPr lvl="1"/>
            <a:r>
              <a:rPr lang="pt-BR" dirty="0" smtClean="0"/>
              <a:t>Função de filtragem</a:t>
            </a:r>
          </a:p>
          <a:p>
            <a:pPr lvl="1"/>
            <a:r>
              <a:rPr lang="pt-BR" dirty="0" smtClean="0"/>
              <a:t>Fenômeno do apagamento</a:t>
            </a:r>
          </a:p>
          <a:p>
            <a:pPr lvl="1"/>
            <a:r>
              <a:rPr lang="pt-BR" dirty="0" smtClean="0"/>
              <a:t>Preconceito</a:t>
            </a:r>
          </a:p>
        </p:txBody>
      </p:sp>
      <p:pic>
        <p:nvPicPr>
          <p:cNvPr id="6" name="Picture 3" descr="C:\Users\limap\OneDrive\Área de Trabalho\untold liv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7414" y="2277666"/>
            <a:ext cx="2604097" cy="37631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 smtClean="0"/>
              <a:t>Mamie</a:t>
            </a:r>
            <a:r>
              <a:rPr lang="pt-BR" sz="4000" dirty="0" smtClean="0"/>
              <a:t> </a:t>
            </a:r>
            <a:r>
              <a:rPr lang="pt-BR" sz="4000" dirty="0" err="1" smtClean="0"/>
              <a:t>Phipps</a:t>
            </a:r>
            <a:r>
              <a:rPr lang="pt-BR" sz="4000" dirty="0" smtClean="0"/>
              <a:t> </a:t>
            </a:r>
            <a:r>
              <a:rPr lang="pt-BR" sz="4000" dirty="0" smtClean="0"/>
              <a:t>Clark (1917–1983</a:t>
            </a:r>
            <a:r>
              <a:rPr lang="pt-BR" sz="4000" dirty="0" smtClean="0"/>
              <a:t>)</a:t>
            </a:r>
          </a:p>
        </p:txBody>
      </p:sp>
      <p:pic>
        <p:nvPicPr>
          <p:cNvPr id="5122" name="Picture 2" descr="C:\Users\limap\OneDrive\Área de Trabalho\Introdução à Psicologia – Aula 015  E As Mulheres\Mamie Phipps Cla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590" y="1774265"/>
            <a:ext cx="2736304" cy="3743761"/>
          </a:xfrm>
          <a:prstGeom prst="rect">
            <a:avLst/>
          </a:prstGeom>
          <a:noFill/>
        </p:spPr>
      </p:pic>
      <p:pic>
        <p:nvPicPr>
          <p:cNvPr id="3074" name="Picture 2" descr="C:\Users\limap\OneDrive\Área de Trabalho\brown v. board of educati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3398" y="4365898"/>
            <a:ext cx="3887713" cy="1854140"/>
          </a:xfrm>
          <a:prstGeom prst="rect">
            <a:avLst/>
          </a:prstGeom>
          <a:noFill/>
        </p:spPr>
      </p:pic>
      <p:pic>
        <p:nvPicPr>
          <p:cNvPr id="3075" name="Picture 3" descr="C:\Users\limap\OneDrive\Área de Trabalho\doll experimen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62958" y="1845618"/>
            <a:ext cx="3436745" cy="3600400"/>
          </a:xfrm>
          <a:prstGeom prst="rect">
            <a:avLst/>
          </a:prstGeom>
          <a:noFill/>
        </p:spPr>
      </p:pic>
      <p:pic>
        <p:nvPicPr>
          <p:cNvPr id="3076" name="Picture 4" descr="C:\Users\limap\OneDrive\Área de Trabalho\rosa park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16316" y="1485578"/>
            <a:ext cx="3895514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/>
              <a:t>Eleanor J. </a:t>
            </a:r>
            <a:r>
              <a:rPr lang="pt-BR" sz="4000" dirty="0" smtClean="0"/>
              <a:t>Gibson (1910–2002</a:t>
            </a:r>
            <a:r>
              <a:rPr lang="pt-BR" sz="4000" dirty="0" smtClean="0"/>
              <a:t>)</a:t>
            </a:r>
          </a:p>
        </p:txBody>
      </p:sp>
      <p:pic>
        <p:nvPicPr>
          <p:cNvPr id="14" name="Picture 3" descr="C:\Users\limap\OneDrive\Área de Trabalho\Introdução à Psicologia – Aula 015  E As Mulheres\Eleanor J. Gibs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590" y="1341562"/>
            <a:ext cx="3810000" cy="2752725"/>
          </a:xfrm>
          <a:prstGeom prst="rect">
            <a:avLst/>
          </a:prstGeom>
          <a:noFill/>
        </p:spPr>
      </p:pic>
      <p:pic>
        <p:nvPicPr>
          <p:cNvPr id="4098" name="Picture 2" descr="C:\Users\limap\OneDrive\Área de Trabalho\visual cliff experim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5207" y="981522"/>
            <a:ext cx="4464496" cy="2870033"/>
          </a:xfrm>
          <a:prstGeom prst="rect">
            <a:avLst/>
          </a:prstGeom>
          <a:noFill/>
        </p:spPr>
      </p:pic>
      <p:pic>
        <p:nvPicPr>
          <p:cNvPr id="4099" name="Picture 3" descr="C:\Users\limap\OneDrive\Área de Trabalho\james j. gibs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02718" y="4836214"/>
            <a:ext cx="1257384" cy="1689924"/>
          </a:xfrm>
          <a:prstGeom prst="rect">
            <a:avLst/>
          </a:prstGeom>
          <a:noFill/>
        </p:spPr>
      </p:pic>
      <p:pic>
        <p:nvPicPr>
          <p:cNvPr id="4100" name="Picture 4" descr="C:\Users\limap\OneDrive\Área de Trabalho\visual cliff experiment 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43278" y="3810582"/>
            <a:ext cx="3168352" cy="28595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/>
              <a:t>Brenda </a:t>
            </a:r>
            <a:r>
              <a:rPr lang="pt-BR" sz="4000" dirty="0" err="1" smtClean="0"/>
              <a:t>Milner</a:t>
            </a:r>
            <a:r>
              <a:rPr lang="pt-BR" sz="4000" dirty="0" smtClean="0"/>
              <a:t> (1918–presente</a:t>
            </a:r>
            <a:r>
              <a:rPr lang="pt-BR" sz="4000" dirty="0" smtClean="0"/>
              <a:t>)</a:t>
            </a:r>
          </a:p>
        </p:txBody>
      </p:sp>
      <p:pic>
        <p:nvPicPr>
          <p:cNvPr id="17" name="Picture 2" descr="C:\Users\limap\OneDrive\Área de Trabalho\Introdução à Psicologia – Aula 015  E As Mulheres\Brenda Miln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5253" y="1557586"/>
            <a:ext cx="3292601" cy="381642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7813" y="4581922"/>
            <a:ext cx="2943657" cy="206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558" y="981522"/>
            <a:ext cx="8136904" cy="308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C:\Users\limap\OneDrive\Área de Trabalho\sir frederic bartlett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558" y="4438146"/>
            <a:ext cx="1791000" cy="2160000"/>
          </a:xfrm>
          <a:prstGeom prst="rect">
            <a:avLst/>
          </a:prstGeom>
          <a:noFill/>
        </p:spPr>
      </p:pic>
      <p:pic>
        <p:nvPicPr>
          <p:cNvPr id="1029" name="Picture 5" descr="C:\Users\limap\OneDrive\Área de Trabalho\donald o. hebb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78782" y="4438146"/>
            <a:ext cx="1597241" cy="2160000"/>
          </a:xfrm>
          <a:prstGeom prst="rect">
            <a:avLst/>
          </a:prstGeom>
          <a:noFill/>
        </p:spPr>
      </p:pic>
      <p:pic>
        <p:nvPicPr>
          <p:cNvPr id="1030" name="Picture 6" descr="C:\Users\limap\OneDrive\Área de Trabalho\wilder penfield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27928" y="4438146"/>
            <a:ext cx="1419206" cy="216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/>
              <a:t>Atualmente</a:t>
            </a:r>
            <a:endParaRPr lang="pt-BR" sz="40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 b="13333"/>
          <a:stretch>
            <a:fillRect/>
          </a:stretch>
        </p:blipFill>
        <p:spPr bwMode="auto">
          <a:xfrm>
            <a:off x="549386" y="1125538"/>
            <a:ext cx="1101842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tângulo 10"/>
          <p:cNvSpPr/>
          <p:nvPr/>
        </p:nvSpPr>
        <p:spPr>
          <a:xfrm>
            <a:off x="4655046" y="2205658"/>
            <a:ext cx="3960440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590" y="1074415"/>
            <a:ext cx="10983913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55646" y="5860094"/>
            <a:ext cx="2007865" cy="88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/>
              <a:t>Veja também</a:t>
            </a:r>
            <a:endParaRPr lang="pt-BR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96" y="2205658"/>
            <a:ext cx="10398686" cy="285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762840" y="435852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8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9" name="Picture 4" descr="C:\Users\limap\OneDrive\Área de Trabalho\Introdução à Psicologia\pictures\paul broc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5366" y="333450"/>
            <a:ext cx="2088232" cy="27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limap\OneDrive\Área de Trabalho\fechn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67614" y="261442"/>
            <a:ext cx="2304256" cy="311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limap\OneDrive\Área de Trabalho\helmholtz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542" y="261442"/>
            <a:ext cx="2232248" cy="290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45078" y="3861842"/>
            <a:ext cx="2254784" cy="262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 descr="C:\Users\limap\OneDrive\Área de Trabalho\titchen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31110" y="353518"/>
            <a:ext cx="1512168" cy="21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Lima\Desktop\Galton_2.jpe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66814" y="410356"/>
            <a:ext cx="2243357" cy="2659398"/>
          </a:xfrm>
          <a:prstGeom prst="rect">
            <a:avLst/>
          </a:prstGeom>
          <a:noFill/>
        </p:spPr>
      </p:pic>
      <p:pic>
        <p:nvPicPr>
          <p:cNvPr id="30" name="Picture 2" descr="C:\Users\limap\OneDrive\Área de Trabalho\jame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78740" y="3732469"/>
            <a:ext cx="1900842" cy="272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limap\OneDrive\Área de Trabalho\john b. watson.jpe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07174" y="2565698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limap\OneDrive\Área de Trabalho\skinner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50" y="3789834"/>
            <a:ext cx="192186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Imagem 37"/>
          <p:cNvPicPr/>
          <p:nvPr/>
        </p:nvPicPr>
        <p:blipFill>
          <a:blip r:embed="rId11" cstate="print"/>
          <a:stretch/>
        </p:blipFill>
        <p:spPr>
          <a:xfrm>
            <a:off x="5015086" y="4437906"/>
            <a:ext cx="1944216" cy="1944216"/>
          </a:xfrm>
          <a:prstGeom prst="rect">
            <a:avLst/>
          </a:prstGeom>
          <a:ln w="0">
            <a:noFill/>
          </a:ln>
        </p:spPr>
      </p:pic>
      <p:pic>
        <p:nvPicPr>
          <p:cNvPr id="41" name="Picture 2" descr="C:\Users\limap\OneDrive\Área de Trabalho\edward tolman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422798" y="3790114"/>
            <a:ext cx="2137868" cy="25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5170087" y="1629594"/>
            <a:ext cx="3312368" cy="3600400"/>
            <a:chOff x="8399462" y="1997186"/>
            <a:chExt cx="3312368" cy="36004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87494" y="1997186"/>
              <a:ext cx="2572987" cy="2584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CaixaDeTexto 7"/>
            <p:cNvSpPr txBox="1"/>
            <p:nvPr/>
          </p:nvSpPr>
          <p:spPr>
            <a:xfrm>
              <a:off x="8399462" y="4581923"/>
              <a:ext cx="3312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Elizabeth </a:t>
              </a:r>
              <a:r>
                <a:rPr lang="pt-BR" b="1" dirty="0" err="1" smtClean="0">
                  <a:solidFill>
                    <a:schemeClr val="bg1">
                      <a:lumMod val="50000"/>
                    </a:schemeClr>
                  </a:solidFill>
                </a:rPr>
                <a:t>Scarborough</a:t>
              </a:r>
              <a:endParaRPr lang="pt-BR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(1935–2015)</a:t>
              </a:r>
            </a:p>
            <a:p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8471470" y="1197546"/>
            <a:ext cx="3589415" cy="4032448"/>
            <a:chOff x="7247334" y="2933289"/>
            <a:chExt cx="3589415" cy="4032448"/>
          </a:xfrm>
        </p:grpSpPr>
        <p:pic>
          <p:nvPicPr>
            <p:cNvPr id="2" name="Picture 2" descr="C:\Users\limap\OneDrive\Área de Trabalho\profile.jpg"/>
            <p:cNvPicPr>
              <a:picLocks noChangeAspect="1" noChangeArrowheads="1"/>
            </p:cNvPicPr>
            <p:nvPr/>
          </p:nvPicPr>
          <p:blipFill>
            <a:blip r:embed="rId3" cstate="print"/>
            <a:srcRect b="15164"/>
            <a:stretch>
              <a:fillRect/>
            </a:stretch>
          </p:blipFill>
          <p:spPr bwMode="auto">
            <a:xfrm>
              <a:off x="7247334" y="2933289"/>
              <a:ext cx="3589415" cy="3045115"/>
            </a:xfrm>
            <a:prstGeom prst="rect">
              <a:avLst/>
            </a:prstGeom>
            <a:noFill/>
          </p:spPr>
        </p:pic>
        <p:sp>
          <p:nvSpPr>
            <p:cNvPr id="10" name="CaixaDeTexto 9"/>
            <p:cNvSpPr txBox="1"/>
            <p:nvPr/>
          </p:nvSpPr>
          <p:spPr>
            <a:xfrm>
              <a:off x="7319342" y="5950074"/>
              <a:ext cx="3312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Laurel </a:t>
              </a:r>
              <a:r>
                <a:rPr lang="pt-BR" b="1" dirty="0" err="1" smtClean="0">
                  <a:solidFill>
                    <a:schemeClr val="bg1">
                      <a:lumMod val="50000"/>
                    </a:schemeClr>
                  </a:solidFill>
                </a:rPr>
                <a:t>Furumoto</a:t>
              </a:r>
              <a:endParaRPr lang="pt-BR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(?–?)</a:t>
              </a:r>
            </a:p>
            <a:p>
              <a:endParaRPr lang="pt-BR" dirty="0"/>
            </a:p>
          </p:txBody>
        </p:sp>
      </p:grpSp>
      <p:pic>
        <p:nvPicPr>
          <p:cNvPr id="3" name="Picture 3" descr="C:\Users\limap\OneDrive\Área de Trabalho\untold liv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590" y="333450"/>
            <a:ext cx="4248472" cy="6139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/>
              <a:t>Contexto histórico</a:t>
            </a:r>
            <a:endParaRPr lang="pt-BR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9086084" cy="5187256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Final séc. XIX e início séc. XX</a:t>
            </a:r>
          </a:p>
          <a:p>
            <a:pPr lvl="1"/>
            <a:r>
              <a:rPr lang="pt-BR" dirty="0" smtClean="0"/>
              <a:t>Esfera da mulher: o papel feminino na sociedade</a:t>
            </a:r>
          </a:p>
          <a:p>
            <a:pPr lvl="1"/>
            <a:r>
              <a:rPr lang="pt-BR" dirty="0" smtClean="0"/>
              <a:t>Edward H. Clarke: educação tem efeitos deletérios à mulher</a:t>
            </a:r>
          </a:p>
          <a:p>
            <a:pPr lvl="1"/>
            <a:r>
              <a:rPr lang="pt-BR" dirty="0" smtClean="0"/>
              <a:t>G. Stanley Hall: mulheres de orientação intelectual se tornam “funcionalmente castradas”</a:t>
            </a:r>
          </a:p>
          <a:p>
            <a:pPr lvl="1"/>
            <a:r>
              <a:rPr lang="pt-BR" dirty="0" smtClean="0"/>
              <a:t>Universidades rejeitavam a coeducação</a:t>
            </a:r>
          </a:p>
          <a:p>
            <a:pPr lvl="1"/>
            <a:r>
              <a:rPr lang="pt-BR" dirty="0" smtClean="0"/>
              <a:t>Primeiras psicólogas</a:t>
            </a:r>
          </a:p>
          <a:p>
            <a:pPr lvl="2"/>
            <a:r>
              <a:rPr lang="pt-BR" dirty="0" smtClean="0"/>
              <a:t>Foram discriminadas na busca pelo doutoramento</a:t>
            </a:r>
          </a:p>
          <a:p>
            <a:pPr lvl="2"/>
            <a:r>
              <a:rPr lang="pt-BR" dirty="0" smtClean="0"/>
              <a:t>Tiveram poucas oportunidades de emprego</a:t>
            </a:r>
          </a:p>
          <a:p>
            <a:pPr lvl="2"/>
            <a:r>
              <a:rPr lang="pt-BR" dirty="0" smtClean="0"/>
              <a:t>Confrontaram-se com o dilema casamento versus carreira</a:t>
            </a:r>
          </a:p>
        </p:txBody>
      </p:sp>
      <p:pic>
        <p:nvPicPr>
          <p:cNvPr id="7170" name="Picture 2" descr="C:\Users\limap\OneDrive\Área de Trabalho\histórias cruzad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11630" y="1053530"/>
            <a:ext cx="1980000" cy="2678824"/>
          </a:xfrm>
          <a:prstGeom prst="rect">
            <a:avLst/>
          </a:prstGeom>
          <a:noFill/>
        </p:spPr>
      </p:pic>
      <p:pic>
        <p:nvPicPr>
          <p:cNvPr id="7171" name="Picture 3" descr="C:\Users\limap\OneDrive\Área de Trabalho\o sorriso de mona lis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11630" y="3885958"/>
            <a:ext cx="1980000" cy="2712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Início</a:t>
            </a:r>
            <a:r>
              <a:rPr lang="en-US" sz="4000" smtClean="0"/>
              <a:t> da psicologia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102308" cy="518725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História da psicologia → história dos homens</a:t>
            </a:r>
          </a:p>
          <a:p>
            <a:r>
              <a:rPr lang="pt-BR" dirty="0" smtClean="0"/>
              <a:t>1879: criação do laboratório de Leipzig (Alemanha)</a:t>
            </a:r>
          </a:p>
          <a:p>
            <a:r>
              <a:rPr lang="pt-BR" dirty="0" smtClean="0"/>
              <a:t>1892: organização da APA (EUA)</a:t>
            </a:r>
          </a:p>
          <a:p>
            <a:r>
              <a:rPr lang="pt-BR" dirty="0" smtClean="0"/>
              <a:t>1906: James </a:t>
            </a:r>
            <a:r>
              <a:rPr lang="pt-BR" dirty="0" err="1" smtClean="0"/>
              <a:t>McKeen</a:t>
            </a:r>
            <a:r>
              <a:rPr lang="pt-BR" dirty="0" smtClean="0"/>
              <a:t> </a:t>
            </a:r>
            <a:r>
              <a:rPr lang="pt-BR" dirty="0" err="1" smtClean="0"/>
              <a:t>Cattell</a:t>
            </a:r>
            <a:r>
              <a:rPr lang="pt-BR" dirty="0" smtClean="0"/>
              <a:t> publica o </a:t>
            </a:r>
            <a:r>
              <a:rPr lang="pt-BR" i="1" dirty="0" err="1" smtClean="0"/>
              <a:t>American</a:t>
            </a:r>
            <a:r>
              <a:rPr lang="pt-BR" i="1" dirty="0" smtClean="0"/>
              <a:t> </a:t>
            </a:r>
            <a:r>
              <a:rPr lang="pt-BR" i="1" dirty="0" err="1" smtClean="0"/>
              <a:t>Men</a:t>
            </a:r>
            <a:r>
              <a:rPr lang="pt-BR" i="1" dirty="0" smtClean="0"/>
              <a:t> </a:t>
            </a:r>
            <a:r>
              <a:rPr lang="pt-BR" i="1" dirty="0" err="1" smtClean="0"/>
              <a:t>of</a:t>
            </a:r>
            <a:r>
              <a:rPr lang="pt-BR" i="1" dirty="0" smtClean="0"/>
              <a:t> </a:t>
            </a:r>
            <a:r>
              <a:rPr lang="pt-BR" i="1" dirty="0" err="1" smtClean="0"/>
              <a:t>Science</a:t>
            </a:r>
            <a:endParaRPr lang="pt-BR" dirty="0" smtClean="0"/>
          </a:p>
          <a:p>
            <a:pPr lvl="1"/>
            <a:r>
              <a:rPr lang="pt-BR" dirty="0" smtClean="0"/>
              <a:t>Incluía algumas mulheres (22 psicólogas)</a:t>
            </a:r>
          </a:p>
          <a:p>
            <a:pPr lvl="1"/>
            <a:r>
              <a:rPr lang="pt-BR" dirty="0" smtClean="0"/>
              <a:t>Figuravam entre os psicólogos mais famosos Mary </a:t>
            </a:r>
            <a:r>
              <a:rPr lang="pt-BR" dirty="0" err="1" smtClean="0"/>
              <a:t>Whiton</a:t>
            </a:r>
            <a:r>
              <a:rPr lang="pt-BR" dirty="0" smtClean="0"/>
              <a:t> </a:t>
            </a:r>
            <a:r>
              <a:rPr lang="pt-BR" dirty="0" err="1" smtClean="0"/>
              <a:t>Calkins</a:t>
            </a:r>
            <a:r>
              <a:rPr lang="pt-BR" dirty="0" smtClean="0"/>
              <a:t> (12º lugar), Christine </a:t>
            </a:r>
            <a:r>
              <a:rPr lang="pt-BR" dirty="0" err="1" smtClean="0"/>
              <a:t>Ladd–Franklin</a:t>
            </a:r>
            <a:r>
              <a:rPr lang="pt-BR" dirty="0" smtClean="0"/>
              <a:t> (19º lugar) e Margaret </a:t>
            </a:r>
            <a:r>
              <a:rPr lang="pt-BR" dirty="0" err="1" smtClean="0"/>
              <a:t>Floy</a:t>
            </a:r>
            <a:r>
              <a:rPr lang="pt-BR" dirty="0" smtClean="0"/>
              <a:t> </a:t>
            </a:r>
            <a:r>
              <a:rPr lang="pt-BR" dirty="0" err="1" smtClean="0"/>
              <a:t>Washburn</a:t>
            </a:r>
            <a:r>
              <a:rPr lang="pt-BR" dirty="0" smtClean="0"/>
              <a:t> (42º lugar)</a:t>
            </a:r>
          </a:p>
        </p:txBody>
      </p:sp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/>
              <a:t>Mary </a:t>
            </a:r>
            <a:r>
              <a:rPr lang="pt-BR" sz="4000" dirty="0" err="1" smtClean="0"/>
              <a:t>Whiton</a:t>
            </a:r>
            <a:r>
              <a:rPr lang="pt-BR" sz="4000" dirty="0" smtClean="0"/>
              <a:t> </a:t>
            </a:r>
            <a:r>
              <a:rPr lang="pt-BR" sz="4000" dirty="0" err="1" smtClean="0"/>
              <a:t>Calkins</a:t>
            </a:r>
            <a:r>
              <a:rPr lang="pt-BR" sz="4000" dirty="0" smtClean="0"/>
              <a:t> (1863–1930)</a:t>
            </a:r>
            <a:endParaRPr lang="pt-BR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06574" y="1170568"/>
            <a:ext cx="8352928" cy="5187256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Área</a:t>
            </a:r>
          </a:p>
          <a:p>
            <a:pPr lvl="1"/>
            <a:r>
              <a:rPr lang="pt-BR" dirty="0" smtClean="0"/>
              <a:t>Psicologia experimental</a:t>
            </a:r>
          </a:p>
          <a:p>
            <a:r>
              <a:rPr lang="pt-BR" b="1" dirty="0" smtClean="0">
                <a:solidFill>
                  <a:srgbClr val="002060"/>
                </a:solidFill>
              </a:rPr>
              <a:t>Legado</a:t>
            </a:r>
            <a:endParaRPr lang="pt-BR" dirty="0" smtClean="0">
              <a:solidFill>
                <a:srgbClr val="002060"/>
              </a:solidFill>
            </a:endParaRPr>
          </a:p>
          <a:p>
            <a:pPr lvl="1"/>
            <a:r>
              <a:rPr lang="pt-BR" dirty="0" smtClean="0"/>
              <a:t>Técnica de associadas pareadas</a:t>
            </a:r>
          </a:p>
          <a:p>
            <a:pPr lvl="1"/>
            <a:r>
              <a:rPr lang="pt-BR" dirty="0" smtClean="0"/>
              <a:t>Estudos sobre memória, sonhos e </a:t>
            </a:r>
            <a:r>
              <a:rPr lang="pt-BR" i="1" dirty="0" err="1" smtClean="0"/>
              <a:t>self</a:t>
            </a:r>
            <a:endParaRPr lang="pt-BR" dirty="0" smtClean="0"/>
          </a:p>
          <a:p>
            <a:r>
              <a:rPr lang="pt-BR" b="1" dirty="0" smtClean="0">
                <a:solidFill>
                  <a:srgbClr val="002060"/>
                </a:solidFill>
              </a:rPr>
              <a:t>Fatos notáveis</a:t>
            </a:r>
          </a:p>
          <a:p>
            <a:pPr lvl="1"/>
            <a:r>
              <a:rPr lang="pt-BR" dirty="0" smtClean="0"/>
              <a:t>Criou o 1º laboratório de psicologia para mulheres (1891)</a:t>
            </a:r>
            <a:endParaRPr lang="pt-BR" i="1" dirty="0" smtClean="0"/>
          </a:p>
          <a:p>
            <a:pPr lvl="1"/>
            <a:r>
              <a:rPr lang="pt-BR" dirty="0" smtClean="0"/>
              <a:t>Foi a 14ª presidente da APA (1ª mulher; 1905)</a:t>
            </a:r>
          </a:p>
          <a:p>
            <a:pPr lvl="1"/>
            <a:r>
              <a:rPr lang="pt-BR" dirty="0" smtClean="0"/>
              <a:t>Foi presidente da </a:t>
            </a:r>
            <a:r>
              <a:rPr lang="pt-BR" dirty="0" err="1" smtClean="0"/>
              <a:t>APhA</a:t>
            </a:r>
            <a:r>
              <a:rPr lang="pt-BR" i="1" dirty="0" smtClean="0"/>
              <a:t> </a:t>
            </a:r>
            <a:r>
              <a:rPr lang="pt-BR" dirty="0" smtClean="0"/>
              <a:t>(1ª mulher; 1918)</a:t>
            </a:r>
            <a:endParaRPr lang="pt-BR" b="1" dirty="0" smtClean="0"/>
          </a:p>
        </p:txBody>
      </p:sp>
      <p:pic>
        <p:nvPicPr>
          <p:cNvPr id="1026" name="Picture 2" descr="C:\Users\limap\OneDrive\Área de Trabalho\Introdução à Psicologia – Aula 015  E As Mulheres\Mary Whiton Calki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7494" y="1191321"/>
            <a:ext cx="3185541" cy="3822649"/>
          </a:xfrm>
          <a:prstGeom prst="rect">
            <a:avLst/>
          </a:prstGeom>
          <a:noFill/>
        </p:spPr>
      </p:pic>
      <p:pic>
        <p:nvPicPr>
          <p:cNvPr id="6" name="Picture 2" descr="C:\Users\limap\OneDrive\Área de Trabalho\jam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71470" y="5157986"/>
            <a:ext cx="110640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limap\OneDrive\Área de Trabalho\hugo münsterber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23288" y="5158162"/>
            <a:ext cx="1268462" cy="158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1026" name="Picture 2" descr="C:\Users\limap\OneDrive\Área de Trabalho\Introdução à Psicologia – Aula 015  E As Mulheres\Mary Whiton Calki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7494" y="1191321"/>
            <a:ext cx="3185541" cy="3822649"/>
          </a:xfrm>
          <a:prstGeom prst="rect">
            <a:avLst/>
          </a:prstGeom>
          <a:noFill/>
        </p:spPr>
      </p:pic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90550" y="333450"/>
            <a:ext cx="8424936" cy="6526138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pt-BR" sz="5100" i="1" dirty="0" smtClean="0"/>
              <a:t>Admiro sinceramente a erudição das três mulheres a quem será concedido [o PhD] e ficaria muito feliz em ter aulas com elas. Além disso, penso que é altamente provável que o grau de Radcliffe seja considerado, em geral, como o equivalente prático do grau de Harvard e, finalmente, eu ficaria feliz em possuir o grau de doutora, pois ocasionalmente considero a falta dele um inconveniente, e agora que o diploma Radcliffe é oferecido, duvido que o diploma de Harvard algum dia seja aberto às mulheres.</a:t>
            </a:r>
          </a:p>
          <a:p>
            <a:pPr marL="0" indent="0" algn="ctr">
              <a:buNone/>
            </a:pPr>
            <a:r>
              <a:rPr lang="pt-BR" sz="5100" i="1" dirty="0" smtClean="0"/>
              <a:t>Por outro lado, ainda acredito que os melhores ideais de educação seriam melhor atendidos se o Radcliffe </a:t>
            </a:r>
            <a:r>
              <a:rPr lang="pt-BR" sz="5100" i="1" dirty="0" err="1" smtClean="0"/>
              <a:t>College</a:t>
            </a:r>
            <a:r>
              <a:rPr lang="pt-BR" sz="5100" i="1" dirty="0" smtClean="0"/>
              <a:t> se recusasse a conferir o título de doutor. Você perceberá rapidamente que, mantendo essa convicção, não posso corretamente seguir o caminho mais fácil de aceitar o diploma.</a:t>
            </a:r>
          </a:p>
          <a:p>
            <a:pPr marL="0" indent="0" algn="r">
              <a:buNone/>
            </a:pPr>
            <a:r>
              <a:rPr lang="pt-BR" sz="4500" dirty="0" smtClean="0"/>
              <a:t>—Carta de </a:t>
            </a:r>
            <a:r>
              <a:rPr lang="pt-BR" sz="4500" dirty="0" err="1" smtClean="0"/>
              <a:t>Calkins</a:t>
            </a:r>
            <a:r>
              <a:rPr lang="pt-BR" sz="4500" dirty="0" smtClean="0"/>
              <a:t> para Agnes Irwin, </a:t>
            </a:r>
            <a:r>
              <a:rPr lang="pt-BR" sz="4500" dirty="0" err="1" smtClean="0"/>
              <a:t>Dean</a:t>
            </a:r>
            <a:r>
              <a:rPr lang="pt-BR" sz="4500" dirty="0" smtClean="0"/>
              <a:t> </a:t>
            </a:r>
            <a:r>
              <a:rPr lang="pt-BR" sz="4500" dirty="0" err="1" smtClean="0"/>
              <a:t>of</a:t>
            </a:r>
            <a:r>
              <a:rPr lang="pt-BR" sz="4500" dirty="0" smtClean="0"/>
              <a:t> Radcliffe </a:t>
            </a:r>
            <a:r>
              <a:rPr lang="pt-BR" sz="4500" dirty="0" err="1" smtClean="0"/>
              <a:t>College</a:t>
            </a:r>
            <a:endParaRPr lang="pt-BR" sz="4500" dirty="0" smtClean="0"/>
          </a:p>
        </p:txBody>
      </p:sp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Margaret </a:t>
            </a:r>
            <a:r>
              <a:rPr lang="en-US" sz="4000" dirty="0" err="1" smtClean="0"/>
              <a:t>Floy</a:t>
            </a:r>
            <a:r>
              <a:rPr lang="en-US" sz="4000" dirty="0" smtClean="0"/>
              <a:t> Washburn (1871–1939)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8366004" cy="5187256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Área</a:t>
            </a:r>
          </a:p>
          <a:p>
            <a:pPr lvl="1"/>
            <a:r>
              <a:rPr lang="pt-BR" dirty="0" smtClean="0"/>
              <a:t>Comportamento animal</a:t>
            </a:r>
          </a:p>
          <a:p>
            <a:r>
              <a:rPr lang="pt-BR" b="1" dirty="0" smtClean="0">
                <a:solidFill>
                  <a:srgbClr val="002060"/>
                </a:solidFill>
              </a:rPr>
              <a:t>Legado</a:t>
            </a:r>
          </a:p>
          <a:p>
            <a:pPr lvl="1"/>
            <a:r>
              <a:rPr lang="pt-BR" dirty="0" smtClean="0"/>
              <a:t>Livro-texto </a:t>
            </a:r>
            <a:r>
              <a:rPr lang="pt-BR" i="1" dirty="0" err="1" smtClean="0"/>
              <a:t>The</a:t>
            </a:r>
            <a:r>
              <a:rPr lang="pt-BR" i="1" dirty="0" smtClean="0"/>
              <a:t> Animal </a:t>
            </a:r>
            <a:r>
              <a:rPr lang="pt-BR" i="1" dirty="0" err="1" smtClean="0"/>
              <a:t>Mind</a:t>
            </a:r>
            <a:r>
              <a:rPr lang="pt-BR" i="1" dirty="0" smtClean="0"/>
              <a:t> </a:t>
            </a:r>
            <a:r>
              <a:rPr lang="pt-BR" dirty="0" smtClean="0"/>
              <a:t>(1908)</a:t>
            </a:r>
          </a:p>
          <a:p>
            <a:pPr lvl="1"/>
            <a:r>
              <a:rPr lang="pt-BR" dirty="0" smtClean="0"/>
              <a:t>Teoria motora da consciência</a:t>
            </a:r>
            <a:endParaRPr lang="pt-BR" i="1" dirty="0" smtClean="0"/>
          </a:p>
          <a:p>
            <a:r>
              <a:rPr lang="pt-BR" b="1" dirty="0" smtClean="0">
                <a:solidFill>
                  <a:srgbClr val="002060"/>
                </a:solidFill>
              </a:rPr>
              <a:t>Fatos notáveis</a:t>
            </a:r>
          </a:p>
          <a:p>
            <a:pPr lvl="1"/>
            <a:r>
              <a:rPr lang="pt-BR" dirty="0" smtClean="0"/>
              <a:t>1ª mulher Ph.D. em psicologia (1894)</a:t>
            </a:r>
          </a:p>
          <a:p>
            <a:pPr lvl="1"/>
            <a:r>
              <a:rPr lang="pt-BR" dirty="0" smtClean="0"/>
              <a:t>30ª presidente da APA (2ª mulher; 1921)</a:t>
            </a:r>
          </a:p>
          <a:p>
            <a:pPr lvl="1"/>
            <a:r>
              <a:rPr lang="pt-BR" dirty="0" smtClean="0"/>
              <a:t>2ª mulher eleita para a </a:t>
            </a:r>
            <a:r>
              <a:rPr lang="pt-BR" i="1" dirty="0" err="1" smtClean="0"/>
              <a:t>National</a:t>
            </a:r>
            <a:r>
              <a:rPr lang="pt-BR" i="1" dirty="0" smtClean="0"/>
              <a:t> </a:t>
            </a:r>
            <a:r>
              <a:rPr lang="pt-BR" i="1" dirty="0" err="1" smtClean="0"/>
              <a:t>Academy</a:t>
            </a:r>
            <a:r>
              <a:rPr lang="pt-BR" i="1" dirty="0" smtClean="0"/>
              <a:t> </a:t>
            </a:r>
            <a:r>
              <a:rPr lang="pt-BR" i="1" dirty="0" err="1" smtClean="0"/>
              <a:t>of</a:t>
            </a:r>
            <a:r>
              <a:rPr lang="pt-BR" i="1" dirty="0" smtClean="0"/>
              <a:t> </a:t>
            </a:r>
            <a:r>
              <a:rPr lang="pt-BR" i="1" dirty="0" err="1" smtClean="0"/>
              <a:t>Sciences</a:t>
            </a:r>
            <a:r>
              <a:rPr lang="pt-BR" dirty="0" smtClean="0"/>
              <a:t> (1ª mulher da psicologia; 1931)</a:t>
            </a:r>
            <a:endParaRPr lang="pt-BR" b="1" dirty="0" smtClean="0"/>
          </a:p>
        </p:txBody>
      </p:sp>
      <p:pic>
        <p:nvPicPr>
          <p:cNvPr id="9" name="Picture 2" descr="C:\Users\limap\OneDrive\Área de Trabalho\Introdução à Psicologia – Aula 015  E As Mulheres\Margaret Floy Washbur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0427" y="1125538"/>
            <a:ext cx="2895419" cy="3862709"/>
          </a:xfrm>
          <a:prstGeom prst="rect">
            <a:avLst/>
          </a:prstGeom>
          <a:noFill/>
        </p:spPr>
      </p:pic>
      <p:pic>
        <p:nvPicPr>
          <p:cNvPr id="6" name="Picture 2" descr="C:\Users\limap\OneDrive\Área de Trabalho\titchen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56869" y="5229994"/>
            <a:ext cx="998777" cy="141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limap\OneDrive\Área de Trabalho\john b. watso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71670" y="5229994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0750" y="405458"/>
            <a:ext cx="8136904" cy="5796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90550" y="6264696"/>
            <a:ext cx="11305256" cy="693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i="1" dirty="0" smtClean="0"/>
              <a:t>Margaret </a:t>
            </a:r>
            <a:r>
              <a:rPr lang="pt-BR" sz="2400" i="1" dirty="0" err="1" smtClean="0"/>
              <a:t>Floy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Washburn</a:t>
            </a:r>
            <a:r>
              <a:rPr lang="pt-BR" sz="2400" i="1" dirty="0" smtClean="0"/>
              <a:t> e outros ex-presidentes da APA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37919</TotalTime>
  <Words>755</Words>
  <Application>Microsoft Office PowerPoint</Application>
  <PresentationFormat>Personalizar</PresentationFormat>
  <Paragraphs>114</Paragraphs>
  <Slides>19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709</cp:revision>
  <dcterms:created xsi:type="dcterms:W3CDTF">2016-11-14T13:56:39Z</dcterms:created>
  <dcterms:modified xsi:type="dcterms:W3CDTF">2024-05-21T19:59:33Z</dcterms:modified>
</cp:coreProperties>
</file>