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2" r:id="rId2"/>
    <p:sldId id="648" r:id="rId3"/>
    <p:sldId id="659" r:id="rId4"/>
    <p:sldId id="660" r:id="rId5"/>
    <p:sldId id="661" r:id="rId6"/>
    <p:sldId id="655" r:id="rId7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91091" autoAdjust="0"/>
  </p:normalViewPr>
  <p:slideViewPr>
    <p:cSldViewPr>
      <p:cViewPr varScale="1">
        <p:scale>
          <a:sx n="61" d="100"/>
          <a:sy n="61" d="100"/>
        </p:scale>
        <p:origin x="-630" y="-90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01/06/2024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01/06/2024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01/06/2024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01/06/2024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01/06/2024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01/06/2024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01/06/2024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01/06/2024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01/06/2024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01/06/2024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01/06/2024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01/06/2024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01/06/2024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01/06/2024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9217024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016 | </a:t>
            </a:r>
            <a:r>
              <a:rPr lang="pt-BR" sz="6000" b="1" spc="-1" dirty="0" smtClean="0">
                <a:solidFill>
                  <a:srgbClr val="000000"/>
                </a:solidFill>
                <a:latin typeface="Calibri"/>
              </a:rPr>
              <a:t>Psicologia no Brasil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  <p:pic>
        <p:nvPicPr>
          <p:cNvPr id="1026" name="Picture 2" descr="C:\Users\limap\OneDrive\Área de Trabalho\flag-of-braz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11630" y="4654042"/>
            <a:ext cx="1440000" cy="100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Linha</a:t>
            </a:r>
            <a:r>
              <a:rPr lang="en-US" sz="4000" dirty="0" smtClean="0"/>
              <a:t> do tempo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Séc. XIX</a:t>
            </a:r>
            <a:r>
              <a:rPr lang="pt-BR" dirty="0" smtClean="0"/>
              <a:t>: psicologia aparece em estudos de medicina</a:t>
            </a:r>
            <a:endParaRPr lang="pt-BR" dirty="0" smtClean="0"/>
          </a:p>
          <a:p>
            <a:r>
              <a:rPr lang="pt-BR" dirty="0" smtClean="0"/>
              <a:t>Fim do séc. XIX e início do XX: psicologia em faculdades de medicina e filosofia</a:t>
            </a:r>
          </a:p>
          <a:p>
            <a:r>
              <a:rPr lang="pt-BR" dirty="0" smtClean="0"/>
              <a:t>1953: </a:t>
            </a:r>
            <a:r>
              <a:rPr lang="pt-BR" dirty="0" smtClean="0"/>
              <a:t>primeiro curso de </a:t>
            </a:r>
            <a:r>
              <a:rPr lang="pt-BR" dirty="0" smtClean="0"/>
              <a:t>graduação (PUC-RJ)</a:t>
            </a:r>
            <a:endParaRPr lang="pt-BR" dirty="0" smtClean="0"/>
          </a:p>
          <a:p>
            <a:r>
              <a:rPr lang="pt-BR" dirty="0" smtClean="0"/>
              <a:t>1954</a:t>
            </a:r>
            <a:r>
              <a:rPr lang="pt-BR" dirty="0" smtClean="0"/>
              <a:t>: anteprojeto da lei sobre a formação do psicólogo</a:t>
            </a:r>
          </a:p>
          <a:p>
            <a:r>
              <a:rPr lang="pt-BR" dirty="0" smtClean="0"/>
              <a:t>1962</a:t>
            </a:r>
            <a:r>
              <a:rPr lang="pt-BR" dirty="0" smtClean="0"/>
              <a:t>: regulamentação da profissão no Brasil</a:t>
            </a:r>
          </a:p>
          <a:p>
            <a:r>
              <a:rPr lang="pt-BR" dirty="0" smtClean="0"/>
              <a:t>1966: primeiro curso de mestrado (PUC-RJ)</a:t>
            </a:r>
          </a:p>
          <a:p>
            <a:r>
              <a:rPr lang="pt-BR" dirty="0" smtClean="0"/>
              <a:t>1971</a:t>
            </a:r>
            <a:r>
              <a:rPr lang="pt-BR" dirty="0" smtClean="0"/>
              <a:t>: promulgada a lei que cria CFP e 7 </a:t>
            </a:r>
            <a:r>
              <a:rPr lang="pt-BR" dirty="0" err="1" smtClean="0"/>
              <a:t>CRPs</a:t>
            </a:r>
            <a:endParaRPr lang="pt-BR" dirty="0" smtClean="0"/>
          </a:p>
          <a:p>
            <a:r>
              <a:rPr lang="pt-BR" dirty="0" smtClean="0"/>
              <a:t>1971: fundação da Sociedade de Psicologia de Ribeirão </a:t>
            </a:r>
            <a:r>
              <a:rPr lang="pt-BR" dirty="0" smtClean="0"/>
              <a:t>Preto</a:t>
            </a:r>
          </a:p>
          <a:p>
            <a:r>
              <a:rPr lang="pt-BR" dirty="0" smtClean="0"/>
              <a:t>1982: fundação da ANPEPP</a:t>
            </a:r>
            <a:endParaRPr lang="pt-BR" dirty="0" smtClean="0"/>
          </a:p>
          <a:p>
            <a:r>
              <a:rPr lang="pt-BR" dirty="0" smtClean="0"/>
              <a:t>2005: novo código de ética profissional do psicólogo</a:t>
            </a:r>
          </a:p>
        </p:txBody>
      </p:sp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Algumas</a:t>
            </a:r>
            <a:r>
              <a:rPr lang="en-US" sz="4000" dirty="0" smtClean="0"/>
              <a:t> </a:t>
            </a:r>
            <a:r>
              <a:rPr lang="en-US" sz="4000" dirty="0" err="1" smtClean="0"/>
              <a:t>mulheres</a:t>
            </a:r>
            <a:r>
              <a:rPr lang="en-US" sz="4000" dirty="0" smtClean="0"/>
              <a:t> </a:t>
            </a:r>
            <a:r>
              <a:rPr lang="en-US" sz="4000" dirty="0" err="1" smtClean="0"/>
              <a:t>da</a:t>
            </a:r>
            <a:r>
              <a:rPr lang="en-US" sz="4000" dirty="0" smtClean="0"/>
              <a:t> </a:t>
            </a:r>
            <a:r>
              <a:rPr lang="en-US" sz="4000" dirty="0" err="1" smtClean="0"/>
              <a:t>psicologia</a:t>
            </a:r>
            <a:r>
              <a:rPr lang="en-US" sz="4000" dirty="0" smtClean="0"/>
              <a:t> </a:t>
            </a:r>
            <a:r>
              <a:rPr lang="en-US" sz="4000" dirty="0" err="1" smtClean="0"/>
              <a:t>brasileira</a:t>
            </a:r>
            <a:endParaRPr lang="en-US" sz="4000" dirty="0"/>
          </a:p>
        </p:txBody>
      </p:sp>
      <p:grpSp>
        <p:nvGrpSpPr>
          <p:cNvPr id="9" name="Grupo 8"/>
          <p:cNvGrpSpPr/>
          <p:nvPr/>
        </p:nvGrpSpPr>
        <p:grpSpPr>
          <a:xfrm>
            <a:off x="334566" y="1857812"/>
            <a:ext cx="3744416" cy="4236278"/>
            <a:chOff x="1126654" y="1989634"/>
            <a:chExt cx="3744416" cy="423627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2678" y="1989634"/>
              <a:ext cx="3456384" cy="3445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CaixaDeTexto 7"/>
            <p:cNvSpPr txBox="1"/>
            <p:nvPr/>
          </p:nvSpPr>
          <p:spPr>
            <a:xfrm>
              <a:off x="1126654" y="5518026"/>
              <a:ext cx="37444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2060"/>
                  </a:solidFill>
                </a:rPr>
                <a:t>Carolina </a:t>
              </a:r>
              <a:r>
                <a:rPr lang="pt-BR" b="1" dirty="0" err="1" smtClean="0">
                  <a:solidFill>
                    <a:srgbClr val="002060"/>
                  </a:solidFill>
                </a:rPr>
                <a:t>Martuscelli</a:t>
              </a:r>
              <a:r>
                <a:rPr lang="pt-BR" b="1" dirty="0" smtClean="0">
                  <a:solidFill>
                    <a:srgbClr val="002060"/>
                  </a:solidFill>
                </a:rPr>
                <a:t> </a:t>
              </a:r>
              <a:r>
                <a:rPr lang="pt-BR" b="1" dirty="0" err="1" smtClean="0">
                  <a:solidFill>
                    <a:srgbClr val="002060"/>
                  </a:solidFill>
                </a:rPr>
                <a:t>Bori</a:t>
              </a:r>
              <a:endParaRPr lang="pt-BR" b="1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pt-BR" b="1" dirty="0" smtClean="0">
                  <a:solidFill>
                    <a:srgbClr val="002060"/>
                  </a:solidFill>
                </a:rPr>
                <a:t>(1924–2004)</a:t>
              </a:r>
              <a:endParaRPr lang="pt-BR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511030" y="1713796"/>
            <a:ext cx="3744416" cy="4452302"/>
            <a:chOff x="6959302" y="1773610"/>
            <a:chExt cx="3744416" cy="445230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59302" y="1773610"/>
              <a:ext cx="3657600" cy="369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CaixaDeTexto 10"/>
            <p:cNvSpPr txBox="1"/>
            <p:nvPr/>
          </p:nvSpPr>
          <p:spPr>
            <a:xfrm>
              <a:off x="6959302" y="5518026"/>
              <a:ext cx="37444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2060"/>
                  </a:solidFill>
                </a:rPr>
                <a:t>Thereza </a:t>
              </a:r>
              <a:r>
                <a:rPr lang="pt-BR" b="1" dirty="0" err="1" smtClean="0">
                  <a:solidFill>
                    <a:srgbClr val="002060"/>
                  </a:solidFill>
                </a:rPr>
                <a:t>Mettel</a:t>
              </a:r>
              <a:endParaRPr lang="pt-BR" b="1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pt-BR" b="1" dirty="0" smtClean="0">
                  <a:solidFill>
                    <a:srgbClr val="002060"/>
                  </a:solidFill>
                </a:rPr>
                <a:t>(1927–2015)</a:t>
              </a:r>
              <a:endParaRPr lang="pt-BR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8445997" y="3357786"/>
            <a:ext cx="3744416" cy="3384376"/>
            <a:chOff x="4222998" y="2061642"/>
            <a:chExt cx="3744416" cy="338437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5086" y="2061642"/>
              <a:ext cx="2171798" cy="2537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CaixaDeTexto 12"/>
            <p:cNvSpPr txBox="1"/>
            <p:nvPr/>
          </p:nvSpPr>
          <p:spPr>
            <a:xfrm>
              <a:off x="4222998" y="4738132"/>
              <a:ext cx="37444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2060"/>
                  </a:solidFill>
                </a:rPr>
                <a:t>Jurema Alcides Cunha</a:t>
              </a:r>
            </a:p>
            <a:p>
              <a:pPr algn="ctr"/>
              <a:r>
                <a:rPr lang="pt-BR" b="1" dirty="0" smtClean="0">
                  <a:solidFill>
                    <a:srgbClr val="002060"/>
                  </a:solidFill>
                </a:rPr>
                <a:t>(1925–2003)</a:t>
              </a:r>
              <a:endParaRPr lang="pt-BR" b="1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" name="Picture 2" descr="C:\Users\limap\OneDrive\Área de Trabalho\YouTube\Thumbnails\introdução à psicologia 01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18063" y="1269554"/>
            <a:ext cx="3508182" cy="18072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Outros</a:t>
            </a:r>
            <a:r>
              <a:rPr lang="en-US" sz="4000" dirty="0" smtClean="0"/>
              <a:t> </a:t>
            </a:r>
            <a:r>
              <a:rPr lang="en-US" sz="4000" dirty="0" err="1" smtClean="0"/>
              <a:t>nomes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Angela </a:t>
            </a:r>
            <a:r>
              <a:rPr lang="pt-BR" dirty="0" err="1" smtClean="0"/>
              <a:t>Biaggio</a:t>
            </a:r>
            <a:r>
              <a:rPr lang="pt-BR" dirty="0" smtClean="0"/>
              <a:t>, César </a:t>
            </a:r>
            <a:r>
              <a:rPr lang="pt-BR" dirty="0" err="1" smtClean="0"/>
              <a:t>Ades</a:t>
            </a:r>
            <a:r>
              <a:rPr lang="pt-BR" dirty="0" smtClean="0"/>
              <a:t>, </a:t>
            </a:r>
            <a:r>
              <a:rPr lang="pt-BR" dirty="0" smtClean="0"/>
              <a:t>Emilio Mira y Lopez, Helena </a:t>
            </a:r>
            <a:r>
              <a:rPr lang="pt-BR" dirty="0" err="1" smtClean="0"/>
              <a:t>Antipoff</a:t>
            </a:r>
            <a:r>
              <a:rPr lang="pt-BR" dirty="0" smtClean="0"/>
              <a:t>, João Cláudio Todorov, Jorge </a:t>
            </a:r>
            <a:r>
              <a:rPr lang="pt-BR" dirty="0" err="1" smtClean="0"/>
              <a:t>Ponciano</a:t>
            </a:r>
            <a:r>
              <a:rPr lang="pt-BR" dirty="0" smtClean="0"/>
              <a:t>, Luiz </a:t>
            </a:r>
            <a:r>
              <a:rPr lang="pt-BR" dirty="0" err="1" smtClean="0"/>
              <a:t>Pasquali</a:t>
            </a:r>
            <a:r>
              <a:rPr lang="pt-BR" dirty="0" smtClean="0"/>
              <a:t>, Maria Amélia Matos, Silvia Lane, etc.</a:t>
            </a: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558" y="3019412"/>
            <a:ext cx="4320480" cy="357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upo 8"/>
          <p:cNvGrpSpPr/>
          <p:nvPr/>
        </p:nvGrpSpPr>
        <p:grpSpPr>
          <a:xfrm>
            <a:off x="4799062" y="2997746"/>
            <a:ext cx="7170366" cy="3712478"/>
            <a:chOff x="4799062" y="3069754"/>
            <a:chExt cx="7170366" cy="3712478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99062" y="3069754"/>
              <a:ext cx="7170366" cy="3228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CaixaDeTexto 7"/>
            <p:cNvSpPr txBox="1"/>
            <p:nvPr/>
          </p:nvSpPr>
          <p:spPr>
            <a:xfrm>
              <a:off x="5735166" y="6382122"/>
              <a:ext cx="5760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 smtClean="0"/>
                <a:t>https://50anos.ip.usp.br/professores-emeritos/</a:t>
              </a:r>
              <a:endParaRPr lang="pt-BR" i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Sugestão</a:t>
            </a:r>
            <a:endParaRPr lang="en-US" sz="40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725" y="2205658"/>
            <a:ext cx="1156212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37993</TotalTime>
  <Words>187</Words>
  <Application>Microsoft Office PowerPoint</Application>
  <PresentationFormat>Personalizar</PresentationFormat>
  <Paragraphs>33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Slide 1</vt:lpstr>
      <vt:lpstr>Slide 2</vt:lpstr>
      <vt:lpstr>Slide 3</vt:lpstr>
      <vt:lpstr>Slide 4</vt:lpstr>
      <vt:lpstr>Slide 5</vt:lpstr>
      <vt:lpstr>Slide 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719</cp:revision>
  <dcterms:created xsi:type="dcterms:W3CDTF">2016-11-14T13:56:39Z</dcterms:created>
  <dcterms:modified xsi:type="dcterms:W3CDTF">2024-06-01T12:01:22Z</dcterms:modified>
</cp:coreProperties>
</file>