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2" r:id="rId2"/>
    <p:sldId id="656" r:id="rId3"/>
    <p:sldId id="657" r:id="rId4"/>
    <p:sldId id="660" r:id="rId5"/>
    <p:sldId id="655" r:id="rId6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99"/>
    <a:srgbClr val="FF00FF"/>
    <a:srgbClr val="FFC081"/>
    <a:srgbClr val="FFCD9B"/>
    <a:srgbClr val="FFCC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2" autoAdjust="0"/>
    <p:restoredTop sz="94182" autoAdjust="0"/>
  </p:normalViewPr>
  <p:slideViewPr>
    <p:cSldViewPr>
      <p:cViewPr varScale="1">
        <p:scale>
          <a:sx n="64" d="100"/>
          <a:sy n="64" d="100"/>
        </p:scale>
        <p:origin x="-1152" y="-96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22/07/2024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49324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22/07/2024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41707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1400" b="1" dirty="0" smtClean="0"/>
              <a:t>História</a:t>
            </a:r>
            <a:r>
              <a:rPr lang="pt-BR" sz="1400" dirty="0" smtClean="0"/>
              <a:t>: influência de variáveis externas ao tratamento sobre os seus efeitos.</a:t>
            </a:r>
          </a:p>
          <a:p>
            <a:r>
              <a:rPr lang="pt-BR" sz="1400" b="1" dirty="0" smtClean="0"/>
              <a:t>Instrumentação</a:t>
            </a:r>
            <a:r>
              <a:rPr lang="pt-BR" sz="1400" dirty="0" smtClean="0"/>
              <a:t>: ex: mudanças em procedimentos administrativos provocando mudanças nos registros referentes aos dados relativos às séries temporais.</a:t>
            </a:r>
          </a:p>
          <a:p>
            <a:r>
              <a:rPr lang="pt-BR" sz="1400" b="1" dirty="0" smtClean="0"/>
              <a:t>Mortalidade</a:t>
            </a:r>
            <a:r>
              <a:rPr lang="pt-BR" sz="1400" dirty="0" smtClean="0"/>
              <a:t>: </a:t>
            </a:r>
            <a:r>
              <a:rPr lang="pt-BR" sz="2400" dirty="0" smtClean="0"/>
              <a:t>Refere-se ao fato de que alguns participantes podem falhar em completar o tratamento, de forma que se diferentes tipos de pessoas permanecem em uma e outra condição, efeitos diferentes podem então ser produzidos.</a:t>
            </a:r>
            <a:endParaRPr lang="pt-BR" sz="2200" dirty="0" smtClean="0"/>
          </a:p>
          <a:p>
            <a:r>
              <a:rPr lang="pt-BR" b="1" dirty="0" smtClean="0"/>
              <a:t>Testagem: </a:t>
            </a:r>
            <a:r>
              <a:rPr lang="pt-BR" sz="1400" dirty="0" smtClean="0"/>
              <a:t>Influência de uma testagem sobre outra quando o mesmo instrumento é utilizado. Apesar de preocupante, esta ameaça é menor quando o intervalo de tempo entre uma testagem e outra é razoável</a:t>
            </a:r>
          </a:p>
          <a:p>
            <a:endParaRPr lang="pt-BR" sz="1400" dirty="0" smtClean="0"/>
          </a:p>
          <a:p>
            <a:r>
              <a:rPr lang="pt-BR" dirty="0" smtClean="0"/>
              <a:t>pré-experimental: "</a:t>
            </a:r>
            <a:r>
              <a:rPr lang="pt-BR" dirty="0" err="1" smtClean="0"/>
              <a:t>one</a:t>
            </a:r>
            <a:r>
              <a:rPr lang="pt-BR" dirty="0" smtClean="0"/>
              <a:t> </a:t>
            </a:r>
            <a:r>
              <a:rPr lang="pt-BR" dirty="0" err="1" smtClean="0"/>
              <a:t>shot</a:t>
            </a:r>
            <a:r>
              <a:rPr lang="pt-BR" dirty="0" smtClean="0"/>
              <a:t>"</a:t>
            </a:r>
          </a:p>
          <a:p>
            <a:r>
              <a:rPr lang="pt-BR" dirty="0" smtClean="0"/>
              <a:t>X O</a:t>
            </a:r>
          </a:p>
          <a:p>
            <a:endParaRPr lang="pt-BR" dirty="0" smtClean="0"/>
          </a:p>
          <a:p>
            <a:r>
              <a:rPr lang="pt-BR" dirty="0" smtClean="0"/>
              <a:t>pré-experimental: grupo único com pré- e pós-teste</a:t>
            </a:r>
          </a:p>
          <a:p>
            <a:r>
              <a:rPr lang="pt-BR" dirty="0" smtClean="0"/>
              <a:t>O1 X O2</a:t>
            </a:r>
          </a:p>
          <a:p>
            <a:endParaRPr lang="pt-BR" dirty="0" smtClean="0"/>
          </a:p>
          <a:p>
            <a:r>
              <a:rPr lang="pt-BR" dirty="0" smtClean="0"/>
              <a:t>pré-experimental: grupo comparação estático</a:t>
            </a:r>
          </a:p>
          <a:p>
            <a:r>
              <a:rPr lang="pt-BR" dirty="0" smtClean="0"/>
              <a:t>X O1</a:t>
            </a:r>
          </a:p>
          <a:p>
            <a:r>
              <a:rPr lang="pt-BR" dirty="0" smtClean="0"/>
              <a:t>  O2</a:t>
            </a:r>
          </a:p>
          <a:p>
            <a:endParaRPr lang="pt-BR" dirty="0" smtClean="0"/>
          </a:p>
          <a:p>
            <a:r>
              <a:rPr lang="pt-BR" dirty="0" smtClean="0"/>
              <a:t>experimental: pré-teste e pós-teste com grupo controle</a:t>
            </a:r>
          </a:p>
          <a:p>
            <a:r>
              <a:rPr lang="pt-BR" dirty="0" smtClean="0"/>
              <a:t>R O1 X O2 </a:t>
            </a:r>
          </a:p>
          <a:p>
            <a:r>
              <a:rPr lang="pt-BR" dirty="0" smtClean="0"/>
              <a:t>R O3   O4</a:t>
            </a:r>
          </a:p>
          <a:p>
            <a:endParaRPr lang="pt-BR" dirty="0" smtClean="0"/>
          </a:p>
          <a:p>
            <a:r>
              <a:rPr lang="pt-BR" dirty="0" smtClean="0"/>
              <a:t>experimental: grupo controle e apenas pós-teste</a:t>
            </a:r>
          </a:p>
          <a:p>
            <a:r>
              <a:rPr lang="pt-BR" dirty="0" smtClean="0"/>
              <a:t>R X O1</a:t>
            </a:r>
          </a:p>
          <a:p>
            <a:r>
              <a:rPr lang="pt-BR" dirty="0" smtClean="0"/>
              <a:t>R   O2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40086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4008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22/07/2024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22/07/2024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22/07/2024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22/07/2024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22/07/2024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22/07/2024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22/07/2024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22/07/2024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22/07/2024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22/07/2024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22/07/2024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22/07/2024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478582" y="4358520"/>
            <a:ext cx="11045378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 fontScale="85000" lnSpcReduction="20000"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020 | </a:t>
            </a:r>
            <a:r>
              <a:rPr lang="pt-BR" sz="6000" b="1" spc="-1" dirty="0" smtClean="0">
                <a:solidFill>
                  <a:srgbClr val="000000"/>
                </a:solidFill>
                <a:latin typeface="Calibri"/>
              </a:rPr>
              <a:t>Métodos experimentais</a:t>
            </a: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pc="-1" dirty="0" smtClean="0">
                <a:solidFill>
                  <a:srgbClr val="000000"/>
                </a:solidFill>
                <a:latin typeface="Calibri"/>
              </a:rPr>
              <a:t>e </a:t>
            </a:r>
            <a:r>
              <a:rPr lang="pt-BR" sz="6000" b="1" spc="-1" dirty="0" err="1" smtClean="0">
                <a:solidFill>
                  <a:srgbClr val="000000"/>
                </a:solidFill>
                <a:latin typeface="Calibri"/>
              </a:rPr>
              <a:t>quase-experimentais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500" b="1" strike="noStrike" spc="-1" dirty="0" smtClean="0">
                <a:solidFill>
                  <a:srgbClr val="000000"/>
                </a:solidFill>
                <a:latin typeface="Calibri"/>
              </a:rPr>
              <a:t>Marcos Lima</a:t>
            </a:r>
            <a:endParaRPr lang="pt-BR" sz="3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Método</a:t>
            </a:r>
            <a:r>
              <a:rPr lang="en-US" sz="4000" dirty="0" smtClean="0"/>
              <a:t> experimental</a:t>
            </a:r>
            <a:endParaRPr lang="en-US" sz="4000" dirty="0"/>
          </a:p>
        </p:txBody>
      </p:sp>
      <p:pic>
        <p:nvPicPr>
          <p:cNvPr id="9" name="Picture 2" descr="C:\Users\limap\OneDrive\Área de Trabalho\downloa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15686" y="1125538"/>
            <a:ext cx="1483815" cy="300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8822" y="2133650"/>
            <a:ext cx="499133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tângulo 10"/>
          <p:cNvSpPr/>
          <p:nvPr/>
        </p:nvSpPr>
        <p:spPr>
          <a:xfrm>
            <a:off x="262558" y="2133650"/>
            <a:ext cx="2088000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Expectativa de poucas respostas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62558" y="3141762"/>
            <a:ext cx="2088000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Expectativa de muitas respostas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62558" y="4149874"/>
            <a:ext cx="2088000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Sem expectativa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7895406" y="2133650"/>
            <a:ext cx="2088232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2 respostas/</a:t>
            </a:r>
            <a:r>
              <a:rPr lang="pt-BR" b="1" dirty="0" err="1" smtClean="0">
                <a:solidFill>
                  <a:schemeClr val="tx1"/>
                </a:solidFill>
              </a:rPr>
              <a:t>min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895406" y="3141762"/>
            <a:ext cx="2088232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20 respostas/</a:t>
            </a:r>
            <a:r>
              <a:rPr lang="pt-BR" b="1" dirty="0" err="1" smtClean="0">
                <a:solidFill>
                  <a:schemeClr val="tx1"/>
                </a:solidFill>
              </a:rPr>
              <a:t>min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895406" y="4149874"/>
            <a:ext cx="2088232" cy="7200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7 respostas/</a:t>
            </a:r>
            <a:r>
              <a:rPr lang="pt-BR" b="1" dirty="0" err="1" smtClean="0">
                <a:solidFill>
                  <a:schemeClr val="tx1"/>
                </a:solidFill>
              </a:rPr>
              <a:t>min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62558" y="1125538"/>
            <a:ext cx="2088000" cy="720080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Variável independente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7895406" y="1125538"/>
            <a:ext cx="2088232" cy="720080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Variável dependente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90550" y="5229994"/>
            <a:ext cx="2088000" cy="1440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Ingredientes fundamentais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2567046" y="5229994"/>
            <a:ext cx="2088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Designação aleatória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871070" y="5229994"/>
            <a:ext cx="2088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Relação de ordem temporal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7175326" y="5229994"/>
            <a:ext cx="2088000" cy="14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Eliminação de explicações alternativas plausíveis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83638" y="5518026"/>
            <a:ext cx="797928" cy="113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75726" y="4437906"/>
            <a:ext cx="1174575" cy="2221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94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Método</a:t>
            </a:r>
            <a:r>
              <a:rPr lang="en-US" sz="4000" dirty="0" smtClean="0"/>
              <a:t> </a:t>
            </a:r>
            <a:r>
              <a:rPr lang="en-US" sz="4000" dirty="0" err="1" smtClean="0"/>
              <a:t>quase</a:t>
            </a:r>
            <a:r>
              <a:rPr lang="en-US" sz="4000" dirty="0" smtClean="0"/>
              <a:t>-experimental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11102308" cy="5187256"/>
          </a:xfrm>
        </p:spPr>
        <p:txBody>
          <a:bodyPr>
            <a:normAutofit/>
          </a:bodyPr>
          <a:lstStyle/>
          <a:p>
            <a:r>
              <a:rPr lang="pt-BR" dirty="0" smtClean="0"/>
              <a:t>Ameaças à validade interna</a:t>
            </a:r>
          </a:p>
          <a:p>
            <a:pPr lvl="1"/>
            <a:r>
              <a:rPr lang="pt-BR" dirty="0" smtClean="0"/>
              <a:t>História</a:t>
            </a:r>
          </a:p>
          <a:p>
            <a:pPr lvl="1"/>
            <a:r>
              <a:rPr lang="pt-BR" dirty="0" smtClean="0"/>
              <a:t>Testagem</a:t>
            </a:r>
          </a:p>
          <a:p>
            <a:pPr lvl="1"/>
            <a:r>
              <a:rPr lang="pt-BR" dirty="0" smtClean="0"/>
              <a:t>Instrumentação</a:t>
            </a:r>
          </a:p>
          <a:p>
            <a:pPr lvl="1"/>
            <a:r>
              <a:rPr lang="pt-BR" dirty="0" smtClean="0"/>
              <a:t>Mortalidade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452528" y="7213158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Fonte: https://www.statology.org/</a:t>
            </a:r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Picture 3" descr="C:\Users\limap\OneDrive\Documentos\Psychology\8. YouTube\Thumbnails\aleatório 01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9342" y="1125538"/>
            <a:ext cx="4104456" cy="2086928"/>
          </a:xfrm>
          <a:prstGeom prst="rect">
            <a:avLst/>
          </a:prstGeom>
          <a:noFill/>
        </p:spPr>
      </p:pic>
      <p:pic>
        <p:nvPicPr>
          <p:cNvPr id="3075" name="Picture 3" descr="C:\Users\limap\OneDrive\Área de Trabalho\flintston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72647" y="3429794"/>
            <a:ext cx="4051151" cy="3034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94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ipse 5"/>
          <p:cNvSpPr/>
          <p:nvPr/>
        </p:nvSpPr>
        <p:spPr>
          <a:xfrm>
            <a:off x="11142720" y="638577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pt-BR" sz="3500" b="0" strike="noStrike" spc="-1" dirty="0">
              <a:latin typeface="Arial"/>
            </a:endParaRPr>
          </a:p>
        </p:txBody>
      </p:sp>
      <p:pic>
        <p:nvPicPr>
          <p:cNvPr id="7" name="Picture 5" descr="C:\Users\limap\OneDrive\Documentos\Psychology\8. YouTube\Thumbnails\aleatório 0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966" y="3687591"/>
            <a:ext cx="3600000" cy="1830435"/>
          </a:xfrm>
          <a:prstGeom prst="rect">
            <a:avLst/>
          </a:prstGeom>
          <a:noFill/>
        </p:spPr>
      </p:pic>
      <p:pic>
        <p:nvPicPr>
          <p:cNvPr id="8" name="Picture 7" descr="C:\Users\limap\OneDrive\Documentos\Psychology\8. YouTube\Thumbnails\aleatório 00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95406" y="3701867"/>
            <a:ext cx="3600000" cy="1830435"/>
          </a:xfrm>
          <a:prstGeom prst="rect">
            <a:avLst/>
          </a:prstGeom>
          <a:noFill/>
        </p:spPr>
      </p:pic>
      <p:pic>
        <p:nvPicPr>
          <p:cNvPr id="10" name="Picture 2" descr="C:\Users\limap\OneDrive\Documentos\Psychology\8. YouTube\Thumbnails\aleatório 01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55846" y="3701868"/>
            <a:ext cx="3600000" cy="1830434"/>
          </a:xfrm>
          <a:prstGeom prst="rect">
            <a:avLst/>
          </a:prstGeom>
          <a:noFill/>
        </p:spPr>
      </p:pic>
      <p:sp>
        <p:nvSpPr>
          <p:cNvPr id="11" name="PlaceHolder 1"/>
          <p:cNvSpPr txBox="1">
            <a:spLocks/>
          </p:cNvSpPr>
          <p:nvPr/>
        </p:nvSpPr>
        <p:spPr>
          <a:xfrm>
            <a:off x="0" y="1281234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1" u="none" strike="noStrike" kern="1200" cap="none" spc="-1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Veja também</a:t>
            </a:r>
            <a:endParaRPr kumimoji="0" lang="pt-BR" sz="8000" b="0" i="1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2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736463" y="6357824"/>
            <a:ext cx="2844430" cy="365210"/>
          </a:xfrm>
        </p:spPr>
        <p:txBody>
          <a:bodyPr/>
          <a:lstStyle/>
          <a:p>
            <a:fld id="{2982B0E9-E11E-4917-A8BB-33D449F29326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7028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762840" y="435852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Até o próximo vídeo! </a:t>
            </a: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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pt-BR" sz="3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8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38087</TotalTime>
  <Words>242</Words>
  <Application>Microsoft Office PowerPoint</Application>
  <PresentationFormat>Personalizar</PresentationFormat>
  <Paragraphs>57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Slide 2</vt:lpstr>
      <vt:lpstr>Slide 3</vt:lpstr>
      <vt:lpstr>Slide 4</vt:lpstr>
      <vt:lpstr>Slide 5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725</cp:revision>
  <dcterms:created xsi:type="dcterms:W3CDTF">2016-11-14T13:56:39Z</dcterms:created>
  <dcterms:modified xsi:type="dcterms:W3CDTF">2024-07-22T23:11:42Z</dcterms:modified>
</cp:coreProperties>
</file>