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2" r:id="rId2"/>
    <p:sldId id="661" r:id="rId3"/>
    <p:sldId id="662" r:id="rId4"/>
    <p:sldId id="664" r:id="rId5"/>
    <p:sldId id="665" r:id="rId6"/>
    <p:sldId id="666" r:id="rId7"/>
    <p:sldId id="660" r:id="rId8"/>
    <p:sldId id="655" r:id="rId9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8182" autoAdjust="0"/>
  </p:normalViewPr>
  <p:slideViewPr>
    <p:cSldViewPr>
      <p:cViewPr>
        <p:scale>
          <a:sx n="66" d="100"/>
          <a:sy n="66" d="100"/>
        </p:scale>
        <p:origin x="-1068" y="162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400" b="1" dirty="0" smtClean="0"/>
              <a:t>História</a:t>
            </a:r>
            <a:r>
              <a:rPr lang="pt-BR" sz="1400" dirty="0" smtClean="0"/>
              <a:t>: influência de variáveis externas ao tratamento sobre os seus efeitos.</a:t>
            </a:r>
          </a:p>
          <a:p>
            <a:r>
              <a:rPr lang="pt-BR" sz="1400" b="1" dirty="0" smtClean="0"/>
              <a:t>Instrumentação</a:t>
            </a:r>
            <a:r>
              <a:rPr lang="pt-BR" sz="1400" dirty="0" smtClean="0"/>
              <a:t>: ex: mudanças em procedimentos administrativos provocando mudanças nos registros referentes aos dados relativos às séries temporais.</a:t>
            </a:r>
          </a:p>
          <a:p>
            <a:r>
              <a:rPr lang="pt-BR" sz="1400" b="1" dirty="0" smtClean="0"/>
              <a:t>Mortalidade</a:t>
            </a:r>
            <a:r>
              <a:rPr lang="pt-BR" sz="1400" dirty="0" smtClean="0"/>
              <a:t>: </a:t>
            </a:r>
            <a:r>
              <a:rPr lang="pt-BR" sz="2400" dirty="0" smtClean="0"/>
              <a:t>Refere-se ao fato de que alguns participantes podem falhar em completar o tratamento, de forma que se diferentes tipos de pessoas permanecem em uma e outra condição, efeitos diferentes podem então ser produzidos.</a:t>
            </a:r>
            <a:endParaRPr lang="pt-BR" sz="2200" dirty="0" smtClean="0"/>
          </a:p>
          <a:p>
            <a:r>
              <a:rPr lang="pt-BR" b="1" dirty="0" smtClean="0"/>
              <a:t>Testagem: </a:t>
            </a:r>
            <a:r>
              <a:rPr lang="pt-BR" sz="1400" dirty="0" smtClean="0"/>
              <a:t>Influência de uma testagem sobre outra quando o mesmo instrumento é utilizado. Apesar de preocupante, esta ameaça é menor quando o intervalo de tempo entre uma testagem e outra é razoável</a:t>
            </a:r>
          </a:p>
          <a:p>
            <a:endParaRPr lang="pt-BR" sz="1400" dirty="0" smtClean="0"/>
          </a:p>
          <a:p>
            <a:r>
              <a:rPr lang="pt-BR" dirty="0" smtClean="0"/>
              <a:t>pré-experimental: "</a:t>
            </a:r>
            <a:r>
              <a:rPr lang="pt-BR" dirty="0" err="1" smtClean="0"/>
              <a:t>one</a:t>
            </a:r>
            <a:r>
              <a:rPr lang="pt-BR" dirty="0" smtClean="0"/>
              <a:t> </a:t>
            </a:r>
            <a:r>
              <a:rPr lang="pt-BR" dirty="0" err="1" smtClean="0"/>
              <a:t>shot</a:t>
            </a:r>
            <a:r>
              <a:rPr lang="pt-BR" dirty="0" smtClean="0"/>
              <a:t>"</a:t>
            </a:r>
          </a:p>
          <a:p>
            <a:r>
              <a:rPr lang="pt-BR" dirty="0" smtClean="0"/>
              <a:t>X O</a:t>
            </a:r>
          </a:p>
          <a:p>
            <a:endParaRPr lang="pt-BR" dirty="0" smtClean="0"/>
          </a:p>
          <a:p>
            <a:r>
              <a:rPr lang="pt-BR" dirty="0" smtClean="0"/>
              <a:t>pré-experimental: grupo único com pré- e pós-teste</a:t>
            </a:r>
          </a:p>
          <a:p>
            <a:r>
              <a:rPr lang="pt-BR" dirty="0" smtClean="0"/>
              <a:t>O1 X O2</a:t>
            </a:r>
          </a:p>
          <a:p>
            <a:endParaRPr lang="pt-BR" dirty="0" smtClean="0"/>
          </a:p>
          <a:p>
            <a:r>
              <a:rPr lang="pt-BR" dirty="0" smtClean="0"/>
              <a:t>pré-experimental: grupo comparação estático</a:t>
            </a:r>
          </a:p>
          <a:p>
            <a:r>
              <a:rPr lang="pt-BR" dirty="0" smtClean="0"/>
              <a:t>X O1</a:t>
            </a:r>
          </a:p>
          <a:p>
            <a:r>
              <a:rPr lang="pt-BR" dirty="0" smtClean="0"/>
              <a:t>  O2</a:t>
            </a:r>
          </a:p>
          <a:p>
            <a:endParaRPr lang="pt-BR" dirty="0" smtClean="0"/>
          </a:p>
          <a:p>
            <a:r>
              <a:rPr lang="pt-BR" dirty="0" smtClean="0"/>
              <a:t>experimental: pré-teste e pós-teste com grupo controle</a:t>
            </a:r>
          </a:p>
          <a:p>
            <a:r>
              <a:rPr lang="pt-BR" dirty="0" smtClean="0"/>
              <a:t>R O1 X O2 </a:t>
            </a:r>
          </a:p>
          <a:p>
            <a:r>
              <a:rPr lang="pt-BR" dirty="0" smtClean="0"/>
              <a:t>R O3   O4</a:t>
            </a:r>
          </a:p>
          <a:p>
            <a:endParaRPr lang="pt-BR" dirty="0" smtClean="0"/>
          </a:p>
          <a:p>
            <a:r>
              <a:rPr lang="pt-BR" dirty="0" smtClean="0"/>
              <a:t>experimental: grupo controle e apenas pós-teste</a:t>
            </a:r>
          </a:p>
          <a:p>
            <a:r>
              <a:rPr lang="pt-BR" dirty="0" smtClean="0"/>
              <a:t>R X O1</a:t>
            </a:r>
          </a:p>
          <a:p>
            <a:r>
              <a:rPr lang="pt-BR" dirty="0" smtClean="0"/>
              <a:t>R   O2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replicação com novos sujeitos é chamada de replicação </a:t>
            </a:r>
            <a:r>
              <a:rPr lang="pt-BR" sz="13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intergrupos </a:t>
            </a:r>
            <a:r>
              <a:rPr lang="pt-B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 tratada estatisticamente) ou </a:t>
            </a:r>
            <a:r>
              <a:rPr lang="pt-BR" sz="13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intersujeitos </a:t>
            </a:r>
            <a:r>
              <a:rPr lang="pt-B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 tratada em termos de comportamentos individuais); quando se mantêm os sujeitos originais, usamos os termos, replicação </a:t>
            </a:r>
            <a:r>
              <a:rPr lang="pt-BR" sz="13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intragrupo </a:t>
            </a:r>
            <a:r>
              <a:rPr lang="pt-B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</a:t>
            </a:r>
            <a:r>
              <a:rPr lang="pt-BR" sz="13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inrassujeito</a:t>
            </a:r>
            <a:r>
              <a:rPr lang="pt-BR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pt-BR" sz="13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replicação dos dados individuais, entretanto, pode permitir uma avaliação direta da fidedignidade e generalidade de um fenômeno;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 smtClean="0">
                <a:solidFill>
                  <a:srgbClr val="000000"/>
                </a:solidFill>
                <a:latin typeface="Arial" charset="0"/>
              </a:rPr>
              <a:t>Possibilidades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Uma variável que não o tratamento pode ter feito o comportamento mudar.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O tratamento pode ter promovido a mudança, mas outra variável (p.ex., atenção positiva) pode fazer a mudança comportamental persistir.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Transferência diferencial: pode-se esperar que alguns comportamentos </a:t>
            </a:r>
            <a:r>
              <a:rPr lang="pt-BR" sz="2600" u="sng" dirty="0" smtClean="0">
                <a:solidFill>
                  <a:srgbClr val="000000"/>
                </a:solidFill>
                <a:latin typeface="Arial" charset="0"/>
              </a:rPr>
              <a:t>não</a:t>
            </a:r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 mudem depois de melhorarem (p.ex., novas habilidades são aprendidas, mas não são</a:t>
            </a:r>
          </a:p>
          <a:p>
            <a:pPr lvl="1" eaLnBrk="1" hangingPunct="1">
              <a:buNone/>
            </a:pPr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	desaprendidas).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 smtClean="0">
                <a:solidFill>
                  <a:srgbClr val="000000"/>
                </a:solidFill>
                <a:latin typeface="Arial" charset="0"/>
              </a:rPr>
              <a:t>Possibilidades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Uma variável que não o tratamento pode ter feito o comportamento mudar.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O tratamento pode ter promovido a mudança, mas outra variável (p.ex., atenção positiva) pode fazer a mudança comportamental persistir.</a:t>
            </a:r>
          </a:p>
          <a:p>
            <a:pPr lvl="1" eaLnBrk="1" hangingPunct="1"/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Transferência diferencial: pode-se esperar que alguns comportamentos </a:t>
            </a:r>
            <a:r>
              <a:rPr lang="pt-BR" sz="2600" u="sng" dirty="0" smtClean="0">
                <a:solidFill>
                  <a:srgbClr val="000000"/>
                </a:solidFill>
                <a:latin typeface="Arial" charset="0"/>
              </a:rPr>
              <a:t>não</a:t>
            </a:r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 mudem depois de melhorarem (p.ex., novas habilidades são aprendidas, mas não são</a:t>
            </a:r>
          </a:p>
          <a:p>
            <a:pPr lvl="1" eaLnBrk="1" hangingPunct="1">
              <a:buNone/>
            </a:pPr>
            <a:r>
              <a:rPr lang="pt-BR" sz="2600" dirty="0" smtClean="0">
                <a:solidFill>
                  <a:srgbClr val="000000"/>
                </a:solidFill>
                <a:latin typeface="Arial" charset="0"/>
              </a:rPr>
              <a:t>	desaprendidas).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matching law (Herrnstein, 1961) is a well-known mathematical description of steady-state behavior under continuous choice contingencies.</a:t>
            </a:r>
          </a:p>
          <a:p>
            <a:endParaRPr lang="en-US" dirty="0" smtClean="0"/>
          </a:p>
          <a:p>
            <a:r>
              <a:rPr lang="en-US" dirty="0" smtClean="0"/>
              <a:t>The estimated parameter a, or “sensitivity”  parameter (</a:t>
            </a:r>
            <a:r>
              <a:rPr lang="en-US" dirty="0" err="1" smtClean="0"/>
              <a:t>Lobb</a:t>
            </a:r>
            <a:r>
              <a:rPr lang="en-US" dirty="0" smtClean="0"/>
              <a:t> &amp; Davison, 1975), can account for a systematic deviation from strict matching commonly referred to as “</a:t>
            </a:r>
            <a:r>
              <a:rPr lang="en-US" dirty="0" err="1" smtClean="0"/>
              <a:t>undermatching</a:t>
            </a:r>
            <a:r>
              <a:rPr lang="en-US" dirty="0" smtClean="0"/>
              <a:t>” (i.e., reduced sensitivity to</a:t>
            </a:r>
          </a:p>
          <a:p>
            <a:r>
              <a:rPr lang="en-US" dirty="0" smtClean="0"/>
              <a:t>reinforcement rate; Myers &amp; Myers, 1977). The estimated parameter b, or “bias” parameter, accounts for behavior allocation that is not attributable to the acquired reinforcement rates. The GML has been shown to be a much better descriptor of continuous choice behavior than Herrnstein’s (1961) original formulation of the matching law.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29/07/2024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2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021 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Desenhos experimentais</a:t>
            </a: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de sujeito único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Aprendizagem</a:t>
            </a:r>
            <a:r>
              <a:rPr lang="en-US" sz="4000" dirty="0" smtClean="0"/>
              <a:t> gradual × </a:t>
            </a:r>
            <a:r>
              <a:rPr lang="en-US" sz="4000" dirty="0" err="1" smtClean="0"/>
              <a:t>aprendizagem</a:t>
            </a:r>
            <a:r>
              <a:rPr lang="en-US" sz="4000" dirty="0" smtClean="0"/>
              <a:t> </a:t>
            </a:r>
            <a:r>
              <a:rPr lang="en-US" sz="4000" dirty="0" err="1" smtClean="0"/>
              <a:t>tudo</a:t>
            </a:r>
            <a:r>
              <a:rPr lang="en-US" sz="4000" dirty="0" smtClean="0"/>
              <a:t>-</a:t>
            </a:r>
            <a:r>
              <a:rPr lang="en-US" sz="4000" dirty="0" err="1" smtClean="0"/>
              <a:t>ou</a:t>
            </a:r>
            <a:r>
              <a:rPr lang="en-US" sz="4000" dirty="0" smtClean="0"/>
              <a:t>-nada</a:t>
            </a:r>
            <a:endParaRPr lang="en-US" sz="40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694" y="981522"/>
            <a:ext cx="922508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4926" y="3941295"/>
            <a:ext cx="4968553" cy="265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Críticas</a:t>
            </a:r>
            <a:r>
              <a:rPr lang="en-US" sz="4000" dirty="0" smtClean="0"/>
              <a:t> e </a:t>
            </a:r>
            <a:r>
              <a:rPr lang="en-US" sz="4000" dirty="0" err="1" smtClean="0"/>
              <a:t>alternativa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Críticas aos desenhos experimentais grupais</a:t>
            </a:r>
          </a:p>
          <a:p>
            <a:pPr lvl="1"/>
            <a:r>
              <a:rPr lang="pt-BR" dirty="0" smtClean="0"/>
              <a:t>Fenômeno de interesse da psicologia ocorre ao nível individual</a:t>
            </a:r>
          </a:p>
          <a:p>
            <a:pPr lvl="1"/>
            <a:r>
              <a:rPr lang="pt-BR" dirty="0" smtClean="0"/>
              <a:t>Testes de significância da hipótese nula nada dizem sobre a generalidade de um fenômeno</a:t>
            </a:r>
          </a:p>
          <a:p>
            <a:pPr lvl="1"/>
            <a:r>
              <a:rPr lang="pt-BR" dirty="0" smtClean="0"/>
              <a:t>Pesquisas grupais muitas vezes substituem o controle experimental pelo controle estatístico</a:t>
            </a:r>
          </a:p>
          <a:p>
            <a:r>
              <a:rPr lang="pt-BR" dirty="0" smtClean="0"/>
              <a:t>Alternativa: desenhos experimentais de sujeito único (desenhos com </a:t>
            </a:r>
            <a:r>
              <a:rPr lang="pt-BR" i="1" dirty="0" smtClean="0"/>
              <a:t>n</a:t>
            </a:r>
            <a:r>
              <a:rPr lang="pt-BR" dirty="0" smtClean="0"/>
              <a:t> pequeno)</a:t>
            </a:r>
          </a:p>
          <a:p>
            <a:pPr lvl="1"/>
            <a:r>
              <a:rPr lang="pt-BR" dirty="0" smtClean="0"/>
              <a:t>Tratar cada caso como um estudo completo</a:t>
            </a:r>
          </a:p>
          <a:p>
            <a:pPr lvl="1"/>
            <a:r>
              <a:rPr lang="pt-BR" dirty="0" smtClean="0"/>
              <a:t>Replicação intergrupo, intersujeito e intrassujeito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9551590" y="4762122"/>
            <a:ext cx="2509516" cy="1635608"/>
            <a:chOff x="9551590" y="4762122"/>
            <a:chExt cx="2509516" cy="163560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919742" y="4777730"/>
              <a:ext cx="1141364" cy="16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2" descr="C:\Users\limap\OneDrive\Área de Trabalho\skinn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90" y="4762122"/>
              <a:ext cx="1239365" cy="162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Desenhos</a:t>
            </a:r>
            <a:r>
              <a:rPr lang="en-US" sz="4000" dirty="0" smtClean="0"/>
              <a:t> </a:t>
            </a:r>
            <a:r>
              <a:rPr lang="en-US" sz="4000" dirty="0" err="1" smtClean="0"/>
              <a:t>experimentais</a:t>
            </a:r>
            <a:r>
              <a:rPr lang="en-US" sz="4000" dirty="0" smtClean="0"/>
              <a:t> de </a:t>
            </a:r>
            <a:r>
              <a:rPr lang="en-US" sz="4000" dirty="0" err="1" smtClean="0"/>
              <a:t>sujeito</a:t>
            </a:r>
            <a:r>
              <a:rPr lang="en-US" sz="4000" dirty="0" smtClean="0"/>
              <a:t> </a:t>
            </a:r>
            <a:r>
              <a:rPr lang="en-US" sz="4000" dirty="0" err="1" smtClean="0"/>
              <a:t>único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65506" y="1266874"/>
            <a:ext cx="5053636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Premissa: visam extrair princípios gerais a partir de estudos exaustivos de casos individuais</a:t>
            </a:r>
          </a:p>
          <a:p>
            <a:r>
              <a:rPr lang="pt-BR" dirty="0" smtClean="0"/>
              <a:t>Desenho ABAB (ou desenho de reversão)</a:t>
            </a:r>
          </a:p>
        </p:txBody>
      </p:sp>
      <p:pic>
        <p:nvPicPr>
          <p:cNvPr id="1027" name="Picture 3" descr="C:\Users\limap\OneDrive\Área de Trabalho\delineamento ABA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7174" y="1860020"/>
            <a:ext cx="6336704" cy="3802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Desenhos</a:t>
            </a:r>
            <a:r>
              <a:rPr lang="en-US" sz="4000" dirty="0" smtClean="0"/>
              <a:t> </a:t>
            </a:r>
            <a:r>
              <a:rPr lang="en-US" sz="4000" dirty="0" err="1" smtClean="0"/>
              <a:t>experimentais</a:t>
            </a:r>
            <a:r>
              <a:rPr lang="en-US" sz="4000" dirty="0" smtClean="0"/>
              <a:t> de </a:t>
            </a:r>
            <a:r>
              <a:rPr lang="en-US" sz="4000" dirty="0" err="1" smtClean="0"/>
              <a:t>sujeito</a:t>
            </a:r>
            <a:r>
              <a:rPr lang="en-US" sz="4000" dirty="0" smtClean="0"/>
              <a:t> </a:t>
            </a:r>
            <a:r>
              <a:rPr lang="en-US" sz="4000" dirty="0" err="1" smtClean="0"/>
              <a:t>único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53530"/>
            <a:ext cx="714186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Desenho de linhas de bases múltiplas</a:t>
            </a:r>
          </a:p>
          <a:p>
            <a:r>
              <a:rPr lang="pt-BR" dirty="0" smtClean="0"/>
              <a:t>Desenhos de mudança do critério</a:t>
            </a:r>
          </a:p>
        </p:txBody>
      </p:sp>
      <p:pic>
        <p:nvPicPr>
          <p:cNvPr id="6" name="Picture 2" descr="N:\UnB\2015 2º\Monitoria - MPP\Aula 21\1774a.png"/>
          <p:cNvPicPr>
            <a:picLocks noChangeAspect="1" noChangeArrowheads="1"/>
          </p:cNvPicPr>
          <p:nvPr/>
        </p:nvPicPr>
        <p:blipFill>
          <a:blip r:embed="rId3" cstate="print"/>
          <a:srcRect r="14886"/>
          <a:stretch>
            <a:fillRect/>
          </a:stretch>
        </p:blipFill>
        <p:spPr bwMode="auto">
          <a:xfrm>
            <a:off x="7790359" y="1049929"/>
            <a:ext cx="4065487" cy="5764241"/>
          </a:xfrm>
          <a:prstGeom prst="rect">
            <a:avLst/>
          </a:prstGeom>
          <a:noFill/>
        </p:spPr>
      </p:pic>
      <p:pic>
        <p:nvPicPr>
          <p:cNvPr id="9" name="Picture 2" descr="N:\UnB\2015 2º\Monitoria - MPP\Aula 21\changing-citerion_design132867139568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26654" y="2997746"/>
            <a:ext cx="5760640" cy="37941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 txBox="1">
            <a:spLocks/>
          </p:cNvSpPr>
          <p:nvPr/>
        </p:nvSpPr>
        <p:spPr>
          <a:xfrm>
            <a:off x="609480" y="981522"/>
            <a:ext cx="11174358" cy="5285378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600" kern="0" spc="-1" dirty="0">
                <a:latin typeface="Calibri"/>
              </a:rPr>
              <a:t>A lei da igualação generalizada</a:t>
            </a: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endParaRPr lang="pt-BR" sz="3500" kern="0" spc="-1" dirty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2900" kern="0" spc="-1" dirty="0">
                <a:latin typeface="Calibri"/>
              </a:rPr>
              <a:t>Visa descrever a alocação de respostas (em esquemas conc VI VI) de organismos em diferentes alternativas</a:t>
            </a:r>
            <a:r>
              <a:rPr lang="pt-BR" sz="3500" kern="0" spc="-1" dirty="0">
                <a:latin typeface="Calibri"/>
              </a:rPr>
              <a:t> </a:t>
            </a:r>
            <a:r>
              <a:rPr lang="pt-BR" sz="2500" kern="0" spc="-1" dirty="0">
                <a:solidFill>
                  <a:srgbClr val="002060"/>
                </a:solidFill>
                <a:latin typeface="Calibri"/>
              </a:rPr>
              <a:t>(Klapes et al., 2020)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" name="Group 9">
            <a:extLst>
              <a:ext uri="{FF2B5EF4-FFF2-40B4-BE49-F238E27FC236}">
                <a16:creationId xmlns="" xmlns:a16="http://schemas.microsoft.com/office/drawing/2014/main" id="{031E34FF-C327-4526-BB52-F0943F6E4B8E}"/>
              </a:ext>
            </a:extLst>
          </p:cNvPr>
          <p:cNvGrpSpPr/>
          <p:nvPr/>
        </p:nvGrpSpPr>
        <p:grpSpPr>
          <a:xfrm>
            <a:off x="622598" y="4437906"/>
            <a:ext cx="4741676" cy="1584176"/>
            <a:chOff x="3718942" y="4149874"/>
            <a:chExt cx="4741676" cy="15841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="" xmlns:a16="http://schemas.microsoft.com/office/drawing/2014/main" id="{53BE2E8E-DFBE-4CEB-A40F-98CD336FBF7E}"/>
                </a:ext>
              </a:extLst>
            </p:cNvPr>
            <p:cNvSpPr/>
            <p:nvPr/>
          </p:nvSpPr>
          <p:spPr>
            <a:xfrm>
              <a:off x="3718942" y="4149874"/>
              <a:ext cx="4741676" cy="158417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0C6081E1-0141-4862-AA53-FFA738FF8B59}"/>
                </a:ext>
              </a:extLst>
            </p:cNvPr>
            <p:cNvSpPr/>
            <p:nvPr/>
          </p:nvSpPr>
          <p:spPr>
            <a:xfrm>
              <a:off x="4727054" y="4365898"/>
              <a:ext cx="1080000" cy="108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A1D39B72-EB09-4336-AA92-D1E5C860B8BC}"/>
                </a:ext>
              </a:extLst>
            </p:cNvPr>
            <p:cNvSpPr/>
            <p:nvPr/>
          </p:nvSpPr>
          <p:spPr>
            <a:xfrm>
              <a:off x="6455366" y="4365898"/>
              <a:ext cx="1080000" cy="10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9FDE3C53-D7C0-4F78-B498-B997163AAF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59" r="6812"/>
          <a:stretch/>
        </p:blipFill>
        <p:spPr>
          <a:xfrm>
            <a:off x="6239222" y="3861842"/>
            <a:ext cx="5051413" cy="2902454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Desenhos</a:t>
            </a:r>
            <a:r>
              <a:rPr lang="en-US" sz="4000" dirty="0" smtClean="0"/>
              <a:t> </a:t>
            </a:r>
            <a:r>
              <a:rPr lang="en-US" sz="4000" dirty="0" err="1" smtClean="0"/>
              <a:t>experimentais</a:t>
            </a:r>
            <a:r>
              <a:rPr lang="en-US" sz="4000" dirty="0" smtClean="0"/>
              <a:t> </a:t>
            </a:r>
            <a:r>
              <a:rPr lang="en-US" sz="4000" dirty="0" err="1" smtClean="0"/>
              <a:t>grupais</a:t>
            </a:r>
            <a:r>
              <a:rPr lang="en-US" sz="4000" dirty="0" smtClean="0"/>
              <a:t> × </a:t>
            </a:r>
            <a:r>
              <a:rPr lang="en-US" sz="4000" dirty="0" err="1" smtClean="0"/>
              <a:t>individuais</a:t>
            </a:r>
            <a:endParaRPr lang="en-US" sz="4000" dirty="0"/>
          </a:p>
        </p:txBody>
      </p:sp>
      <p:pic>
        <p:nvPicPr>
          <p:cNvPr id="3074" name="Picture 2" descr="C:\Users\limap\OneDrive\Documentos\Psychology\8. YouTube\Thumbnails\aleatório 0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1510" y="1137206"/>
            <a:ext cx="3096344" cy="1572508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7161" y="1643086"/>
            <a:ext cx="6958285" cy="1066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69490" y="0"/>
            <a:ext cx="12457384" cy="688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40479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5"/>
          <p:cNvSpPr/>
          <p:nvPr/>
        </p:nvSpPr>
        <p:spPr>
          <a:xfrm>
            <a:off x="11142720" y="638577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  <p:sp>
        <p:nvSpPr>
          <p:cNvPr id="11" name="PlaceHolder 1"/>
          <p:cNvSpPr txBox="1">
            <a:spLocks/>
          </p:cNvSpPr>
          <p:nvPr/>
        </p:nvSpPr>
        <p:spPr>
          <a:xfrm>
            <a:off x="0" y="1281234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1" u="none" strike="noStrike" kern="120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Veja também</a:t>
            </a:r>
            <a:endParaRPr kumimoji="0" lang="pt-BR" sz="8000" b="0" i="1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pic>
        <p:nvPicPr>
          <p:cNvPr id="9" name="Picture 2" descr="C:\Users\limap\OneDrive\Documentos\Psychology\8. YouTube\Thumbnails\aleatório 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998" y="3790042"/>
            <a:ext cx="3686059" cy="1872000"/>
          </a:xfrm>
          <a:prstGeom prst="rect">
            <a:avLst/>
          </a:prstGeom>
          <a:noFill/>
        </p:spPr>
      </p:pic>
      <p:pic>
        <p:nvPicPr>
          <p:cNvPr id="4098" name="Picture 2" descr="C:\Users\limap\OneDrive\Documentos\Psychology\8. YouTube\Thumbnails\psychopy 0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988" y="3718082"/>
            <a:ext cx="3650970" cy="1871952"/>
          </a:xfrm>
          <a:prstGeom prst="rect">
            <a:avLst/>
          </a:prstGeom>
          <a:noFill/>
        </p:spPr>
      </p:pic>
      <p:pic>
        <p:nvPicPr>
          <p:cNvPr id="4100" name="Picture 4" descr="C:\Users\limap\OneDrive\Documentos\Psychology\8. YouTube\Thumbnails\disseminação 0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5162" y="3789834"/>
            <a:ext cx="3642692" cy="18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38194</TotalTime>
  <Words>661</Words>
  <Application>Microsoft Office PowerPoint</Application>
  <PresentationFormat>Personalizar</PresentationFormat>
  <Paragraphs>81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738</cp:revision>
  <dcterms:created xsi:type="dcterms:W3CDTF">2016-11-14T13:56:39Z</dcterms:created>
  <dcterms:modified xsi:type="dcterms:W3CDTF">2024-07-29T22:41:09Z</dcterms:modified>
</cp:coreProperties>
</file>