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2" r:id="rId2"/>
    <p:sldId id="664" r:id="rId3"/>
    <p:sldId id="663" r:id="rId4"/>
    <p:sldId id="667" r:id="rId5"/>
    <p:sldId id="665" r:id="rId6"/>
    <p:sldId id="666" r:id="rId7"/>
    <p:sldId id="668" r:id="rId8"/>
    <p:sldId id="655" r:id="rId9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2" autoAdjust="0"/>
    <p:restoredTop sz="94182" autoAdjust="0"/>
  </p:normalViewPr>
  <p:slideViewPr>
    <p:cSldViewPr>
      <p:cViewPr varScale="1">
        <p:scale>
          <a:sx n="58" d="100"/>
          <a:sy n="58" d="100"/>
        </p:scale>
        <p:origin x="1392" y="78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06/09/2024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324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06/09/2024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07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88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360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6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705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438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08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06/09/2024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06/09/2024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06/09/2024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06/09/2024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06/09/2024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06/09/2024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06/09/2024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06/09/2024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06/09/2024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06/09/2024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06/09/2024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06/09/2024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478582" y="4358520"/>
            <a:ext cx="11045378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>
                <a:solidFill>
                  <a:srgbClr val="000000"/>
                </a:solidFill>
                <a:latin typeface="Calibri"/>
              </a:rPr>
              <a:t>024 | </a:t>
            </a:r>
            <a:r>
              <a:rPr lang="pt-BR" sz="6000" b="1" spc="-1" dirty="0">
                <a:solidFill>
                  <a:srgbClr val="000000"/>
                </a:solidFill>
                <a:latin typeface="Calibri"/>
              </a:rPr>
              <a:t>Neurociência cognitiva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500" b="1" strike="noStrike" spc="-1" dirty="0">
                <a:solidFill>
                  <a:srgbClr val="000000"/>
                </a:solidFill>
                <a:latin typeface="Calibri"/>
              </a:rPr>
              <a:t>Marcos Lima</a:t>
            </a:r>
            <a:endParaRPr lang="pt-BR" sz="3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Neurociência</a:t>
            </a:r>
            <a:r>
              <a:rPr lang="en-US" sz="4000" dirty="0"/>
              <a:t> </a:t>
            </a:r>
            <a:r>
              <a:rPr lang="en-US" sz="4000" dirty="0" err="1"/>
              <a:t>cognitiva</a:t>
            </a:r>
            <a:r>
              <a:rPr lang="en-US" sz="4000" dirty="0"/>
              <a:t> </a:t>
            </a:r>
            <a:r>
              <a:rPr lang="en-US" dirty="0"/>
              <a:t>(Eysenck &amp; Keane, 2017; Sternberg &amp; Sternberg, 2010)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102308" cy="5187256"/>
          </a:xfrm>
        </p:spPr>
        <p:txBody>
          <a:bodyPr>
            <a:normAutofit/>
          </a:bodyPr>
          <a:lstStyle/>
          <a:p>
            <a:r>
              <a:rPr lang="pt-BR" dirty="0"/>
              <a:t>É o campo de estudo interessado em compreender os aspectos biológicos subjacentes à cognição e ao comportamento</a:t>
            </a:r>
          </a:p>
          <a:p>
            <a:pPr lvl="1"/>
            <a:r>
              <a:rPr lang="pt-BR" dirty="0"/>
              <a:t>Como o cérebro leva à emergência da mente? </a:t>
            </a:r>
            <a:r>
              <a:rPr lang="pt-BR" sz="2000" dirty="0"/>
              <a:t>(Anderson, 2007)</a:t>
            </a:r>
          </a:p>
          <a:p>
            <a:pPr lvl="1"/>
            <a:r>
              <a:rPr lang="pt-BR" dirty="0"/>
              <a:t>O problema difícil da consciência </a:t>
            </a:r>
            <a:r>
              <a:rPr lang="pt-BR" sz="2000" dirty="0"/>
              <a:t>(Chalmers, 1995)</a:t>
            </a:r>
          </a:p>
          <a:p>
            <a:pPr lvl="1"/>
            <a:r>
              <a:rPr lang="pt-BR" dirty="0"/>
              <a:t>Sua atividade cerebral </a:t>
            </a:r>
            <a:r>
              <a:rPr lang="pt-BR" i="1" dirty="0">
                <a:solidFill>
                  <a:srgbClr val="002060"/>
                </a:solidFill>
              </a:rPr>
              <a:t>é</a:t>
            </a:r>
            <a:r>
              <a:rPr lang="pt-BR" dirty="0"/>
              <a:t> sua mente </a:t>
            </a:r>
            <a:r>
              <a:rPr lang="pt-BR" sz="2000" dirty="0"/>
              <a:t>(Kalat, 2019)</a:t>
            </a:r>
          </a:p>
          <a:p>
            <a:pPr lvl="1"/>
            <a:r>
              <a:rPr lang="pt-BR" dirty="0"/>
              <a:t>Monismo vs. dualismo </a:t>
            </a:r>
            <a:r>
              <a:rPr lang="pt-BR" sz="2000" dirty="0"/>
              <a:t>(Kalat, 2019)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452528" y="7213158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Fonte: https://www.statology.org/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320D26-3481-4014-AAAB-6E8405B00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54" y="4125576"/>
            <a:ext cx="223224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3">
            <a:extLst>
              <a:ext uri="{FF2B5EF4-FFF2-40B4-BE49-F238E27FC236}">
                <a16:creationId xmlns:a16="http://schemas.microsoft.com/office/drawing/2014/main" id="{F2F32BC8-5065-4CDD-93F7-07C977887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38097"/>
          <a:stretch>
            <a:fillRect/>
          </a:stretch>
        </p:blipFill>
        <p:spPr bwMode="auto">
          <a:xfrm>
            <a:off x="2264419" y="955508"/>
            <a:ext cx="2324499" cy="1731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2" descr="C:\Users\User\Desktop\4x1m1_HD_small.png">
            <a:extLst>
              <a:ext uri="{FF2B5EF4-FFF2-40B4-BE49-F238E27FC236}">
                <a16:creationId xmlns:a16="http://schemas.microsoft.com/office/drawing/2014/main" id="{CD3B1868-65DF-4D30-AFD8-33263B43E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3358" y="1167714"/>
            <a:ext cx="2446427" cy="1758023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Estímulo</a:t>
            </a:r>
            <a:r>
              <a:rPr lang="en-US" sz="4000" dirty="0"/>
              <a:t>, </a:t>
            </a:r>
            <a:r>
              <a:rPr lang="en-US" sz="4000" dirty="0" err="1"/>
              <a:t>resposta</a:t>
            </a:r>
            <a:r>
              <a:rPr lang="en-US" sz="4000" dirty="0"/>
              <a:t> e </a:t>
            </a:r>
            <a:r>
              <a:rPr lang="en-US" sz="4000" dirty="0" err="1"/>
              <a:t>fisiologia</a:t>
            </a:r>
            <a:r>
              <a:rPr lang="en-US" sz="4000" dirty="0"/>
              <a:t> </a:t>
            </a:r>
            <a:r>
              <a:rPr lang="en-US" dirty="0"/>
              <a:t>(Goldstein &amp; Cacciamani, 2022)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F0A5B-ACBA-4707-9A88-9481F455B13C}"/>
              </a:ext>
            </a:extLst>
          </p:cNvPr>
          <p:cNvSpPr/>
          <p:nvPr/>
        </p:nvSpPr>
        <p:spPr>
          <a:xfrm>
            <a:off x="1414686" y="4293890"/>
            <a:ext cx="2232248" cy="1152128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/>
              <a:t>Estímulo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3D08E3-CC10-466A-A8CF-BF912E2349C4}"/>
              </a:ext>
            </a:extLst>
          </p:cNvPr>
          <p:cNvSpPr/>
          <p:nvPr/>
        </p:nvSpPr>
        <p:spPr>
          <a:xfrm>
            <a:off x="8615486" y="4293890"/>
            <a:ext cx="2232248" cy="1152128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/>
              <a:t>Resposta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680402-ABE7-4405-A996-CD6FCD89D918}"/>
              </a:ext>
            </a:extLst>
          </p:cNvPr>
          <p:cNvSpPr/>
          <p:nvPr/>
        </p:nvSpPr>
        <p:spPr>
          <a:xfrm>
            <a:off x="5015086" y="1773610"/>
            <a:ext cx="2232248" cy="1152128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/>
              <a:t>Fisiologia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29B1D2-2443-4D75-AA3F-5F15023418B1}"/>
              </a:ext>
            </a:extLst>
          </p:cNvPr>
          <p:cNvCxnSpPr/>
          <p:nvPr/>
        </p:nvCxnSpPr>
        <p:spPr>
          <a:xfrm flipH="1">
            <a:off x="2638822" y="2421682"/>
            <a:ext cx="2160240" cy="1656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9F64AC-D1E4-4642-818C-32D0A3415CF7}"/>
              </a:ext>
            </a:extLst>
          </p:cNvPr>
          <p:cNvCxnSpPr>
            <a:cxnSpLocks/>
          </p:cNvCxnSpPr>
          <p:nvPr/>
        </p:nvCxnSpPr>
        <p:spPr>
          <a:xfrm>
            <a:off x="7463358" y="2322054"/>
            <a:ext cx="2160240" cy="1656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0E48C4-3165-4C1B-A363-5920C7966FF1}"/>
              </a:ext>
            </a:extLst>
          </p:cNvPr>
          <p:cNvCxnSpPr>
            <a:cxnSpLocks/>
          </p:cNvCxnSpPr>
          <p:nvPr/>
        </p:nvCxnSpPr>
        <p:spPr>
          <a:xfrm flipH="1">
            <a:off x="3934966" y="4869954"/>
            <a:ext cx="439248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>
            <a:extLst>
              <a:ext uri="{FF2B5EF4-FFF2-40B4-BE49-F238E27FC236}">
                <a16:creationId xmlns:a16="http://schemas.microsoft.com/office/drawing/2014/main" id="{19BA8655-BF78-4FCC-A5FC-5DB37383F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61200" y="5151954"/>
            <a:ext cx="1934206" cy="149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5" descr="C:\Users\User\Desktop\figura_fundo.gif">
            <a:extLst>
              <a:ext uri="{FF2B5EF4-FFF2-40B4-BE49-F238E27FC236}">
                <a16:creationId xmlns:a16="http://schemas.microsoft.com/office/drawing/2014/main" id="{40F744A7-91A1-4C93-986F-3CD24EE95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68953" y="5101955"/>
            <a:ext cx="1294205" cy="1496191"/>
          </a:xfrm>
          <a:prstGeom prst="rect">
            <a:avLst/>
          </a:prstGeom>
          <a:noFill/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FB5E771E-4D9A-4861-8FEB-A4BAF6549B13}"/>
              </a:ext>
            </a:extLst>
          </p:cNvPr>
          <p:cNvSpPr/>
          <p:nvPr/>
        </p:nvSpPr>
        <p:spPr>
          <a:xfrm>
            <a:off x="5015086" y="3141761"/>
            <a:ext cx="2232248" cy="15121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900" dirty="0"/>
              <a:t>Cognição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D88DF2-7045-4A48-A555-CBE498153295}"/>
              </a:ext>
            </a:extLst>
          </p:cNvPr>
          <p:cNvGrpSpPr/>
          <p:nvPr/>
        </p:nvGrpSpPr>
        <p:grpSpPr>
          <a:xfrm>
            <a:off x="-169490" y="1057576"/>
            <a:ext cx="2664296" cy="2690825"/>
            <a:chOff x="-169490" y="1057576"/>
            <a:chExt cx="2664296" cy="269082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D67C655-DCE8-457F-B892-799881E76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944" y="1057576"/>
              <a:ext cx="2160240" cy="222820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0B34D2-83B1-4A12-B552-9B86967A3556}"/>
                </a:ext>
              </a:extLst>
            </p:cNvPr>
            <p:cNvSpPr txBox="1"/>
            <p:nvPr/>
          </p:nvSpPr>
          <p:spPr>
            <a:xfrm>
              <a:off x="-169490" y="3348291"/>
              <a:ext cx="26642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Malach et al. (1995)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20EF8F8-B30B-4C45-89B3-4C709DC690F0}"/>
              </a:ext>
            </a:extLst>
          </p:cNvPr>
          <p:cNvGrpSpPr/>
          <p:nvPr/>
        </p:nvGrpSpPr>
        <p:grpSpPr>
          <a:xfrm>
            <a:off x="9623598" y="1013213"/>
            <a:ext cx="2664296" cy="3089131"/>
            <a:chOff x="9623598" y="1013213"/>
            <a:chExt cx="2664296" cy="3089131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306E0363-6F19-42B6-BA8B-A81648C31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9839621" y="1013213"/>
              <a:ext cx="2282847" cy="2739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E1B5220-0B7A-4A80-B74E-0F24A818E9FF}"/>
                </a:ext>
              </a:extLst>
            </p:cNvPr>
            <p:cNvSpPr txBox="1"/>
            <p:nvPr/>
          </p:nvSpPr>
          <p:spPr>
            <a:xfrm>
              <a:off x="9623598" y="3748401"/>
              <a:ext cx="266429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00" dirty="0"/>
                <a:t>Sasia &amp; Cacciamani (2022)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715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>
          <a:xfrm>
            <a:off x="8736480" y="6357960"/>
            <a:ext cx="2843640" cy="36432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defPPr>
              <a:defRPr lang="pt-BR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pt-BR" sz="1300" b="0" strike="noStrike" kern="1200" spc="-1">
                <a:solidFill>
                  <a:srgbClr val="8B8B8B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C18810-7030-4596-9A97-B09F9772F5EC}" type="slidenum">
              <a:rPr lang="pt-BR" smtClean="0"/>
              <a:pPr/>
              <a:t>4</a:t>
            </a:fld>
            <a:endParaRPr/>
          </a:p>
        </p:txBody>
      </p:sp>
      <p:sp>
        <p:nvSpPr>
          <p:cNvPr id="15" name="Retângulo 1"/>
          <p:cNvSpPr/>
          <p:nvPr/>
        </p:nvSpPr>
        <p:spPr>
          <a:xfrm>
            <a:off x="0" y="0"/>
            <a:ext cx="12189600" cy="928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Olhando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para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a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caixa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preta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4" name="PlaceHolder 2"/>
          <p:cNvSpPr txBox="1">
            <a:spLocks/>
          </p:cNvSpPr>
          <p:nvPr/>
        </p:nvSpPr>
        <p:spPr>
          <a:xfrm>
            <a:off x="8736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grpSp>
        <p:nvGrpSpPr>
          <p:cNvPr id="3" name="Grupo 20"/>
          <p:cNvGrpSpPr/>
          <p:nvPr/>
        </p:nvGrpSpPr>
        <p:grpSpPr>
          <a:xfrm>
            <a:off x="1774726" y="1413570"/>
            <a:ext cx="8352928" cy="2042158"/>
            <a:chOff x="1780048" y="1629394"/>
            <a:chExt cx="8352928" cy="2042158"/>
          </a:xfrm>
        </p:grpSpPr>
        <p:sp>
          <p:nvSpPr>
            <p:cNvPr id="16" name="CaixaDeTexto 8"/>
            <p:cNvSpPr/>
            <p:nvPr/>
          </p:nvSpPr>
          <p:spPr>
            <a:xfrm>
              <a:off x="1780048" y="2061442"/>
              <a:ext cx="835680" cy="53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pt-BR" sz="8000" b="1" strike="noStrike" spc="-1" dirty="0">
                  <a:solidFill>
                    <a:srgbClr val="000000"/>
                  </a:solidFill>
                  <a:latin typeface="Calibri"/>
                </a:rPr>
                <a:t>S</a:t>
              </a:r>
              <a:endParaRPr lang="pt-BR" sz="80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pt-BR" sz="4000" b="0" strike="noStrike" spc="-1" dirty="0">
                  <a:solidFill>
                    <a:srgbClr val="000000"/>
                  </a:solidFill>
                  <a:latin typeface="Calibri"/>
                </a:rPr>
                <a:t>(entrada)</a:t>
              </a:r>
              <a:endParaRPr lang="pt-BR" sz="4000" b="0" strike="noStrike" spc="-1" dirty="0">
                <a:latin typeface="Arial"/>
              </a:endParaRPr>
            </a:p>
          </p:txBody>
        </p:sp>
        <p:sp>
          <p:nvSpPr>
            <p:cNvPr id="18" name="Conector de seta reta 13"/>
            <p:cNvSpPr/>
            <p:nvPr/>
          </p:nvSpPr>
          <p:spPr>
            <a:xfrm flipV="1">
              <a:off x="2644144" y="2723400"/>
              <a:ext cx="2027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" name="CaixaDeTexto 14"/>
            <p:cNvSpPr/>
            <p:nvPr/>
          </p:nvSpPr>
          <p:spPr>
            <a:xfrm>
              <a:off x="9745256" y="2061442"/>
              <a:ext cx="387720" cy="53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pt-BR" sz="8000" b="1" strike="noStrike" spc="-1" dirty="0">
                  <a:solidFill>
                    <a:srgbClr val="000000"/>
                  </a:solidFill>
                  <a:latin typeface="Calibri"/>
                </a:rPr>
                <a:t>R</a:t>
              </a:r>
              <a:endParaRPr lang="pt-BR" sz="80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pt-BR" sz="4000" b="0" strike="noStrike" spc="-1" dirty="0">
                  <a:solidFill>
                    <a:srgbClr val="000000"/>
                  </a:solidFill>
                  <a:latin typeface="Calibri"/>
                </a:rPr>
                <a:t>(saída)</a:t>
              </a:r>
              <a:endParaRPr lang="pt-BR" sz="4000" b="0" strike="noStrike" spc="-1" dirty="0">
                <a:latin typeface="Arial"/>
              </a:endParaRPr>
            </a:p>
          </p:txBody>
        </p:sp>
        <p:sp>
          <p:nvSpPr>
            <p:cNvPr id="20" name="Conector de seta reta 15"/>
            <p:cNvSpPr/>
            <p:nvPr/>
          </p:nvSpPr>
          <p:spPr>
            <a:xfrm flipV="1">
              <a:off x="7390416" y="2723400"/>
              <a:ext cx="2022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4098" name="Picture 2" descr="C:\Users\limap\OneDrive\Área de Trabalho\black-box-310220_1280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6392" y="1629394"/>
              <a:ext cx="2232248" cy="2042158"/>
            </a:xfrm>
            <a:prstGeom prst="rect">
              <a:avLst/>
            </a:prstGeom>
            <a:noFill/>
          </p:spPr>
        </p:pic>
      </p:grpSp>
      <p:sp>
        <p:nvSpPr>
          <p:cNvPr id="11" name="CaixaDeTexto 17"/>
          <p:cNvSpPr/>
          <p:nvPr/>
        </p:nvSpPr>
        <p:spPr>
          <a:xfrm>
            <a:off x="4190040" y="4678986"/>
            <a:ext cx="3779280" cy="191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400" b="1" strike="noStrike" spc="-1" dirty="0">
                <a:solidFill>
                  <a:srgbClr val="000000"/>
                </a:solidFill>
                <a:latin typeface="Calibri"/>
              </a:rPr>
              <a:t>Processos mentais (latentes)</a:t>
            </a:r>
            <a:endParaRPr lang="pt-BR" sz="2400" b="0" strike="noStrike" spc="-1" dirty="0">
              <a:latin typeface="Arial"/>
            </a:endParaRPr>
          </a:p>
          <a:p>
            <a:pPr marL="263520" indent="-2635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Pensamento</a:t>
            </a:r>
            <a:endParaRPr lang="pt-BR" sz="2400" b="0" strike="noStrike" spc="-1" dirty="0">
              <a:latin typeface="Arial"/>
            </a:endParaRPr>
          </a:p>
          <a:p>
            <a:pPr marL="263520" indent="-2635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Percepção</a:t>
            </a:r>
            <a:endParaRPr lang="pt-BR" sz="2400" b="0" strike="noStrike" spc="-1" dirty="0">
              <a:latin typeface="Arial"/>
            </a:endParaRPr>
          </a:p>
          <a:p>
            <a:pPr marL="263520" indent="-2635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Atenção</a:t>
            </a:r>
            <a:endParaRPr lang="pt-BR" sz="2400" b="0" strike="noStrike" spc="-1" dirty="0">
              <a:latin typeface="Arial"/>
            </a:endParaRPr>
          </a:p>
          <a:p>
            <a:pPr marL="263520" indent="-2635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Memória, etc.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2" name="CaixaDeTexto 12"/>
          <p:cNvSpPr/>
          <p:nvPr/>
        </p:nvSpPr>
        <p:spPr>
          <a:xfrm>
            <a:off x="4932360" y="3466218"/>
            <a:ext cx="2285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3200" b="1" strike="noStrike" spc="-1" dirty="0">
                <a:solidFill>
                  <a:srgbClr val="000000"/>
                </a:solidFill>
                <a:latin typeface="Calibri"/>
              </a:rPr>
              <a:t>Mediadores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(processamento)</a:t>
            </a:r>
            <a:endParaRPr lang="pt-BR" sz="2400" b="0" strike="noStrike" spc="-1" dirty="0">
              <a:latin typeface="Arial"/>
            </a:endParaRPr>
          </a:p>
        </p:txBody>
      </p:sp>
      <p:pic>
        <p:nvPicPr>
          <p:cNvPr id="2050" name="Picture 2" descr="C:\Users\limap\OneDrive\Área de Trabalho\YouTube\Thumbnails\introdução à psicologia 0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35828" y="4149874"/>
            <a:ext cx="2094085" cy="1080000"/>
          </a:xfrm>
          <a:prstGeom prst="rect">
            <a:avLst/>
          </a:prstGeom>
          <a:noFill/>
        </p:spPr>
      </p:pic>
      <p:pic>
        <p:nvPicPr>
          <p:cNvPr id="2051" name="Picture 3" descr="C:\Users\limap\OneDrive\Área de Trabalho\YouTube\Thumbnails\introdução à psicologia 01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3697" y="4149994"/>
            <a:ext cx="2089181" cy="1080000"/>
          </a:xfrm>
          <a:prstGeom prst="rect">
            <a:avLst/>
          </a:prstGeom>
          <a:noFill/>
        </p:spPr>
      </p:pic>
      <p:pic>
        <p:nvPicPr>
          <p:cNvPr id="2052" name="Picture 4" descr="C:\Users\limap\OneDrive\Área de Trabalho\YouTube\Thumbnails\introdução à psicologia 01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53697" y="5446138"/>
            <a:ext cx="2089181" cy="1080000"/>
          </a:xfrm>
          <a:prstGeom prst="rect">
            <a:avLst/>
          </a:prstGeom>
          <a:noFill/>
        </p:spPr>
      </p:pic>
      <p:pic>
        <p:nvPicPr>
          <p:cNvPr id="2053" name="Picture 5" descr="C:\Users\limap\OneDrive\Área de Trabalho\YouTube\Thumbnails\introdução à psicologia 01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41681" y="5446018"/>
            <a:ext cx="2094085" cy="108000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CCAB5B-13A9-4351-A104-4B948D33B2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057" y="-26590"/>
            <a:ext cx="3156829" cy="1775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D4078-19B3-4707-9C1C-57B83537B5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0"/>
            <a:ext cx="2232248" cy="2232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Níveis</a:t>
            </a:r>
            <a:r>
              <a:rPr lang="en-US" sz="4000" dirty="0"/>
              <a:t> de </a:t>
            </a:r>
            <a:r>
              <a:rPr lang="en-US" sz="4000" dirty="0" err="1"/>
              <a:t>análise</a:t>
            </a:r>
            <a:r>
              <a:rPr lang="en-US" sz="4000" dirty="0"/>
              <a:t> </a:t>
            </a:r>
            <a:r>
              <a:rPr lang="en-US" sz="4000" dirty="0" err="1"/>
              <a:t>em</a:t>
            </a:r>
            <a:r>
              <a:rPr lang="en-US" sz="4000" dirty="0"/>
              <a:t> </a:t>
            </a:r>
            <a:r>
              <a:rPr lang="en-US" sz="4000" dirty="0" err="1"/>
              <a:t>psicologia</a:t>
            </a:r>
            <a:r>
              <a:rPr lang="en-US" sz="4000" dirty="0"/>
              <a:t> </a:t>
            </a:r>
            <a:r>
              <a:rPr lang="en-US" dirty="0"/>
              <a:t>(</a:t>
            </a:r>
            <a:r>
              <a:rPr lang="en-US" dirty="0" err="1"/>
              <a:t>Poldrack</a:t>
            </a:r>
            <a:r>
              <a:rPr lang="en-US" dirty="0"/>
              <a:t> et al., 2011)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452528" y="7213158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Fonte: https://www.statology.org/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8048FB-290C-4905-B862-7BBA8AD0F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734" y="1001477"/>
            <a:ext cx="8568952" cy="588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6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O </a:t>
            </a:r>
            <a:r>
              <a:rPr lang="en-US" sz="4000" dirty="0" err="1"/>
              <a:t>cérebro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6021902" cy="518725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Algumas questões</a:t>
            </a:r>
          </a:p>
          <a:p>
            <a:pPr lvl="1"/>
            <a:r>
              <a:rPr lang="pt-BR" dirty="0"/>
              <a:t>Qual é a unidade básica de funcionamento do cérebro?</a:t>
            </a:r>
          </a:p>
          <a:p>
            <a:pPr lvl="1"/>
            <a:r>
              <a:rPr lang="pt-BR" dirty="0"/>
              <a:t>Como se orientar espacialmente no cérebro?</a:t>
            </a:r>
          </a:p>
          <a:p>
            <a:pPr lvl="1"/>
            <a:r>
              <a:rPr lang="pt-BR" dirty="0"/>
              <a:t>Quais são as principais estruturas e funções conhecidas do cérebro?</a:t>
            </a:r>
          </a:p>
          <a:p>
            <a:pPr lvl="1"/>
            <a:r>
              <a:rPr lang="pt-BR" dirty="0"/>
              <a:t>O que significa quando as luzinhas do cérebro acendem?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452528" y="7213158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Fonte: https://www.statology.org/</a:t>
            </a:r>
          </a:p>
        </p:txBody>
      </p:sp>
      <p:pic>
        <p:nvPicPr>
          <p:cNvPr id="6" name="Picture 2" descr="D:\Psychology\3. PhD\2022.1\Psicologia Cognitiva 1\Backup\Imagens\human brain.jpg">
            <a:extLst>
              <a:ext uri="{FF2B5EF4-FFF2-40B4-BE49-F238E27FC236}">
                <a16:creationId xmlns:a16="http://schemas.microsoft.com/office/drawing/2014/main" id="{30CA7FFF-7AB8-4F80-B285-52A0B8753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6475" y="1087142"/>
            <a:ext cx="4232639" cy="2677054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58EB20-E16D-46C4-9EF5-C948E5314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278" y="3921874"/>
            <a:ext cx="2143458" cy="2682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EDCD57-A460-497E-A7B3-37A556383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428" y="4372512"/>
            <a:ext cx="2502319" cy="198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2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Leituras</a:t>
            </a:r>
            <a:r>
              <a:rPr lang="en-US" sz="4000" dirty="0"/>
              <a:t> </a:t>
            </a:r>
            <a:r>
              <a:rPr lang="en-US" sz="4000" dirty="0" err="1"/>
              <a:t>sugeridas</a:t>
            </a:r>
            <a:endParaRPr lang="en-US" sz="4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452528" y="7213158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Fonte: https://www.statology.org/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A1CAEE-4962-4677-9943-63949CC75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24" y="1197946"/>
            <a:ext cx="2797633" cy="36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96867D-F34F-4AA6-A67A-F7251CB3B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790" y="3142162"/>
            <a:ext cx="2788933" cy="36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5144CE-1EB7-49DE-880E-44A575B96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8982" y="1197946"/>
            <a:ext cx="2968048" cy="36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9DA2AD-3AAF-4FCD-86C9-779B5F293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7895" y="3142162"/>
            <a:ext cx="3021687" cy="36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651F11-2EC7-493C-9BBE-FF6A42AC04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1416" y="1269554"/>
            <a:ext cx="284443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3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762840" y="435852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>
                <a:solidFill>
                  <a:srgbClr val="000000"/>
                </a:solidFill>
                <a:latin typeface="Calibri"/>
              </a:rPr>
              <a:t>Até o próximo vídeo! </a:t>
            </a:r>
            <a:r>
              <a:rPr lang="pt-BR" sz="6000" b="1" strike="noStrike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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pt-BR" sz="3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8472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38462</TotalTime>
  <Words>261</Words>
  <Application>Microsoft Office PowerPoint</Application>
  <PresentationFormat>Custom</PresentationFormat>
  <Paragraphs>55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736</cp:revision>
  <dcterms:created xsi:type="dcterms:W3CDTF">2016-11-14T13:56:39Z</dcterms:created>
  <dcterms:modified xsi:type="dcterms:W3CDTF">2024-09-06T18:07:27Z</dcterms:modified>
</cp:coreProperties>
</file>