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22" r:id="rId2"/>
    <p:sldId id="799" r:id="rId3"/>
    <p:sldId id="664" r:id="rId4"/>
    <p:sldId id="800" r:id="rId5"/>
    <p:sldId id="801" r:id="rId6"/>
    <p:sldId id="792" r:id="rId7"/>
    <p:sldId id="655" r:id="rId8"/>
  </p:sldIdLst>
  <p:sldSz cx="12190413" cy="6859588"/>
  <p:notesSz cx="6858000" cy="9144000"/>
  <p:defaultTextStyle>
    <a:defPPr>
      <a:defRPr lang="pt-BR"/>
    </a:defPPr>
    <a:lvl1pPr marL="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99"/>
    <a:srgbClr val="FF00FF"/>
    <a:srgbClr val="FFC081"/>
    <a:srgbClr val="FFCD9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9" autoAdjust="0"/>
    <p:restoredTop sz="88105" autoAdjust="0"/>
  </p:normalViewPr>
  <p:slideViewPr>
    <p:cSldViewPr>
      <p:cViewPr varScale="1">
        <p:scale>
          <a:sx n="55" d="100"/>
          <a:sy n="55" d="100"/>
        </p:scale>
        <p:origin x="360" y="60"/>
      </p:cViewPr>
      <p:guideLst>
        <p:guide orient="horz" pos="2161"/>
        <p:guide pos="3840"/>
      </p:guideLst>
    </p:cSldViewPr>
  </p:slideViewPr>
  <p:outlineViewPr>
    <p:cViewPr>
      <p:scale>
        <a:sx n="20" d="100"/>
        <a:sy n="20" d="100"/>
      </p:scale>
      <p:origin x="0" y="0"/>
    </p:cViewPr>
    <p:sldLst>
      <p:sld r:id="rId1" collapse="1"/>
    </p:sldLst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BE1EB-9B3A-4F88-8981-57CAE7D022DC}" type="datetimeFigureOut">
              <a:rPr lang="pt-BR" smtClean="0"/>
              <a:pPr/>
              <a:t>20/09/2024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2B78-184E-410B-8EB3-A78D003ACCE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324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A2CC-C870-4222-8082-713A11CF2FEE}" type="datetimeFigureOut">
              <a:rPr lang="pt-BR" smtClean="0"/>
              <a:pPr/>
              <a:t>20/09/2024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EBA5-ED71-45A1-8B2B-DE2576D07047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07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10157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86 billion cells: cerebellum (69 bi) + cortex (16 bi) + spinal cord (1 bi) + rest of the brain (&lt; 1 bi).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752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881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508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444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60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08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C2E5-5F2E-41F9-A0FB-F6B6A2395976}" type="datetime1">
              <a:rPr lang="pt-BR" smtClean="0"/>
              <a:pPr/>
              <a:t>20/09/2024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F0EE-6503-4E8F-A013-CFD41AFB6EA6}" type="datetime1">
              <a:rPr lang="pt-BR" smtClean="0"/>
              <a:pPr/>
              <a:t>20/09/2024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1" y="274705"/>
            <a:ext cx="2742843" cy="585288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AD86-4BE5-4079-9D68-EB0FF3EB9B8E}" type="datetime1">
              <a:rPr lang="pt-BR" smtClean="0"/>
              <a:pPr/>
              <a:t>20/09/2024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D261-2523-45FF-8ED1-0BCB69162581}" type="datetime1">
              <a:rPr lang="pt-BR" smtClean="0"/>
              <a:pPr/>
              <a:t>20/09/2024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7388"/>
            <a:ext cx="10361851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078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7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6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315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393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472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551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630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026C-6155-4932-A819-C07131495285}" type="datetime1">
              <a:rPr lang="pt-BR" smtClean="0"/>
              <a:pPr/>
              <a:t>20/09/2024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5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D34F-8B2C-45E7-98CE-F7ED66FA1B80}" type="datetime1">
              <a:rPr lang="pt-BR" smtClean="0"/>
              <a:pPr/>
              <a:t>20/09/2024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535471"/>
            <a:ext cx="5386216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5" y="1535471"/>
            <a:ext cx="5388332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5" y="2175380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FB13-4A75-42B7-90FC-4FF930268F62}" type="datetime1">
              <a:rPr lang="pt-BR" smtClean="0"/>
              <a:pPr/>
              <a:t>20/09/2024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7D3-B9EE-4353-80CB-4E628B094EA8}" type="datetime1">
              <a:rPr lang="pt-BR" smtClean="0"/>
              <a:pPr/>
              <a:t>20/09/2024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A78-9207-4F09-A348-718AD96E4D93}" type="datetime1">
              <a:rPr lang="pt-BR" smtClean="0"/>
              <a:pPr/>
              <a:t>20/09/2024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5" y="273115"/>
            <a:ext cx="4010562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5" y="1435437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F061-2354-4E7B-9294-11A163B323B2}" type="datetime1">
              <a:rPr lang="pt-BR" smtClean="0"/>
              <a:pPr/>
              <a:t>20/09/2024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7879" indent="0">
              <a:buNone/>
              <a:defRPr sz="3100"/>
            </a:lvl2pPr>
            <a:lvl3pPr marL="1015760" indent="0">
              <a:buNone/>
              <a:defRPr sz="2700"/>
            </a:lvl3pPr>
            <a:lvl4pPr marL="1523639" indent="0">
              <a:buNone/>
              <a:defRPr sz="2300"/>
            </a:lvl4pPr>
            <a:lvl5pPr marL="2031520" indent="0">
              <a:buNone/>
              <a:defRPr sz="2300"/>
            </a:lvl5pPr>
            <a:lvl6pPr marL="2539399" indent="0">
              <a:buNone/>
              <a:defRPr sz="2300"/>
            </a:lvl6pPr>
            <a:lvl7pPr marL="3047280" indent="0">
              <a:buNone/>
              <a:defRPr sz="2300"/>
            </a:lvl7pPr>
            <a:lvl8pPr marL="3555159" indent="0">
              <a:buNone/>
              <a:defRPr sz="2300"/>
            </a:lvl8pPr>
            <a:lvl9pPr marL="4063040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B3E-F030-42B0-83BA-8AE4FBEC2267}" type="datetime1">
              <a:rPr lang="pt-BR" smtClean="0"/>
              <a:pPr/>
              <a:t>20/09/2024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2" y="274702"/>
            <a:ext cx="10971372" cy="1143265"/>
          </a:xfrm>
          <a:prstGeom prst="rect">
            <a:avLst/>
          </a:prstGeom>
        </p:spPr>
        <p:txBody>
          <a:bodyPr vert="horz" lIns="101576" tIns="50788" rIns="101576" bIns="50788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600573"/>
            <a:ext cx="10971372" cy="4527011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A825-296A-4964-85BE-4EAB02630B2E}" type="datetime1">
              <a:rPr lang="pt-BR" smtClean="0"/>
              <a:pPr/>
              <a:t>20/09/2024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01576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10" indent="-380910" algn="l" defTabSz="101576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306" indent="-317425" algn="l" defTabSz="101576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7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580" indent="-253940" algn="l" defTabSz="101576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460" indent="-253940" algn="l" defTabSz="101576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34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22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1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1698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87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76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63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52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39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28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15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04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image" Target="../media/image2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0" y="2643840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Introdução à Psicologia</a:t>
            </a:r>
            <a:endParaRPr kumimoji="0" lang="pt-BR" sz="8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ítulo 1"/>
          <p:cNvSpPr/>
          <p:nvPr/>
        </p:nvSpPr>
        <p:spPr>
          <a:xfrm>
            <a:off x="478582" y="4358520"/>
            <a:ext cx="11045378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 fontScale="92500"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>
                <a:solidFill>
                  <a:srgbClr val="000000"/>
                </a:solidFill>
                <a:latin typeface="Calibri"/>
              </a:rPr>
              <a:t>026 | </a:t>
            </a:r>
            <a:r>
              <a:rPr lang="pt-BR" sz="6000" b="1" spc="-1" dirty="0">
                <a:solidFill>
                  <a:srgbClr val="000000"/>
                </a:solidFill>
                <a:latin typeface="Calibri"/>
              </a:rPr>
              <a:t>Neurônio e potencial de ação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500" b="1" strike="noStrike" spc="-1" dirty="0">
                <a:solidFill>
                  <a:srgbClr val="000000"/>
                </a:solidFill>
                <a:latin typeface="Calibri"/>
              </a:rPr>
              <a:t>Marcos Lima</a:t>
            </a:r>
            <a:endParaRPr lang="pt-BR" sz="35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O </a:t>
            </a:r>
            <a:r>
              <a:rPr lang="en-US" sz="4000" dirty="0" err="1"/>
              <a:t>cérebro</a:t>
            </a:r>
            <a:r>
              <a:rPr lang="en-US" sz="4000" dirty="0"/>
              <a:t> </a:t>
            </a:r>
            <a:r>
              <a:rPr lang="en-US" sz="4000" dirty="0" err="1"/>
              <a:t>humano</a:t>
            </a:r>
            <a:endParaRPr lang="en-US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452528" y="7213158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Fonte: https://www.statology.org/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E63A8E-9583-4A33-B0EE-CD9B34562B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96"/>
          <a:stretch/>
        </p:blipFill>
        <p:spPr>
          <a:xfrm flipH="1">
            <a:off x="8061465" y="1629594"/>
            <a:ext cx="3650365" cy="38884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spaço Reservado para Conteúdo 2">
                <a:extLst>
                  <a:ext uri="{FF2B5EF4-FFF2-40B4-BE49-F238E27FC236}">
                    <a16:creationId xmlns:a16="http://schemas.microsoft.com/office/drawing/2014/main" id="{16402D91-2F27-4648-BF9D-D733369647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22" y="1170568"/>
                <a:ext cx="7141868" cy="5187256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Estatísticas</a:t>
                </a:r>
              </a:p>
              <a:p>
                <a:pPr lvl="1"/>
                <a:r>
                  <a:rPr lang="pt-BR" dirty="0"/>
                  <a:t>Massa: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~2%</m:t>
                    </m:r>
                  </m:oMath>
                </a14:m>
                <a:r>
                  <a:rPr lang="pt-BR" dirty="0"/>
                  <a:t> do corpo</a:t>
                </a:r>
              </a:p>
              <a:p>
                <a:pPr lvl="1"/>
                <a:r>
                  <a:rPr lang="pt-BR" dirty="0"/>
                  <a:t>Consumo: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~2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pt-BR" dirty="0"/>
                  <a:t> do oxigênio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~2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pt-BR" dirty="0"/>
                  <a:t> de glicose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~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0%</m:t>
                    </m:r>
                  </m:oMath>
                </a14:m>
                <a:r>
                  <a:rPr lang="pt-BR" dirty="0"/>
                  <a:t> de uso!</a:t>
                </a:r>
              </a:p>
              <a:p>
                <a:pPr lvl="1"/>
                <a:r>
                  <a:rPr lang="pt-BR" dirty="0"/>
                  <a:t>Composição: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~100</m:t>
                    </m:r>
                  </m:oMath>
                </a14:m>
                <a:r>
                  <a:rPr lang="pt-BR" dirty="0"/>
                  <a:t> bilhões de neurônios</a:t>
                </a:r>
              </a:p>
              <a:p>
                <a:pPr lvl="1"/>
                <a:r>
                  <a:rPr lang="pt-BR" dirty="0"/>
                  <a:t>Comunicação:</a:t>
                </a:r>
              </a:p>
              <a:p>
                <a:pPr lvl="2"/>
                <a:r>
                  <a:rPr lang="pt-BR" dirty="0"/>
                  <a:t>Eletroquímica, por meio das sinapses</a:t>
                </a:r>
              </a:p>
              <a:p>
                <a:pPr lvl="2"/>
                <a:r>
                  <a:rPr lang="pt-BR" dirty="0"/>
                  <a:t>Estimativa: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~100</m:t>
                    </m:r>
                  </m:oMath>
                </a14:m>
                <a:r>
                  <a:rPr lang="pt-BR" dirty="0"/>
                  <a:t> trilhões de sinapses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12" name="Espaço Reservado para Conteúdo 2">
                <a:extLst>
                  <a:ext uri="{FF2B5EF4-FFF2-40B4-BE49-F238E27FC236}">
                    <a16:creationId xmlns:a16="http://schemas.microsoft.com/office/drawing/2014/main" id="{16402D91-2F27-4648-BF9D-D733369647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22" y="1170568"/>
                <a:ext cx="7141868" cy="5187256"/>
              </a:xfrm>
              <a:blipFill>
                <a:blip r:embed="rId4"/>
                <a:stretch>
                  <a:fillRect l="-1877" t="-1528" r="-11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2" descr="D:\Psychology\3. PhD\2022.1\Psicologia Cognitiva 1\Backup\Imagens\neuron2.jpg">
            <a:extLst>
              <a:ext uri="{FF2B5EF4-FFF2-40B4-BE49-F238E27FC236}">
                <a16:creationId xmlns:a16="http://schemas.microsoft.com/office/drawing/2014/main" id="{5A7508CF-CE57-4DEC-9882-2B8F2A036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733682" y="5559848"/>
            <a:ext cx="2042044" cy="1176058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C84707-8359-4075-90E0-1ACB7E9A5E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617" y="1022458"/>
            <a:ext cx="3845213" cy="438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0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 </a:t>
            </a:r>
            <a:r>
              <a:rPr lang="en-US" sz="4000" dirty="0" err="1"/>
              <a:t>doutrina</a:t>
            </a:r>
            <a:r>
              <a:rPr lang="en-US" sz="4000" dirty="0"/>
              <a:t> do </a:t>
            </a:r>
            <a:r>
              <a:rPr lang="en-US" sz="4000" dirty="0" err="1"/>
              <a:t>neurônio</a:t>
            </a:r>
            <a:endParaRPr lang="en-US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170568"/>
            <a:ext cx="7845778" cy="5187256"/>
          </a:xfrm>
        </p:spPr>
        <p:txBody>
          <a:bodyPr>
            <a:normAutofit/>
          </a:bodyPr>
          <a:lstStyle/>
          <a:p>
            <a:r>
              <a:rPr lang="pt-BR" dirty="0"/>
              <a:t>Santiago Ramon y Cajal (1852–1934)</a:t>
            </a:r>
          </a:p>
          <a:p>
            <a:pPr lvl="1"/>
            <a:r>
              <a:rPr lang="pt-BR" dirty="0"/>
              <a:t>Pai da neurociência moderna</a:t>
            </a:r>
          </a:p>
          <a:p>
            <a:pPr lvl="1"/>
            <a:r>
              <a:rPr lang="pt-BR" dirty="0"/>
              <a:t>Médico e ilustrador</a:t>
            </a:r>
          </a:p>
          <a:p>
            <a:pPr lvl="1"/>
            <a:r>
              <a:rPr lang="pt-BR" dirty="0"/>
              <a:t>Nobel de Fisiologia ou Medicina (1906)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452528" y="7213158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Fonte: https://www.statology.org/</a:t>
            </a:r>
          </a:p>
        </p:txBody>
      </p:sp>
      <p:pic>
        <p:nvPicPr>
          <p:cNvPr id="8" name="Picture 2" descr="D:\Psychology\3. PhD\2022.1\Psicologia Cognitiva 1\Backup\Imagens\human brain.jpg">
            <a:extLst>
              <a:ext uri="{FF2B5EF4-FFF2-40B4-BE49-F238E27FC236}">
                <a16:creationId xmlns:a16="http://schemas.microsoft.com/office/drawing/2014/main" id="{BEB4E539-319A-419A-9839-D1D2B5773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9784" y="4050179"/>
            <a:ext cx="3573140" cy="2259935"/>
          </a:xfrm>
          <a:prstGeom prst="rect">
            <a:avLst/>
          </a:prstGeom>
          <a:noFill/>
        </p:spPr>
      </p:pic>
      <p:pic>
        <p:nvPicPr>
          <p:cNvPr id="14" name="Picture 3" descr="D:\Psychology\3. PhD\2022.1\Psicologia Cognitiva 1\Backup\Imagens\Cajal-Restored.jpg">
            <a:extLst>
              <a:ext uri="{FF2B5EF4-FFF2-40B4-BE49-F238E27FC236}">
                <a16:creationId xmlns:a16="http://schemas.microsoft.com/office/drawing/2014/main" id="{BD2953C1-94D1-40D5-AABA-E93F30DF4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36461" y="2516283"/>
            <a:ext cx="2844430" cy="3865839"/>
          </a:xfrm>
          <a:prstGeom prst="rect">
            <a:avLst/>
          </a:prstGeom>
          <a:noFill/>
        </p:spPr>
      </p:pic>
      <p:pic>
        <p:nvPicPr>
          <p:cNvPr id="9" name="Picture 2" descr="D:\Psychology\3. PhD\2022.1\Psicologia Cognitiva 1\Backup\Imagens\neuron2.jpg">
            <a:extLst>
              <a:ext uri="{FF2B5EF4-FFF2-40B4-BE49-F238E27FC236}">
                <a16:creationId xmlns:a16="http://schemas.microsoft.com/office/drawing/2014/main" id="{85C4795C-E3E3-4433-8D80-C8674F609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66295" y="4077866"/>
            <a:ext cx="3933167" cy="22651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22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O </a:t>
            </a:r>
            <a:r>
              <a:rPr lang="en-US" sz="4000" dirty="0" err="1"/>
              <a:t>neurônio</a:t>
            </a:r>
            <a:endParaRPr lang="en-US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452528" y="7213158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Fonte: https://www.statology.org/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E2DCE7-CA17-4842-9F34-11589EFFF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90" y="2258404"/>
            <a:ext cx="11031320" cy="304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2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Potencial</a:t>
            </a:r>
            <a:r>
              <a:rPr lang="en-US" sz="4000" dirty="0"/>
              <a:t> de </a:t>
            </a:r>
            <a:r>
              <a:rPr lang="en-US" sz="4000" dirty="0" err="1"/>
              <a:t>membrana</a:t>
            </a:r>
            <a:r>
              <a:rPr lang="en-US" sz="4000" dirty="0"/>
              <a:t> e </a:t>
            </a:r>
            <a:r>
              <a:rPr lang="en-US" sz="4000" dirty="0" err="1"/>
              <a:t>potencial</a:t>
            </a:r>
            <a:r>
              <a:rPr lang="en-US" sz="4000" dirty="0"/>
              <a:t> de </a:t>
            </a:r>
            <a:r>
              <a:rPr lang="en-US" sz="4000" dirty="0" err="1"/>
              <a:t>ação</a:t>
            </a:r>
            <a:endParaRPr lang="en-US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06574" y="1197546"/>
            <a:ext cx="11272163" cy="2952328"/>
          </a:xfrm>
        </p:spPr>
        <p:txBody>
          <a:bodyPr>
            <a:normAutofit/>
          </a:bodyPr>
          <a:lstStyle/>
          <a:p>
            <a:r>
              <a:rPr lang="pt-BR" sz="3400" dirty="0"/>
              <a:t>O</a:t>
            </a:r>
            <a:r>
              <a:rPr lang="pt-BR" sz="3400" b="1" dirty="0">
                <a:solidFill>
                  <a:srgbClr val="002060"/>
                </a:solidFill>
              </a:rPr>
              <a:t> potencial de membrana </a:t>
            </a:r>
            <a:r>
              <a:rPr lang="pt-BR" sz="3400" dirty="0"/>
              <a:t>se refere à diferença de carga elétrica nos meios interno e externo do neurônio inativo</a:t>
            </a:r>
          </a:p>
          <a:p>
            <a:r>
              <a:rPr lang="pt-BR" sz="3400" dirty="0"/>
              <a:t>O </a:t>
            </a:r>
            <a:r>
              <a:rPr lang="pt-BR" sz="3400" b="1" dirty="0">
                <a:solidFill>
                  <a:srgbClr val="002060"/>
                </a:solidFill>
              </a:rPr>
              <a:t>potencial de ação </a:t>
            </a:r>
            <a:r>
              <a:rPr lang="pt-BR" sz="3400" dirty="0"/>
              <a:t>funciona segundo o princípio do tudo ou nada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452528" y="7213158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Fonte: https://www.statology.org/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56F8EC-1D59-4E73-BBC0-9C452B988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911" y="3106684"/>
            <a:ext cx="3753321" cy="37074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46B0E7-3E7D-49CE-8C37-DC8CDDDB0C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64" t="4000" r="1964" b="9603"/>
          <a:stretch/>
        </p:blipFill>
        <p:spPr>
          <a:xfrm>
            <a:off x="1659207" y="3775543"/>
            <a:ext cx="5056742" cy="311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1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 </a:t>
            </a:r>
            <a:r>
              <a:rPr lang="en-US" sz="4000" dirty="0" err="1"/>
              <a:t>sinapse</a:t>
            </a:r>
            <a:endParaRPr lang="en-US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452528" y="7213158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Fonte: https://www.statology.org/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3397A-7D1D-4DF0-9208-E37E0FB5E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766" y="2490630"/>
            <a:ext cx="7848872" cy="4179524"/>
          </a:xfrm>
          <a:prstGeom prst="rect">
            <a:avLst/>
          </a:prstGeom>
        </p:spPr>
      </p:pic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92ACF813-2E28-4647-A73C-93D3F3FD4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574" y="1197546"/>
            <a:ext cx="11272163" cy="2952328"/>
          </a:xfrm>
        </p:spPr>
        <p:txBody>
          <a:bodyPr>
            <a:normAutofit/>
          </a:bodyPr>
          <a:lstStyle/>
          <a:p>
            <a:r>
              <a:rPr lang="pt-BR" sz="3400" dirty="0"/>
              <a:t>Comunicação química entre neurônios, por meio de </a:t>
            </a:r>
            <a:r>
              <a:rPr lang="pt-BR" sz="3400" b="1" dirty="0">
                <a:solidFill>
                  <a:srgbClr val="002060"/>
                </a:solidFill>
              </a:rPr>
              <a:t>neurotransmissores</a:t>
            </a:r>
          </a:p>
        </p:txBody>
      </p:sp>
    </p:spTree>
    <p:extLst>
      <p:ext uri="{BB962C8B-B14F-4D97-AF65-F5344CB8AC3E}">
        <p14:creationId xmlns:p14="http://schemas.microsoft.com/office/powerpoint/2010/main" val="1537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0" y="2643840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Introdução à Psicologia</a:t>
            </a:r>
            <a:endParaRPr kumimoji="0" lang="pt-BR" sz="8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ítulo 1"/>
          <p:cNvSpPr/>
          <p:nvPr/>
        </p:nvSpPr>
        <p:spPr>
          <a:xfrm>
            <a:off x="762840" y="435852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>
                <a:solidFill>
                  <a:srgbClr val="000000"/>
                </a:solidFill>
                <a:latin typeface="Calibri"/>
              </a:rPr>
              <a:t>Até o próximo vídeo! </a:t>
            </a:r>
            <a:r>
              <a:rPr lang="pt-BR" sz="6000" b="1" strike="noStrike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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pt-BR" sz="35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28472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38429</TotalTime>
  <Words>242</Words>
  <Application>Microsoft Office PowerPoint</Application>
  <PresentationFormat>Custom</PresentationFormat>
  <Paragraphs>45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Marcos Lima</cp:lastModifiedBy>
  <cp:revision>748</cp:revision>
  <dcterms:created xsi:type="dcterms:W3CDTF">2016-11-14T13:56:39Z</dcterms:created>
  <dcterms:modified xsi:type="dcterms:W3CDTF">2024-09-20T14:51:44Z</dcterms:modified>
</cp:coreProperties>
</file>