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2" r:id="rId2"/>
    <p:sldId id="767" r:id="rId3"/>
    <p:sldId id="772" r:id="rId4"/>
    <p:sldId id="776" r:id="rId5"/>
    <p:sldId id="777" r:id="rId6"/>
    <p:sldId id="778" r:id="rId7"/>
    <p:sldId id="782" r:id="rId8"/>
    <p:sldId id="779" r:id="rId9"/>
    <p:sldId id="781" r:id="rId10"/>
    <p:sldId id="780" r:id="rId11"/>
    <p:sldId id="760" r:id="rId12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4182" autoAdjust="0"/>
  </p:normalViewPr>
  <p:slideViewPr>
    <p:cSldViewPr>
      <p:cViewPr varScale="1">
        <p:scale>
          <a:sx n="58" d="100"/>
          <a:sy n="58" d="100"/>
        </p:scale>
        <p:origin x="432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12/01/2025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83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8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7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4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50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48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87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9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5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44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12/01/2025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 fontScale="85000" lnSpcReduction="10000"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030 | Pacientes com o cérebro dividido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Sugestão de vídeo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9B3E6-9763-4035-9C9E-347013109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50" y="2133650"/>
            <a:ext cx="1187585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5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Personagens do dia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6E5A40-DF4D-45D0-82F9-903CD28956B6}"/>
              </a:ext>
            </a:extLst>
          </p:cNvPr>
          <p:cNvGrpSpPr/>
          <p:nvPr/>
        </p:nvGrpSpPr>
        <p:grpSpPr>
          <a:xfrm>
            <a:off x="2278782" y="1729344"/>
            <a:ext cx="2952328" cy="4600515"/>
            <a:chOff x="2278782" y="1729344"/>
            <a:chExt cx="2952328" cy="4600515"/>
          </a:xfrm>
        </p:grpSpPr>
        <p:sp>
          <p:nvSpPr>
            <p:cNvPr id="11" name="CaixaDeTexto 28">
              <a:extLst>
                <a:ext uri="{FF2B5EF4-FFF2-40B4-BE49-F238E27FC236}">
                  <a16:creationId xmlns:a16="http://schemas.microsoft.com/office/drawing/2014/main" id="{7AA5E87E-FD3A-4CFE-82D2-307C5C0044C1}"/>
                </a:ext>
              </a:extLst>
            </p:cNvPr>
            <p:cNvSpPr txBox="1"/>
            <p:nvPr/>
          </p:nvSpPr>
          <p:spPr>
            <a:xfrm>
              <a:off x="2278782" y="5314196"/>
              <a:ext cx="29523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i="1" dirty="0">
                  <a:solidFill>
                    <a:srgbClr val="002060"/>
                  </a:solidFill>
                </a:rPr>
                <a:t>Roger Sperry</a:t>
              </a:r>
            </a:p>
            <a:p>
              <a:pPr algn="ctr"/>
              <a:r>
                <a:rPr lang="pt-BR" sz="3000" b="1" i="1" dirty="0">
                  <a:solidFill>
                    <a:srgbClr val="002060"/>
                  </a:solidFill>
                </a:rPr>
                <a:t>(1913–1994)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92E0DF-B51D-4138-AD54-E4A22650C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8891" y="1729344"/>
              <a:ext cx="2572109" cy="34009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DA2664-1ABA-4FDA-85D8-154E53D3D1A2}"/>
              </a:ext>
            </a:extLst>
          </p:cNvPr>
          <p:cNvGrpSpPr/>
          <p:nvPr/>
        </p:nvGrpSpPr>
        <p:grpSpPr>
          <a:xfrm>
            <a:off x="6311230" y="1729344"/>
            <a:ext cx="4320480" cy="4588321"/>
            <a:chOff x="6311230" y="1729344"/>
            <a:chExt cx="4320480" cy="4588321"/>
          </a:xfrm>
        </p:grpSpPr>
        <p:sp>
          <p:nvSpPr>
            <p:cNvPr id="13" name="CaixaDeTexto 28">
              <a:extLst>
                <a:ext uri="{FF2B5EF4-FFF2-40B4-BE49-F238E27FC236}">
                  <a16:creationId xmlns:a16="http://schemas.microsoft.com/office/drawing/2014/main" id="{1D8CFD0C-397C-44E9-8A27-BEA74BA68E00}"/>
                </a:ext>
              </a:extLst>
            </p:cNvPr>
            <p:cNvSpPr txBox="1"/>
            <p:nvPr/>
          </p:nvSpPr>
          <p:spPr>
            <a:xfrm>
              <a:off x="6311230" y="5302002"/>
              <a:ext cx="432048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i="1" dirty="0">
                  <a:solidFill>
                    <a:srgbClr val="002060"/>
                  </a:solidFill>
                </a:rPr>
                <a:t>Michael Gazzaniga</a:t>
              </a:r>
            </a:p>
            <a:p>
              <a:pPr algn="ctr"/>
              <a:r>
                <a:rPr lang="pt-BR" sz="3000" b="1" i="1" dirty="0">
                  <a:solidFill>
                    <a:srgbClr val="002060"/>
                  </a:solidFill>
                </a:rPr>
                <a:t>(1939–)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F0CE15A-D8B6-45A6-BFF0-536DB4259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47334" y="1729344"/>
              <a:ext cx="2259241" cy="3294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O corpo caloso</a:t>
            </a:r>
            <a:endParaRPr lang="pt-BR" dirty="0"/>
          </a:p>
        </p:txBody>
      </p:sp>
      <p:pic>
        <p:nvPicPr>
          <p:cNvPr id="9" name="Picture 2" descr="D:\Psychology\3. PhD\2022.1\Psicologia Cognitiva 1\Backup\Imagens\corpus callossum.png">
            <a:extLst>
              <a:ext uri="{FF2B5EF4-FFF2-40B4-BE49-F238E27FC236}">
                <a16:creationId xmlns:a16="http://schemas.microsoft.com/office/drawing/2014/main" id="{568E9E0D-07DE-4A8C-BC38-527E7CC9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5918" y="1413570"/>
            <a:ext cx="10960704" cy="357190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813897-1D69-47BB-91CE-2A834C671A2F}"/>
              </a:ext>
            </a:extLst>
          </p:cNvPr>
          <p:cNvSpPr txBox="1"/>
          <p:nvPr/>
        </p:nvSpPr>
        <p:spPr>
          <a:xfrm>
            <a:off x="334567" y="5374010"/>
            <a:ext cx="11521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i="1" dirty="0">
                <a:solidFill>
                  <a:srgbClr val="002060"/>
                </a:solidFill>
              </a:rPr>
              <a:t>Hemisférios cerebrais também se conectam por meio de algumas comissuras (e.g., anterior, hipocampal)</a:t>
            </a:r>
          </a:p>
        </p:txBody>
      </p:sp>
    </p:spTree>
    <p:extLst>
      <p:ext uri="{BB962C8B-B14F-4D97-AF65-F5344CB8AC3E}">
        <p14:creationId xmlns:p14="http://schemas.microsoft.com/office/powerpoint/2010/main" val="30170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Pacientes com o cérebro dividido</a:t>
            </a: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59198-23FD-4896-AF75-37A7BAC7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10" y="1341562"/>
            <a:ext cx="9001000" cy="44929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871FD-048B-4BA1-B87B-223E15E13FA7}"/>
              </a:ext>
            </a:extLst>
          </p:cNvPr>
          <p:cNvSpPr txBox="1"/>
          <p:nvPr/>
        </p:nvSpPr>
        <p:spPr>
          <a:xfrm>
            <a:off x="4583038" y="616609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Gazzaniga et al. (2018)</a:t>
            </a:r>
          </a:p>
        </p:txBody>
      </p:sp>
    </p:spTree>
    <p:extLst>
      <p:ext uri="{BB962C8B-B14F-4D97-AF65-F5344CB8AC3E}">
        <p14:creationId xmlns:p14="http://schemas.microsoft.com/office/powerpoint/2010/main" val="174354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Alguns fatos sobre o cérebro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871FD-048B-4BA1-B87B-223E15E13FA7}"/>
              </a:ext>
            </a:extLst>
          </p:cNvPr>
          <p:cNvSpPr txBox="1"/>
          <p:nvPr/>
        </p:nvSpPr>
        <p:spPr>
          <a:xfrm>
            <a:off x="118542" y="5806058"/>
            <a:ext cx="613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</a:rPr>
              <a:t>Informações do campo visual esquerdo são processadas pelo hemisfério cerebral direito e vice-versa</a:t>
            </a:r>
          </a:p>
        </p:txBody>
      </p:sp>
      <p:pic>
        <p:nvPicPr>
          <p:cNvPr id="8" name="Picture 2" descr="C:\Users\Marcos\Desktop\Introdução à Psicologia - Verão\Imagens\eye and brain.jpg">
            <a:extLst>
              <a:ext uri="{FF2B5EF4-FFF2-40B4-BE49-F238E27FC236}">
                <a16:creationId xmlns:a16="http://schemas.microsoft.com/office/drawing/2014/main" id="{92536A17-64FF-4AF2-B93C-7654EF95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622" y="1132071"/>
            <a:ext cx="4464496" cy="4169931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B6BA54-DAB6-4DF0-A1A9-2CB3AD3FE7EA}"/>
              </a:ext>
            </a:extLst>
          </p:cNvPr>
          <p:cNvSpPr txBox="1"/>
          <p:nvPr/>
        </p:nvSpPr>
        <p:spPr>
          <a:xfrm>
            <a:off x="6249674" y="5818252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rgbClr val="002060"/>
                </a:solidFill>
              </a:rPr>
              <a:t>Processamento motor ocorre no hemisfério cerebral contralateral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27620-70FD-44D4-8B92-ADD816BF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74" y="1433521"/>
            <a:ext cx="6091393" cy="36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Observações clínicas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871FD-048B-4BA1-B87B-223E15E13FA7}"/>
              </a:ext>
            </a:extLst>
          </p:cNvPr>
          <p:cNvSpPr txBox="1"/>
          <p:nvPr/>
        </p:nvSpPr>
        <p:spPr>
          <a:xfrm>
            <a:off x="4583038" y="616609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Gazzaniga et al. (2018)</a:t>
            </a:r>
          </a:p>
        </p:txBody>
      </p:sp>
      <p:pic>
        <p:nvPicPr>
          <p:cNvPr id="7" name="Picture 2" descr="C:\Users\User\Pictures\brain\0005.jpg">
            <a:extLst>
              <a:ext uri="{FF2B5EF4-FFF2-40B4-BE49-F238E27FC236}">
                <a16:creationId xmlns:a16="http://schemas.microsoft.com/office/drawing/2014/main" id="{C5B6B35E-4CD4-43DA-9EA0-5358FFFFA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r="49901" b="9454"/>
          <a:stretch/>
        </p:blipFill>
        <p:spPr bwMode="auto">
          <a:xfrm>
            <a:off x="451604" y="1487612"/>
            <a:ext cx="5643602" cy="4462462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00B2E23-B735-4AB1-951F-B234805C213E}"/>
              </a:ext>
            </a:extLst>
          </p:cNvPr>
          <p:cNvGrpSpPr/>
          <p:nvPr/>
        </p:nvGrpSpPr>
        <p:grpSpPr>
          <a:xfrm>
            <a:off x="1270670" y="4198019"/>
            <a:ext cx="4176464" cy="1752056"/>
            <a:chOff x="1270670" y="4198019"/>
            <a:chExt cx="4176464" cy="1608040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85DCB7-DEE8-4A8C-B999-E51DC5F97DC7}"/>
                </a:ext>
              </a:extLst>
            </p:cNvPr>
            <p:cNvSpPr/>
            <p:nvPr/>
          </p:nvSpPr>
          <p:spPr>
            <a:xfrm>
              <a:off x="1270670" y="4946901"/>
              <a:ext cx="4176464" cy="85915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4DD881-B35B-4DB9-A376-B25F346B5F03}"/>
                </a:ext>
              </a:extLst>
            </p:cNvPr>
            <p:cNvSpPr/>
            <p:nvPr/>
          </p:nvSpPr>
          <p:spPr>
            <a:xfrm>
              <a:off x="2062758" y="4198019"/>
              <a:ext cx="855712" cy="9599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DE2276A-51EE-4A29-B86B-73A2C7B59EAF}"/>
              </a:ext>
            </a:extLst>
          </p:cNvPr>
          <p:cNvSpPr/>
          <p:nvPr/>
        </p:nvSpPr>
        <p:spPr>
          <a:xfrm>
            <a:off x="6887294" y="4869953"/>
            <a:ext cx="4320480" cy="10801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C:\Users\Marcos\Desktop\Introdução à Psicologia - Verão\Imagens\eye and brain.jpg">
            <a:extLst>
              <a:ext uri="{FF2B5EF4-FFF2-40B4-BE49-F238E27FC236}">
                <a16:creationId xmlns:a16="http://schemas.microsoft.com/office/drawing/2014/main" id="{4398EC9F-88EA-436C-9E3A-CB316FF6C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66200" y="1334542"/>
            <a:ext cx="4941574" cy="4615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736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Observações clínicas</a:t>
            </a: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871FD-048B-4BA1-B87B-223E15E13FA7}"/>
              </a:ext>
            </a:extLst>
          </p:cNvPr>
          <p:cNvSpPr txBox="1"/>
          <p:nvPr/>
        </p:nvSpPr>
        <p:spPr>
          <a:xfrm>
            <a:off x="4583038" y="616609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Gazzaniga et al. (2018)</a:t>
            </a:r>
          </a:p>
        </p:txBody>
      </p:sp>
      <p:pic>
        <p:nvPicPr>
          <p:cNvPr id="7" name="Picture 2" descr="C:\Users\User\Pictures\brain\0005.jpg">
            <a:extLst>
              <a:ext uri="{FF2B5EF4-FFF2-40B4-BE49-F238E27FC236}">
                <a16:creationId xmlns:a16="http://schemas.microsoft.com/office/drawing/2014/main" id="{C5B6B35E-4CD4-43DA-9EA0-5358FFFFA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49222" b="9454"/>
          <a:stretch/>
        </p:blipFill>
        <p:spPr bwMode="auto">
          <a:xfrm>
            <a:off x="190550" y="1581500"/>
            <a:ext cx="5720072" cy="446246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85DCB7-DEE8-4A8C-B999-E51DC5F97DC7}"/>
              </a:ext>
            </a:extLst>
          </p:cNvPr>
          <p:cNvSpPr/>
          <p:nvPr/>
        </p:nvSpPr>
        <p:spPr>
          <a:xfrm>
            <a:off x="1145360" y="4810036"/>
            <a:ext cx="4445790" cy="1140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9" descr="Diagrama&#10;&#10;Descrição gerada automaticamente">
            <a:extLst>
              <a:ext uri="{FF2B5EF4-FFF2-40B4-BE49-F238E27FC236}">
                <a16:creationId xmlns:a16="http://schemas.microsoft.com/office/drawing/2014/main" id="{52A224D2-AD01-4A1D-8AF9-A170E082F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99" t="3496" r="3" b="6887"/>
          <a:stretch/>
        </p:blipFill>
        <p:spPr>
          <a:xfrm>
            <a:off x="7596743" y="1051600"/>
            <a:ext cx="3492868" cy="51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1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Lateralização da função cerebral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C00EF1D-F415-4357-83CF-B5AA7BB1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22" y="1170568"/>
            <a:ext cx="11272162" cy="5187256"/>
          </a:xfrm>
        </p:spPr>
        <p:txBody>
          <a:bodyPr>
            <a:normAutofit/>
          </a:bodyPr>
          <a:lstStyle/>
          <a:p>
            <a:r>
              <a:rPr lang="pt-BR" dirty="0"/>
              <a:t>Sinônimo: dominância hemisférica</a:t>
            </a:r>
          </a:p>
          <a:p>
            <a:r>
              <a:rPr lang="pt-BR" dirty="0"/>
              <a:t>Algumas funções neurais ou processos cognitivos estão especializados em um dos hemisférios cerebrais</a:t>
            </a:r>
          </a:p>
          <a:p>
            <a:pPr lvl="1"/>
            <a:r>
              <a:rPr lang="pt-BR" dirty="0"/>
              <a:t>Linguagem: gramática, reconhecimento de palavras, compreensão e produção da fala (E); prosódia (D)</a:t>
            </a:r>
          </a:p>
          <a:p>
            <a:pPr lvl="1"/>
            <a:r>
              <a:rPr lang="pt-BR" dirty="0"/>
              <a:t>Processamento espacial complexo e senso de espaço (D)</a:t>
            </a:r>
          </a:p>
          <a:p>
            <a:pPr lvl="1"/>
            <a:r>
              <a:rPr lang="pt-BR" dirty="0"/>
              <a:t>Sentidos da pele: contralateral no córtex somatossensorial</a:t>
            </a:r>
          </a:p>
        </p:txBody>
      </p:sp>
    </p:spTree>
    <p:extLst>
      <p:ext uri="{BB962C8B-B14F-4D97-AF65-F5344CB8AC3E}">
        <p14:creationId xmlns:p14="http://schemas.microsoft.com/office/powerpoint/2010/main" val="51436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tângulo 9">
            <a:extLst>
              <a:ext uri="{FF2B5EF4-FFF2-40B4-BE49-F238E27FC236}">
                <a16:creationId xmlns:a16="http://schemas.microsoft.com/office/drawing/2014/main" id="{FDC993C4-0663-47C0-8727-4E92023B8B49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Cérebro esquerdo versus cérebro direito?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3F19F-42BE-4DE5-A802-8E1A656C9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6" y="1341562"/>
            <a:ext cx="5436981" cy="4832872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BF2B31A-B27B-4D0F-86E4-6ABCBF3F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32" y="1170568"/>
            <a:ext cx="5749998" cy="5187256"/>
          </a:xfrm>
        </p:spPr>
        <p:txBody>
          <a:bodyPr>
            <a:normAutofit/>
          </a:bodyPr>
          <a:lstStyle/>
          <a:p>
            <a:r>
              <a:rPr lang="pt-BR" dirty="0"/>
              <a:t>Domínio nos estilos de pensamento ocorreria em um hemisfério específico para cada pessoa</a:t>
            </a:r>
          </a:p>
          <a:p>
            <a:r>
              <a:rPr lang="pt-BR" dirty="0"/>
              <a:t>Cérebro esquerdo: lógico, analítico, racional, objetivo</a:t>
            </a:r>
          </a:p>
          <a:p>
            <a:r>
              <a:rPr lang="pt-BR" dirty="0"/>
              <a:t>Cérebro direito: artístico, criativo, holístico, objetivo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8D9886-5035-4B3B-ABC2-E5A2DF849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8" y="2301762"/>
            <a:ext cx="5749998" cy="26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39113</TotalTime>
  <Words>232</Words>
  <Application>Microsoft Office PowerPoint</Application>
  <PresentationFormat>Custom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783</cp:revision>
  <dcterms:created xsi:type="dcterms:W3CDTF">2016-11-14T13:56:39Z</dcterms:created>
  <dcterms:modified xsi:type="dcterms:W3CDTF">2025-01-12T20:34:34Z</dcterms:modified>
</cp:coreProperties>
</file>