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2" r:id="rId2"/>
    <p:sldId id="472" r:id="rId3"/>
    <p:sldId id="473" r:id="rId4"/>
    <p:sldId id="474" r:id="rId5"/>
    <p:sldId id="475" r:id="rId6"/>
    <p:sldId id="480" r:id="rId7"/>
    <p:sldId id="476" r:id="rId8"/>
    <p:sldId id="477" r:id="rId9"/>
    <p:sldId id="481" r:id="rId10"/>
    <p:sldId id="482" r:id="rId11"/>
    <p:sldId id="479" r:id="rId12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427" autoAdjust="0"/>
    <p:restoredTop sz="94138" autoAdjust="0"/>
  </p:normalViewPr>
  <p:slideViewPr>
    <p:cSldViewPr>
      <p:cViewPr>
        <p:scale>
          <a:sx n="66" d="100"/>
          <a:sy n="66" d="100"/>
        </p:scale>
        <p:origin x="-618" y="-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28/01/2021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28/01/2021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28/01/2021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14887"/>
            <a:ext cx="12190413" cy="2786728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5000" b="1" dirty="0" err="1" smtClean="0">
                <a:solidFill>
                  <a:schemeClr val="bg1"/>
                </a:solidFill>
              </a:rPr>
              <a:t>Sistema</a:t>
            </a:r>
            <a:r>
              <a:rPr lang="en-US" sz="5000" b="1" dirty="0" smtClean="0">
                <a:solidFill>
                  <a:schemeClr val="bg1"/>
                </a:solidFill>
              </a:rPr>
              <a:t> de </a:t>
            </a:r>
            <a:r>
              <a:rPr lang="en-US" sz="5000" b="1" dirty="0" err="1" smtClean="0">
                <a:solidFill>
                  <a:schemeClr val="bg1"/>
                </a:solidFill>
              </a:rPr>
              <a:t>Coordenadas</a:t>
            </a:r>
            <a:r>
              <a:rPr lang="en-US" sz="5000" b="1" dirty="0" smtClean="0">
                <a:solidFill>
                  <a:schemeClr val="bg1"/>
                </a:solidFill>
              </a:rPr>
              <a:t> do </a:t>
            </a:r>
            <a:r>
              <a:rPr lang="en-US" sz="5000" b="1" dirty="0" err="1" smtClean="0">
                <a:solidFill>
                  <a:schemeClr val="bg1"/>
                </a:solidFill>
              </a:rPr>
              <a:t>PsychoPy</a:t>
            </a:r>
            <a:endParaRPr lang="pt-BR" sz="5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142836" y="6359432"/>
            <a:ext cx="571430" cy="4287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76" tIns="50788" rIns="101576" bIns="50788" rtlCol="0" anchor="ctr"/>
          <a:lstStyle/>
          <a:p>
            <a:pPr algn="ctr"/>
            <a:endParaRPr lang="pt-BR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Mais Uma Vez, Unidade Normalizada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1026" name="Picture 2" descr="C:\Users\User\Desktop\PsychoPy\Aula 009 FAAAAZER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14" y="1357340"/>
            <a:ext cx="8858312" cy="550147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232" y="1500968"/>
            <a:ext cx="7269480" cy="3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8595536" y="3286918"/>
            <a:ext cx="3571900" cy="1357322"/>
          </a:xfrm>
        </p:spPr>
        <p:txBody>
          <a:bodyPr>
            <a:normAutofit/>
          </a:bodyPr>
          <a:lstStyle/>
          <a:p>
            <a:r>
              <a:rPr lang="pt-BR" sz="3000" b="1" dirty="0" smtClean="0"/>
              <a:t>Largura(</a:t>
            </a:r>
            <a:r>
              <a:rPr lang="pt-BR" sz="3000" b="1" dirty="0" err="1" smtClean="0"/>
              <a:t>width</a:t>
            </a:r>
            <a:r>
              <a:rPr lang="pt-BR" sz="3000" b="1" dirty="0" smtClean="0"/>
              <a:t>) </a:t>
            </a:r>
            <a:r>
              <a:rPr lang="pt-BR" sz="3000" b="1" dirty="0" smtClean="0"/>
              <a:t>↔</a:t>
            </a:r>
            <a:endParaRPr lang="pt-BR" sz="3000" b="1" dirty="0" smtClean="0"/>
          </a:p>
          <a:p>
            <a:r>
              <a:rPr lang="pt-BR" sz="3000" b="1" dirty="0" smtClean="0"/>
              <a:t>Altura (</a:t>
            </a:r>
            <a:r>
              <a:rPr lang="pt-BR" sz="3000" b="1" dirty="0" err="1" smtClean="0"/>
              <a:t>height</a:t>
            </a:r>
            <a:r>
              <a:rPr lang="pt-BR" sz="3000" b="1" dirty="0" smtClean="0"/>
              <a:t>) ↕</a:t>
            </a:r>
            <a:endParaRPr lang="pt-BR" sz="30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Qual Unidade Usar?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10843534" cy="4643470"/>
          </a:xfrm>
        </p:spPr>
        <p:txBody>
          <a:bodyPr>
            <a:normAutofit/>
          </a:bodyPr>
          <a:lstStyle/>
          <a:p>
            <a:r>
              <a:rPr lang="pt-BR" dirty="0" smtClean="0"/>
              <a:t>Não sei </a:t>
            </a:r>
            <a:r>
              <a:rPr lang="pt-BR" dirty="0" smtClean="0">
                <a:sym typeface="Wingdings" pitchFamily="2" charset="2"/>
              </a:rPr>
              <a:t></a:t>
            </a:r>
            <a:endParaRPr lang="pt-BR" dirty="0" smtClean="0"/>
          </a:p>
          <a:p>
            <a:r>
              <a:rPr lang="pt-BR" dirty="0" smtClean="0"/>
              <a:t>Depende da área de pesquisa, dos objetivos da pesquisa e dos recursos que serão utilizados</a:t>
            </a:r>
          </a:p>
          <a:p>
            <a:pPr lvl="1"/>
            <a:r>
              <a:rPr lang="pt-BR" dirty="0" smtClean="0"/>
              <a:t>Psicologia da memória versus percepção visual</a:t>
            </a:r>
          </a:p>
          <a:p>
            <a:pPr lvl="1"/>
            <a:r>
              <a:rPr lang="pt-BR" dirty="0" smtClean="0"/>
              <a:t>Tempo de reação é importante?</a:t>
            </a:r>
          </a:p>
          <a:p>
            <a:pPr lvl="1"/>
            <a:r>
              <a:rPr lang="pt-BR" dirty="0" smtClean="0"/>
              <a:t>Será usado um mesmo computador para todos os participantes?</a:t>
            </a:r>
          </a:p>
          <a:p>
            <a:pPr lvl="1"/>
            <a:r>
              <a:rPr lang="pt-BR" dirty="0" smtClean="0"/>
              <a:t>Transparência no relato científico é importante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Sistema de Coordenadas do </a:t>
            </a:r>
            <a:r>
              <a:rPr lang="pt-BR" b="1" dirty="0" err="1" smtClean="0">
                <a:solidFill>
                  <a:schemeClr val="bg1"/>
                </a:solidFill>
              </a:rPr>
              <a:t>PsychoPy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1026" name="Picture 2" descr="C:\Users\User\Desktop\PsychoPy\Aula 009 FAAAAZER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14" y="1357340"/>
            <a:ext cx="8858312" cy="550147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232" y="1500968"/>
            <a:ext cx="7269480" cy="3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8595536" y="3286918"/>
            <a:ext cx="3571900" cy="1357322"/>
          </a:xfrm>
        </p:spPr>
        <p:txBody>
          <a:bodyPr>
            <a:normAutofit/>
          </a:bodyPr>
          <a:lstStyle/>
          <a:p>
            <a:r>
              <a:rPr lang="pt-BR" sz="3000" b="1" dirty="0" smtClean="0"/>
              <a:t>Largura(</a:t>
            </a:r>
            <a:r>
              <a:rPr lang="pt-BR" sz="3000" b="1" dirty="0" err="1" smtClean="0"/>
              <a:t>width</a:t>
            </a:r>
            <a:r>
              <a:rPr lang="pt-BR" sz="3000" b="1" dirty="0" smtClean="0"/>
              <a:t>) </a:t>
            </a:r>
            <a:r>
              <a:rPr lang="pt-BR" sz="3000" b="1" dirty="0" smtClean="0"/>
              <a:t>↔</a:t>
            </a:r>
            <a:endParaRPr lang="pt-BR" sz="3000" b="1" dirty="0" smtClean="0"/>
          </a:p>
          <a:p>
            <a:r>
              <a:rPr lang="pt-BR" sz="3000" b="1" dirty="0" smtClean="0"/>
              <a:t>Altura (</a:t>
            </a:r>
            <a:r>
              <a:rPr lang="pt-BR" sz="3000" b="1" dirty="0" err="1" smtClean="0"/>
              <a:t>height</a:t>
            </a:r>
            <a:r>
              <a:rPr lang="pt-BR" sz="3000" b="1" dirty="0" smtClean="0"/>
              <a:t>) ↕</a:t>
            </a:r>
            <a:endParaRPr lang="pt-BR" sz="30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Sistema de Coordenadas do </a:t>
            </a:r>
            <a:r>
              <a:rPr lang="pt-BR" b="1" dirty="0" err="1" smtClean="0">
                <a:solidFill>
                  <a:schemeClr val="bg1"/>
                </a:solidFill>
              </a:rPr>
              <a:t>PsychoPy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6" name="Picture 2" descr="C:\Users\User\Desktop\PsychoPy\Aula 009 FAAAAZER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414" y="1357340"/>
            <a:ext cx="8858312" cy="550147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496" y="2187421"/>
            <a:ext cx="3426940" cy="224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8595536" y="3286918"/>
            <a:ext cx="3571900" cy="1357322"/>
          </a:xfrm>
        </p:spPr>
        <p:txBody>
          <a:bodyPr>
            <a:normAutofit/>
          </a:bodyPr>
          <a:lstStyle/>
          <a:p>
            <a:pPr algn="ctr"/>
            <a:r>
              <a:rPr lang="pt-BR" sz="3000" b="1" dirty="0" smtClean="0"/>
              <a:t>Tela ≠ Janela</a:t>
            </a:r>
            <a:endParaRPr lang="pt-BR" sz="30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Unidades Disponíveis no </a:t>
            </a:r>
            <a:r>
              <a:rPr lang="pt-BR" b="1" dirty="0" err="1" smtClean="0">
                <a:solidFill>
                  <a:schemeClr val="bg1"/>
                </a:solidFill>
              </a:rPr>
              <a:t>PsychoPy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10843534" cy="44291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Unidades independentes de dispositivo (exigem informações sobre o dispositivo)</a:t>
            </a:r>
          </a:p>
          <a:p>
            <a:pPr lvl="1"/>
            <a:r>
              <a:rPr lang="pt-BR" dirty="0" smtClean="0"/>
              <a:t>Pixels</a:t>
            </a:r>
          </a:p>
          <a:p>
            <a:pPr lvl="1"/>
            <a:r>
              <a:rPr lang="pt-BR" dirty="0" smtClean="0"/>
              <a:t>Centímetros</a:t>
            </a:r>
          </a:p>
          <a:p>
            <a:pPr lvl="1"/>
            <a:r>
              <a:rPr lang="pt-BR" dirty="0" smtClean="0"/>
              <a:t>Graus de ângulo visual</a:t>
            </a:r>
          </a:p>
          <a:p>
            <a:r>
              <a:rPr lang="pt-BR" dirty="0" smtClean="0"/>
              <a:t>Unidades dependentes de dispositivo</a:t>
            </a:r>
          </a:p>
          <a:p>
            <a:pPr lvl="1"/>
            <a:r>
              <a:rPr lang="pt-BR" dirty="0" smtClean="0"/>
              <a:t>Altura da janela</a:t>
            </a:r>
          </a:p>
          <a:p>
            <a:pPr lvl="1"/>
            <a:r>
              <a:rPr lang="pt-BR" dirty="0" smtClean="0"/>
              <a:t>Normalizada</a:t>
            </a:r>
          </a:p>
        </p:txBody>
      </p:sp>
      <p:pic>
        <p:nvPicPr>
          <p:cNvPr id="9" name="Picture 2" descr="C:\Users\User\Desktop\PsychoPy\Aula 009 FAAAAZER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5536" y="4358488"/>
            <a:ext cx="3105737" cy="1928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Pixels (</a:t>
            </a:r>
            <a:r>
              <a:rPr lang="pt-BR" b="1" dirty="0" err="1" smtClean="0">
                <a:solidFill>
                  <a:schemeClr val="bg1"/>
                </a:solidFill>
              </a:rPr>
              <a:t>pix</a:t>
            </a:r>
            <a:r>
              <a:rPr lang="pt-BR" b="1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572406"/>
            <a:ext cx="10986410" cy="4429156"/>
          </a:xfrm>
        </p:spPr>
        <p:txBody>
          <a:bodyPr>
            <a:normAutofit/>
          </a:bodyPr>
          <a:lstStyle/>
          <a:p>
            <a:r>
              <a:rPr lang="pt-BR" dirty="0" smtClean="0"/>
              <a:t>Número de pontos de tela que geram uma determinada imagem ou estímulo</a:t>
            </a:r>
          </a:p>
          <a:p>
            <a:r>
              <a:rPr lang="pt-BR" dirty="0" smtClean="0"/>
              <a:t>Tamanho de pixels pode ser específico de cada monitor, o que é uma desvantagem</a:t>
            </a:r>
          </a:p>
          <a:p>
            <a:r>
              <a:rPr lang="pt-BR" dirty="0" smtClean="0"/>
              <a:t>Requer informações sobre o tamanho </a:t>
            </a:r>
            <a:r>
              <a:rPr lang="pt-BR" b="1" dirty="0" smtClean="0">
                <a:solidFill>
                  <a:srgbClr val="002060"/>
                </a:solidFill>
              </a:rPr>
              <a:t>da tela</a:t>
            </a:r>
            <a:r>
              <a:rPr lang="pt-BR" dirty="0" smtClean="0"/>
              <a:t>, em pixels</a:t>
            </a:r>
            <a:r>
              <a:rPr lang="en-US" dirty="0" smtClean="0"/>
              <a:t/>
            </a:r>
            <a:br>
              <a:rPr lang="en-US" dirty="0" smtClean="0"/>
            </a:br>
            <a:endParaRPr lang="pt-BR" dirty="0" smtClean="0"/>
          </a:p>
        </p:txBody>
      </p:sp>
      <p:pic>
        <p:nvPicPr>
          <p:cNvPr id="2050" name="Picture 2" descr="C:\Users\User\Desktop\PsychoPy\Aula 009 FAAAAZER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9322" y="4644240"/>
            <a:ext cx="2714644" cy="20333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Centímetros (cm)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10843534" cy="4429156"/>
          </a:xfrm>
        </p:spPr>
        <p:txBody>
          <a:bodyPr>
            <a:normAutofit/>
          </a:bodyPr>
          <a:lstStyle/>
          <a:p>
            <a:r>
              <a:rPr lang="pt-BR" dirty="0" smtClean="0"/>
              <a:t>Número de pontos de tela que geram uma determinada imagem ou estímulo</a:t>
            </a:r>
          </a:p>
          <a:p>
            <a:r>
              <a:rPr lang="pt-BR" dirty="0" smtClean="0"/>
              <a:t>Requer </a:t>
            </a:r>
            <a:r>
              <a:rPr lang="pt-BR" dirty="0" smtClean="0"/>
              <a:t>informações sobre </a:t>
            </a:r>
            <a:r>
              <a:rPr lang="pt-BR" dirty="0" smtClean="0"/>
              <a:t>a largura (cm) e o tamanho (</a:t>
            </a:r>
            <a:r>
              <a:rPr lang="pt-BR" dirty="0" err="1" smtClean="0"/>
              <a:t>pix</a:t>
            </a:r>
            <a:r>
              <a:rPr lang="pt-BR" dirty="0" smtClean="0"/>
              <a:t>) </a:t>
            </a:r>
            <a:r>
              <a:rPr lang="pt-BR" b="1" dirty="0" smtClean="0">
                <a:solidFill>
                  <a:srgbClr val="002060"/>
                </a:solidFill>
              </a:rPr>
              <a:t>da tela</a:t>
            </a:r>
          </a:p>
        </p:txBody>
      </p:sp>
      <p:pic>
        <p:nvPicPr>
          <p:cNvPr id="3074" name="Picture 2" descr="C:\Users\User\Desktop\PsychoPy\Aula 009 FAAAAZER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1090" y="4287050"/>
            <a:ext cx="4644682" cy="23296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Graus de ângulo visual (</a:t>
            </a:r>
            <a:r>
              <a:rPr lang="pt-BR" b="1" dirty="0" err="1" smtClean="0">
                <a:solidFill>
                  <a:schemeClr val="bg1"/>
                </a:solidFill>
              </a:rPr>
              <a:t>deg</a:t>
            </a:r>
            <a:r>
              <a:rPr lang="pt-BR" b="1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6628692" cy="4429156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Número de pontos de tela que geram uma determinada imagem ou estímulo</a:t>
            </a:r>
          </a:p>
          <a:p>
            <a:r>
              <a:rPr lang="pt-BR" dirty="0" smtClean="0"/>
              <a:t>Requer </a:t>
            </a:r>
            <a:r>
              <a:rPr lang="pt-BR" dirty="0" smtClean="0"/>
              <a:t>informações sobre a largura (cm) e o tamanho (</a:t>
            </a:r>
            <a:r>
              <a:rPr lang="pt-BR" dirty="0" err="1" smtClean="0"/>
              <a:t>pix</a:t>
            </a:r>
            <a:r>
              <a:rPr lang="pt-BR" dirty="0" smtClean="0"/>
              <a:t>) </a:t>
            </a:r>
            <a:r>
              <a:rPr lang="pt-BR" b="1" dirty="0" smtClean="0">
                <a:solidFill>
                  <a:srgbClr val="002060"/>
                </a:solidFill>
              </a:rPr>
              <a:t>da tela</a:t>
            </a:r>
            <a:r>
              <a:rPr lang="pt-BR" dirty="0" smtClean="0"/>
              <a:t>, bem como da distância que o usuário estará da tela (cm)</a:t>
            </a:r>
          </a:p>
          <a:p>
            <a:r>
              <a:rPr lang="pt-BR" dirty="0" smtClean="0"/>
              <a:t>Variantes: </a:t>
            </a:r>
            <a:r>
              <a:rPr lang="pt-BR" dirty="0" err="1" smtClean="0"/>
              <a:t>deg</a:t>
            </a:r>
            <a:r>
              <a:rPr lang="pt-BR" dirty="0" smtClean="0"/>
              <a:t>, </a:t>
            </a:r>
            <a:r>
              <a:rPr lang="pt-BR" dirty="0" err="1" smtClean="0"/>
              <a:t>degFlat</a:t>
            </a:r>
            <a:r>
              <a:rPr lang="pt-BR" dirty="0" smtClean="0"/>
              <a:t>, </a:t>
            </a:r>
            <a:r>
              <a:rPr lang="pt-BR" dirty="0" err="1" smtClean="0"/>
              <a:t>degFlatPos</a:t>
            </a:r>
            <a:endParaRPr lang="pt-BR" dirty="0" smtClean="0"/>
          </a:p>
        </p:txBody>
      </p:sp>
      <p:pic>
        <p:nvPicPr>
          <p:cNvPr id="4098" name="Picture 2" descr="C:\Users\User\Desktop\PsychoPy\Aula 009 FAAAAZER\download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3966" y="1614042"/>
            <a:ext cx="4666447" cy="4944721"/>
          </a:xfrm>
          <a:prstGeom prst="rect">
            <a:avLst/>
          </a:prstGeom>
          <a:noFill/>
        </p:spPr>
      </p:pic>
      <p:cxnSp>
        <p:nvCxnSpPr>
          <p:cNvPr id="10" name="Conector reto 9"/>
          <p:cNvCxnSpPr/>
          <p:nvPr/>
        </p:nvCxnSpPr>
        <p:spPr>
          <a:xfrm rot="10800000" flipV="1">
            <a:off x="9167040" y="2929728"/>
            <a:ext cx="1571636" cy="1357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0800000" flipV="1">
            <a:off x="9095602" y="2929728"/>
            <a:ext cx="1500198" cy="428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Altura da Janela (</a:t>
            </a:r>
            <a:r>
              <a:rPr lang="pt-BR" b="1" dirty="0" err="1" smtClean="0">
                <a:solidFill>
                  <a:schemeClr val="bg1"/>
                </a:solidFill>
              </a:rPr>
              <a:t>Height</a:t>
            </a:r>
            <a:r>
              <a:rPr lang="pt-BR" b="1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10843534" cy="4429156"/>
          </a:xfrm>
        </p:spPr>
        <p:txBody>
          <a:bodyPr>
            <a:normAutofit/>
          </a:bodyPr>
          <a:lstStyle/>
          <a:p>
            <a:r>
              <a:rPr lang="pt-BR" dirty="0" smtClean="0"/>
              <a:t>Unidade é normalizada apenas em função da altura, isto é, a altura da tela é igual a 1</a:t>
            </a:r>
          </a:p>
          <a:p>
            <a:r>
              <a:rPr lang="pt-BR" dirty="0" smtClean="0"/>
              <a:t>Largura dependerá do tipo de tela</a:t>
            </a:r>
          </a:p>
          <a:p>
            <a:r>
              <a:rPr lang="pt-BR" dirty="0" smtClean="0"/>
              <a:t>Estímulos variarão de tamanho a depender do dispositivo ou do tamanho da janela usado</a:t>
            </a:r>
          </a:p>
          <a:p>
            <a:r>
              <a:rPr lang="pt-BR" dirty="0" smtClean="0"/>
              <a:t>Um estímulo de tamanho (+1, +1) será um quadrado, como seria de se esperar em unidades “naturais”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Normalizada (</a:t>
            </a:r>
            <a:r>
              <a:rPr lang="pt-BR" b="1" dirty="0" err="1" smtClean="0">
                <a:solidFill>
                  <a:schemeClr val="bg1"/>
                </a:solidFill>
              </a:rPr>
              <a:t>Norm</a:t>
            </a:r>
            <a:r>
              <a:rPr lang="pt-BR" b="1" dirty="0" smtClean="0">
                <a:solidFill>
                  <a:schemeClr val="bg1"/>
                </a:solidFill>
              </a:rPr>
              <a:t>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643844"/>
            <a:ext cx="10843534" cy="4429156"/>
          </a:xfrm>
        </p:spPr>
        <p:txBody>
          <a:bodyPr>
            <a:normAutofit/>
          </a:bodyPr>
          <a:lstStyle/>
          <a:p>
            <a:r>
              <a:rPr lang="pt-BR" dirty="0" smtClean="0"/>
              <a:t>Unidade é normalizada </a:t>
            </a:r>
            <a:r>
              <a:rPr lang="pt-BR" dirty="0" smtClean="0"/>
              <a:t>em </a:t>
            </a:r>
            <a:r>
              <a:rPr lang="pt-BR" dirty="0" smtClean="0"/>
              <a:t>função </a:t>
            </a:r>
            <a:r>
              <a:rPr lang="pt-BR" dirty="0" smtClean="0"/>
              <a:t>tanto da altura quanto da largura. Em ambos os casos, o valor máximo é igual a 2</a:t>
            </a:r>
            <a:endParaRPr lang="pt-BR" dirty="0" smtClean="0"/>
          </a:p>
          <a:p>
            <a:r>
              <a:rPr lang="pt-BR" dirty="0" smtClean="0"/>
              <a:t>Coordenadas são bem intuitivas, mas o tamanho dos estímulos não. Por exemplo, um estímulo de tamanho (+1, +1) será um retângulo em uma tela retangular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31964</TotalTime>
  <Words>390</Words>
  <Application>Microsoft Office PowerPoint</Application>
  <PresentationFormat>Personalizar</PresentationFormat>
  <Paragraphs>54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Sistema de Coordenadas do PsychoPy</vt:lpstr>
      <vt:lpstr>Sistema de Coordenadas do PsychoPy</vt:lpstr>
      <vt:lpstr>Sistema de Coordenadas do PsychoPy</vt:lpstr>
      <vt:lpstr>Unidades Disponíveis no PsychoPy</vt:lpstr>
      <vt:lpstr>Pixels (pix)</vt:lpstr>
      <vt:lpstr>Centímetros (cm)</vt:lpstr>
      <vt:lpstr>Graus de ângulo visual (deg)</vt:lpstr>
      <vt:lpstr>Altura da Janela (Height)</vt:lpstr>
      <vt:lpstr>Normalizada (Norm)</vt:lpstr>
      <vt:lpstr>Mais Uma Vez, Unidade Normalizada</vt:lpstr>
      <vt:lpstr>Qual Unidade Usar?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User</cp:lastModifiedBy>
  <cp:revision>496</cp:revision>
  <dcterms:created xsi:type="dcterms:W3CDTF">2016-11-14T13:56:39Z</dcterms:created>
  <dcterms:modified xsi:type="dcterms:W3CDTF">2021-01-28T13:37:22Z</dcterms:modified>
</cp:coreProperties>
</file>