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643" r:id="rId3"/>
    <p:sldId id="644" r:id="rId4"/>
    <p:sldId id="646" r:id="rId5"/>
    <p:sldId id="648" r:id="rId6"/>
    <p:sldId id="645" r:id="rId7"/>
    <p:sldId id="642" r:id="rId8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1434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23/08/2025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23/08/2025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9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73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03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9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7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23991" y="2128498"/>
            <a:ext cx="8058167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RUNNING</a:t>
            </a:r>
          </a:p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MEMORY SPAN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069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Memória de trabalho (</a:t>
            </a:r>
            <a:r>
              <a:rPr lang="pt-BR" sz="4000" i="1" dirty="0"/>
              <a:t>working memory</a:t>
            </a:r>
            <a:r>
              <a:rPr lang="pt-BR" sz="4000" dirty="0"/>
              <a:t>, WM)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125538"/>
            <a:ext cx="11318332" cy="559749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Sistema multicomponente que mantém e manipula informação ativa, sendo importante para apoiar processos cognitivos complexos—como compreensão, raciocínio e resolução de problemas—e o desempenho intelectual geral</a:t>
            </a:r>
          </a:p>
          <a:p>
            <a:r>
              <a:rPr lang="pt-BR" dirty="0"/>
              <a:t>Exemplos do dia a dia</a:t>
            </a:r>
          </a:p>
          <a:p>
            <a:pPr lvl="1"/>
            <a:r>
              <a:rPr lang="pt-BR" dirty="0"/>
              <a:t>Ler um texto e integrar as frases</a:t>
            </a:r>
          </a:p>
          <a:p>
            <a:pPr lvl="1"/>
            <a:r>
              <a:rPr lang="pt-BR" dirty="0"/>
              <a:t>Fazer cálculos mentais mantendo operações intermediárias</a:t>
            </a:r>
          </a:p>
          <a:p>
            <a:pPr lvl="1"/>
            <a:r>
              <a:rPr lang="pt-BR" dirty="0"/>
              <a:t>Seguir instruções com múltiplas etapas</a:t>
            </a:r>
          </a:p>
          <a:p>
            <a:pPr lvl="1"/>
            <a:r>
              <a:rPr lang="pt-BR" dirty="0"/>
              <a:t>Planejar ações em jogos ou no trabalho</a:t>
            </a:r>
          </a:p>
        </p:txBody>
      </p:sp>
    </p:spTree>
    <p:extLst>
      <p:ext uri="{BB962C8B-B14F-4D97-AF65-F5344CB8AC3E}">
        <p14:creationId xmlns:p14="http://schemas.microsoft.com/office/powerpoint/2010/main" val="4809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Running Memory Span </a:t>
            </a:r>
            <a:r>
              <a:rPr lang="pt-BR" dirty="0"/>
              <a:t>(</a:t>
            </a:r>
            <a:r>
              <a:rPr lang="en-US" dirty="0"/>
              <a:t>Pollack et al., 1959)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4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Objetivo: mensurar a capacidade de memória de trabalho (</a:t>
                </a:r>
                <a:r>
                  <a:rPr lang="pt-BR" i="1" dirty="0"/>
                  <a:t>working memory capacity</a:t>
                </a:r>
                <a:r>
                  <a:rPr lang="pt-BR" dirty="0"/>
                  <a:t>, WMC) dos testandos</a:t>
                </a:r>
              </a:p>
              <a:p>
                <a:r>
                  <a:rPr lang="pt-BR" dirty="0"/>
                  <a:t>Tarefa de monitoramento contínuo e recordação serial</a:t>
                </a:r>
              </a:p>
              <a:p>
                <a:r>
                  <a:rPr lang="pt-BR" dirty="0"/>
                  <a:t>Participante vê uma sequência de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itens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: distratores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: alvos</a:t>
                </a:r>
              </a:p>
              <a:p>
                <a:r>
                  <a:rPr lang="pt-BR" dirty="0"/>
                  <a:t>Participante deve relatar 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últimos itens da sequência</a:t>
                </a:r>
              </a:p>
              <a:p>
                <a:pPr lvl="1"/>
                <a:r>
                  <a:rPr lang="pt-BR" dirty="0"/>
                  <a:t>Tentativas de recordação parcial: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b="0" dirty="0"/>
              </a:p>
              <a:p>
                <a:pPr lvl="1"/>
                <a:r>
                  <a:rPr lang="pt-BR" dirty="0"/>
                  <a:t>Tentativas de recordação completa: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400600"/>
              </a:xfrm>
              <a:blipFill>
                <a:blip r:embed="rId3"/>
                <a:stretch>
                  <a:fillRect l="-1401" t="-2709" r="-2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2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Running Memory Span</a:t>
            </a:r>
            <a:endParaRPr lang="pt-BR" sz="25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4726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Exemplos de tentativa de recordação parcial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)</a:t>
                </a:r>
              </a:p>
              <a:p>
                <a:r>
                  <a:rPr lang="pt-BR" dirty="0"/>
                  <a:t>Sequência de 5 itens, reportar os 3 últimos</a:t>
                </a:r>
              </a:p>
              <a:p>
                <a:endParaRPr lang="pt-BR" sz="4200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lvl="1"/>
                <a:r>
                  <a:rPr lang="pt-BR" dirty="0"/>
                  <a:t>Resposta correta: </a:t>
                </a:r>
                <a:r>
                  <a:rPr lang="pt-BR" b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 D E</a:t>
                </a:r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472608"/>
              </a:xfrm>
              <a:blipFill>
                <a:blip r:embed="rId3"/>
                <a:stretch>
                  <a:fillRect l="-1401" t="-1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D406E2D-6B1D-40BD-86B0-018AC4E7A415}"/>
              </a:ext>
            </a:extLst>
          </p:cNvPr>
          <p:cNvGrpSpPr/>
          <p:nvPr/>
        </p:nvGrpSpPr>
        <p:grpSpPr>
          <a:xfrm>
            <a:off x="2710830" y="2853730"/>
            <a:ext cx="6768752" cy="864096"/>
            <a:chOff x="550590" y="4509914"/>
            <a:chExt cx="6768752" cy="10801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858BC8-46D7-409F-B915-574370C2734D}"/>
                </a:ext>
              </a:extLst>
            </p:cNvPr>
            <p:cNvSpPr/>
            <p:nvPr/>
          </p:nvSpPr>
          <p:spPr>
            <a:xfrm>
              <a:off x="55059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3AB1D-0FB1-4DB9-923A-F5FD5C9440FE}"/>
                </a:ext>
              </a:extLst>
            </p:cNvPr>
            <p:cNvSpPr/>
            <p:nvPr/>
          </p:nvSpPr>
          <p:spPr>
            <a:xfrm>
              <a:off x="199075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A55271-010F-4C86-8531-15BDE8124960}"/>
                </a:ext>
              </a:extLst>
            </p:cNvPr>
            <p:cNvSpPr/>
            <p:nvPr/>
          </p:nvSpPr>
          <p:spPr>
            <a:xfrm>
              <a:off x="343091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AD5E90-64FF-445F-A580-2BB250950ACD}"/>
                </a:ext>
              </a:extLst>
            </p:cNvPr>
            <p:cNvSpPr/>
            <p:nvPr/>
          </p:nvSpPr>
          <p:spPr>
            <a:xfrm>
              <a:off x="487107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AF7BD-6328-4558-B907-3A7D5BAB440A}"/>
                </a:ext>
              </a:extLst>
            </p:cNvPr>
            <p:cNvSpPr/>
            <p:nvPr/>
          </p:nvSpPr>
          <p:spPr>
            <a:xfrm>
              <a:off x="6239222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547E96-5DB0-4622-9D29-16E3E6469D55}"/>
              </a:ext>
            </a:extLst>
          </p:cNvPr>
          <p:cNvGrpSpPr/>
          <p:nvPr/>
        </p:nvGrpSpPr>
        <p:grpSpPr>
          <a:xfrm>
            <a:off x="2710830" y="3933850"/>
            <a:ext cx="2592288" cy="1418094"/>
            <a:chOff x="2710830" y="3933850"/>
            <a:chExt cx="2592288" cy="141809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B626D39B-763C-4D72-B531-0D91727C51BE}"/>
                </a:ext>
              </a:extLst>
            </p:cNvPr>
            <p:cNvSpPr/>
            <p:nvPr/>
          </p:nvSpPr>
          <p:spPr>
            <a:xfrm rot="5400000">
              <a:off x="3718942" y="2925738"/>
              <a:ext cx="576064" cy="2592288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4A5AC6-1126-4B59-893E-29E1E1DD6F7B}"/>
                    </a:ext>
                  </a:extLst>
                </p:cNvPr>
                <p:cNvSpPr txBox="1"/>
                <p:nvPr/>
              </p:nvSpPr>
              <p:spPr>
                <a:xfrm>
                  <a:off x="3286894" y="4797946"/>
                  <a:ext cx="151216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4A5AC6-1126-4B59-893E-29E1E1DD6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894" y="4797946"/>
                  <a:ext cx="151216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FB926A-C3B1-459A-B093-3C7900C2C564}"/>
              </a:ext>
            </a:extLst>
          </p:cNvPr>
          <p:cNvGrpSpPr/>
          <p:nvPr/>
        </p:nvGrpSpPr>
        <p:grpSpPr>
          <a:xfrm>
            <a:off x="5555146" y="3933850"/>
            <a:ext cx="3996444" cy="1418094"/>
            <a:chOff x="5555146" y="3933850"/>
            <a:chExt cx="3996444" cy="1418094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02052D7-C85D-480F-AA9B-D188C6138135}"/>
                </a:ext>
              </a:extLst>
            </p:cNvPr>
            <p:cNvSpPr/>
            <p:nvPr/>
          </p:nvSpPr>
          <p:spPr>
            <a:xfrm rot="5400000">
              <a:off x="7265336" y="2223660"/>
              <a:ext cx="576064" cy="3996444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5677B2-5DF3-46C4-BE64-3CD644BE7F83}"/>
                    </a:ext>
                  </a:extLst>
                </p:cNvPr>
                <p:cNvSpPr txBox="1"/>
                <p:nvPr/>
              </p:nvSpPr>
              <p:spPr>
                <a:xfrm>
                  <a:off x="6815286" y="4797946"/>
                  <a:ext cx="151216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5677B2-5DF3-46C4-BE64-3CD644BE7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286" y="4797946"/>
                  <a:ext cx="1512168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7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Running Memory Span</a:t>
            </a:r>
            <a:endParaRPr lang="pt-BR" sz="25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4726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Exemplos de tentativa de recordação completa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</a:t>
                </a:r>
              </a:p>
              <a:p>
                <a:r>
                  <a:rPr lang="pt-BR" dirty="0"/>
                  <a:t>Sequência de 5 itens, reportar os 5 últimos</a:t>
                </a:r>
              </a:p>
              <a:p>
                <a:endParaRPr lang="pt-BR" sz="4200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lvl="1"/>
                <a:r>
                  <a:rPr lang="pt-BR" dirty="0"/>
                  <a:t>Resposta correta: </a:t>
                </a:r>
                <a:r>
                  <a:rPr lang="pt-BR" b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B C D E</a:t>
                </a:r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472608"/>
              </a:xfrm>
              <a:blipFill>
                <a:blip r:embed="rId3"/>
                <a:stretch>
                  <a:fillRect l="-1401" t="-1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D406E2D-6B1D-40BD-86B0-018AC4E7A415}"/>
              </a:ext>
            </a:extLst>
          </p:cNvPr>
          <p:cNvGrpSpPr/>
          <p:nvPr/>
        </p:nvGrpSpPr>
        <p:grpSpPr>
          <a:xfrm>
            <a:off x="2710830" y="2853730"/>
            <a:ext cx="6768752" cy="864096"/>
            <a:chOff x="550590" y="4509914"/>
            <a:chExt cx="6768752" cy="10801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858BC8-46D7-409F-B915-574370C2734D}"/>
                </a:ext>
              </a:extLst>
            </p:cNvPr>
            <p:cNvSpPr/>
            <p:nvPr/>
          </p:nvSpPr>
          <p:spPr>
            <a:xfrm>
              <a:off x="55059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3AB1D-0FB1-4DB9-923A-F5FD5C9440FE}"/>
                </a:ext>
              </a:extLst>
            </p:cNvPr>
            <p:cNvSpPr/>
            <p:nvPr/>
          </p:nvSpPr>
          <p:spPr>
            <a:xfrm>
              <a:off x="199075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A55271-010F-4C86-8531-15BDE8124960}"/>
                </a:ext>
              </a:extLst>
            </p:cNvPr>
            <p:cNvSpPr/>
            <p:nvPr/>
          </p:nvSpPr>
          <p:spPr>
            <a:xfrm>
              <a:off x="343091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AD5E90-64FF-445F-A580-2BB250950ACD}"/>
                </a:ext>
              </a:extLst>
            </p:cNvPr>
            <p:cNvSpPr/>
            <p:nvPr/>
          </p:nvSpPr>
          <p:spPr>
            <a:xfrm>
              <a:off x="487107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AF7BD-6328-4558-B907-3A7D5BAB440A}"/>
                </a:ext>
              </a:extLst>
            </p:cNvPr>
            <p:cNvSpPr/>
            <p:nvPr/>
          </p:nvSpPr>
          <p:spPr>
            <a:xfrm>
              <a:off x="6239222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FB926A-C3B1-459A-B093-3C7900C2C564}"/>
              </a:ext>
            </a:extLst>
          </p:cNvPr>
          <p:cNvGrpSpPr/>
          <p:nvPr/>
        </p:nvGrpSpPr>
        <p:grpSpPr>
          <a:xfrm>
            <a:off x="2710830" y="3933850"/>
            <a:ext cx="6840760" cy="1418094"/>
            <a:chOff x="5555146" y="3933850"/>
            <a:chExt cx="3996444" cy="1418094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02052D7-C85D-480F-AA9B-D188C6138135}"/>
                </a:ext>
              </a:extLst>
            </p:cNvPr>
            <p:cNvSpPr/>
            <p:nvPr/>
          </p:nvSpPr>
          <p:spPr>
            <a:xfrm rot="5400000">
              <a:off x="7265336" y="2223660"/>
              <a:ext cx="576064" cy="3996444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5677B2-5DF3-46C4-BE64-3CD644BE7F83}"/>
                    </a:ext>
                  </a:extLst>
                </p:cNvPr>
                <p:cNvSpPr txBox="1"/>
                <p:nvPr/>
              </p:nvSpPr>
              <p:spPr>
                <a:xfrm>
                  <a:off x="6815286" y="4797946"/>
                  <a:ext cx="151216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5677B2-5DF3-46C4-BE64-3CD644BE7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286" y="4797946"/>
                  <a:ext cx="151216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83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Running Memory Span </a:t>
            </a:r>
            <a:r>
              <a:rPr lang="pt-BR" dirty="0"/>
              <a:t>(Broadway &amp; Engle, 2010, Exp. 1)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0162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Comprimento do alvo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): entre 3 e 8 letras</a:t>
                </a:r>
              </a:p>
              <a:p>
                <a:r>
                  <a:rPr lang="pt-BR" dirty="0"/>
                  <a:t>Seis tentativas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onde três têm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três têm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aleatorizado e em bloco,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aleatorizado dentro de cada bloco</a:t>
                </a:r>
              </a:p>
              <a:p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Duração do estímulo: 300 ms + 200 (condição 500 ms) ou 300 ms + 1.700 ms (condição 2.000 ms)</a:t>
                </a:r>
              </a:p>
              <a:p>
                <a:r>
                  <a:rPr lang="pt-BR" dirty="0"/>
                  <a:t>Número de alvos foi informado antes de cada tentativa e no momento de recordação</a:t>
                </a:r>
              </a:p>
              <a:p>
                <a:r>
                  <a:rPr lang="pt-BR" dirty="0"/>
                  <a:t>Resposta: grade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3×4</m:t>
                    </m:r>
                  </m:oMath>
                </a14:m>
                <a:r>
                  <a:rPr lang="pt-BR" dirty="0"/>
                  <a:t> com as alternativas. Escore máximo nas tentativas de recordação parcial foi de 99 pontos</a:t>
                </a:r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016262"/>
              </a:xfrm>
              <a:blipFill>
                <a:blip r:embed="rId3"/>
                <a:stretch>
                  <a:fillRect l="-1131" t="-2430" r="-15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Referências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221844"/>
            <a:ext cx="11318332" cy="5016262"/>
          </a:xfrm>
        </p:spPr>
        <p:txBody>
          <a:bodyPr>
            <a:normAutofit fontScale="92500" lnSpcReduction="20000"/>
          </a:bodyPr>
          <a:lstStyle/>
          <a:p>
            <a:pPr marL="711200" indent="-711200">
              <a:buNone/>
            </a:pPr>
            <a:r>
              <a:rPr lang="en-US" dirty="0"/>
              <a:t>Broadway, J. M., &amp; Engle, R. W. (2010). Validating running memory span: Measurement of working memory capacity and links with fluid intelligence. </a:t>
            </a:r>
            <a:r>
              <a:rPr lang="en-US" i="1" dirty="0"/>
              <a:t>Behavior Research Methods</a:t>
            </a:r>
            <a:r>
              <a:rPr lang="en-US" dirty="0"/>
              <a:t>, </a:t>
            </a:r>
            <a:r>
              <a:rPr lang="en-US" i="1" dirty="0"/>
              <a:t>42</a:t>
            </a:r>
            <a:r>
              <a:rPr lang="en-US" dirty="0"/>
              <a:t>(2), 563–570. https://doi.org/10.3758/BRM.42.2.563</a:t>
            </a:r>
          </a:p>
          <a:p>
            <a:pPr marL="711200" indent="-711200">
              <a:buNone/>
            </a:pPr>
            <a:r>
              <a:rPr lang="en-US" dirty="0"/>
              <a:t>Bunting, M., Cowan, N., &amp; Saults, J. S. (2006). How does running memory span work? </a:t>
            </a:r>
            <a:r>
              <a:rPr lang="en-US" i="1" dirty="0"/>
              <a:t>The Quarterly Journal of Experimental Psychology</a:t>
            </a:r>
            <a:r>
              <a:rPr lang="en-US" dirty="0"/>
              <a:t>, </a:t>
            </a:r>
            <a:r>
              <a:rPr lang="en-US" i="1" dirty="0"/>
              <a:t>59</a:t>
            </a:r>
            <a:r>
              <a:rPr lang="en-US" dirty="0"/>
              <a:t>(10), 1691–1700. https://doi.org/10.1080/17470210600848402</a:t>
            </a:r>
          </a:p>
          <a:p>
            <a:pPr marL="711200" indent="-711200">
              <a:buNone/>
            </a:pPr>
            <a:r>
              <a:rPr lang="en-US" dirty="0"/>
              <a:t>Pollack, I., Johnson, L. B., &amp; </a:t>
            </a:r>
            <a:r>
              <a:rPr lang="en-US" dirty="0" err="1"/>
              <a:t>Knaff</a:t>
            </a:r>
            <a:r>
              <a:rPr lang="en-US" dirty="0"/>
              <a:t>, P. R. (1959). Running memory span. </a:t>
            </a:r>
            <a:r>
              <a:rPr lang="en-US" i="1" dirty="0"/>
              <a:t>Journal of Experimental Psychology</a:t>
            </a:r>
            <a:r>
              <a:rPr lang="en-US" dirty="0"/>
              <a:t>, </a:t>
            </a:r>
            <a:r>
              <a:rPr lang="en-US" i="1" dirty="0"/>
              <a:t>57</a:t>
            </a:r>
            <a:r>
              <a:rPr lang="en-US" dirty="0"/>
              <a:t>, 137–146. https://doi.org/10.1037/h0046137</a:t>
            </a:r>
          </a:p>
        </p:txBody>
      </p:sp>
    </p:spTree>
    <p:extLst>
      <p:ext uri="{BB962C8B-B14F-4D97-AF65-F5344CB8AC3E}">
        <p14:creationId xmlns:p14="http://schemas.microsoft.com/office/powerpoint/2010/main" val="6420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38392</TotalTime>
  <Words>496</Words>
  <Application>Microsoft Office PowerPoint</Application>
  <PresentationFormat>Custom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Bangers</vt:lpstr>
      <vt:lpstr>Calibri</vt:lpstr>
      <vt:lpstr>Cambria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675</cp:revision>
  <dcterms:created xsi:type="dcterms:W3CDTF">2016-11-14T13:56:39Z</dcterms:created>
  <dcterms:modified xsi:type="dcterms:W3CDTF">2025-08-24T00:56:55Z</dcterms:modified>
</cp:coreProperties>
</file>