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22" r:id="rId2"/>
    <p:sldId id="650" r:id="rId3"/>
    <p:sldId id="646" r:id="rId4"/>
    <p:sldId id="648" r:id="rId5"/>
    <p:sldId id="645" r:id="rId6"/>
    <p:sldId id="649" r:id="rId7"/>
    <p:sldId id="642" r:id="rId8"/>
  </p:sldIdLst>
  <p:sldSz cx="12190413" cy="6859588"/>
  <p:notesSz cx="6858000" cy="9144000"/>
  <p:defaultTextStyle>
    <a:defPPr>
      <a:defRPr lang="pt-BR"/>
    </a:defPPr>
    <a:lvl1pPr marL="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66"/>
    <a:srgbClr val="FF3399"/>
    <a:srgbClr val="FF00FF"/>
    <a:srgbClr val="FFC081"/>
    <a:srgbClr val="FFCD9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2" autoAdjust="0"/>
    <p:restoredTop sz="91129" autoAdjust="0"/>
  </p:normalViewPr>
  <p:slideViewPr>
    <p:cSldViewPr>
      <p:cViewPr varScale="1">
        <p:scale>
          <a:sx n="57" d="100"/>
          <a:sy n="57" d="100"/>
        </p:scale>
        <p:origin x="1434" y="42"/>
      </p:cViewPr>
      <p:guideLst>
        <p:guide orient="horz" pos="2161"/>
        <p:guide pos="3840"/>
      </p:guideLst>
    </p:cSldViewPr>
  </p:slideViewPr>
  <p:outlineViewPr>
    <p:cViewPr>
      <p:scale>
        <a:sx n="20" d="100"/>
        <a:sy n="20" d="100"/>
      </p:scale>
      <p:origin x="0" y="0"/>
    </p:cViewPr>
    <p:sldLst>
      <p:sld r:id="rId1" collapse="1"/>
    </p:sldLst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BE1EB-9B3A-4F88-8981-57CAE7D022DC}" type="datetimeFigureOut">
              <a:rPr lang="pt-BR" smtClean="0"/>
              <a:pPr/>
              <a:t>23/08/2025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2B78-184E-410B-8EB3-A78D003ACCE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A2CC-C870-4222-8082-713A11CF2FEE}" type="datetimeFigureOut">
              <a:rPr lang="pt-BR" smtClean="0"/>
              <a:pPr/>
              <a:t>23/08/2025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EBA5-ED71-45A1-8B2B-DE2576D07047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828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038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397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075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770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692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C2E5-5F2E-41F9-A0FB-F6B6A2395976}" type="datetime1">
              <a:rPr lang="pt-BR" smtClean="0"/>
              <a:pPr/>
              <a:t>23/08/2025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F0EE-6503-4E8F-A013-CFD41AFB6EA6}" type="datetime1">
              <a:rPr lang="pt-BR" smtClean="0"/>
              <a:pPr/>
              <a:t>23/08/2025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1" y="274705"/>
            <a:ext cx="2742843" cy="585288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AD86-4BE5-4079-9D68-EB0FF3EB9B8E}" type="datetime1">
              <a:rPr lang="pt-BR" smtClean="0"/>
              <a:pPr/>
              <a:t>23/08/2025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D261-2523-45FF-8ED1-0BCB69162581}" type="datetime1">
              <a:rPr lang="pt-BR" smtClean="0"/>
              <a:pPr/>
              <a:t>23/08/2025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7388"/>
            <a:ext cx="10361851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078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7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6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315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393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472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551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630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026C-6155-4932-A819-C07131495285}" type="datetime1">
              <a:rPr lang="pt-BR" smtClean="0"/>
              <a:pPr/>
              <a:t>23/08/2025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5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D34F-8B2C-45E7-98CE-F7ED66FA1B80}" type="datetime1">
              <a:rPr lang="pt-BR" smtClean="0"/>
              <a:pPr/>
              <a:t>23/08/2025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535471"/>
            <a:ext cx="5386216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5" y="1535471"/>
            <a:ext cx="5388332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5" y="2175380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FB13-4A75-42B7-90FC-4FF930268F62}" type="datetime1">
              <a:rPr lang="pt-BR" smtClean="0"/>
              <a:pPr/>
              <a:t>23/08/2025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7D3-B9EE-4353-80CB-4E628B094EA8}" type="datetime1">
              <a:rPr lang="pt-BR" smtClean="0"/>
              <a:pPr/>
              <a:t>23/08/2025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A78-9207-4F09-A348-718AD96E4D93}" type="datetime1">
              <a:rPr lang="pt-BR" smtClean="0"/>
              <a:pPr/>
              <a:t>23/08/2025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5" y="273115"/>
            <a:ext cx="4010562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5" y="1435437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F061-2354-4E7B-9294-11A163B323B2}" type="datetime1">
              <a:rPr lang="pt-BR" smtClean="0"/>
              <a:pPr/>
              <a:t>23/08/2025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7879" indent="0">
              <a:buNone/>
              <a:defRPr sz="3100"/>
            </a:lvl2pPr>
            <a:lvl3pPr marL="1015760" indent="0">
              <a:buNone/>
              <a:defRPr sz="2700"/>
            </a:lvl3pPr>
            <a:lvl4pPr marL="1523639" indent="0">
              <a:buNone/>
              <a:defRPr sz="2300"/>
            </a:lvl4pPr>
            <a:lvl5pPr marL="2031520" indent="0">
              <a:buNone/>
              <a:defRPr sz="2300"/>
            </a:lvl5pPr>
            <a:lvl6pPr marL="2539399" indent="0">
              <a:buNone/>
              <a:defRPr sz="2300"/>
            </a:lvl6pPr>
            <a:lvl7pPr marL="3047280" indent="0">
              <a:buNone/>
              <a:defRPr sz="2300"/>
            </a:lvl7pPr>
            <a:lvl8pPr marL="3555159" indent="0">
              <a:buNone/>
              <a:defRPr sz="2300"/>
            </a:lvl8pPr>
            <a:lvl9pPr marL="4063040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B3E-F030-42B0-83BA-8AE4FBEC2267}" type="datetime1">
              <a:rPr lang="pt-BR" smtClean="0"/>
              <a:pPr/>
              <a:t>23/08/2025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2" y="274702"/>
            <a:ext cx="10971372" cy="1143265"/>
          </a:xfrm>
          <a:prstGeom prst="rect">
            <a:avLst/>
          </a:prstGeom>
        </p:spPr>
        <p:txBody>
          <a:bodyPr vert="horz" lIns="101576" tIns="50788" rIns="101576" bIns="50788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600573"/>
            <a:ext cx="10971372" cy="4527011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A825-296A-4964-85BE-4EAB02630B2E}" type="datetime1">
              <a:rPr lang="pt-BR" smtClean="0"/>
              <a:pPr/>
              <a:t>23/08/2025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01576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10" indent="-380910" algn="l" defTabSz="101576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306" indent="-317425" algn="l" defTabSz="101576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7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580" indent="-253940" algn="l" defTabSz="101576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460" indent="-253940" algn="l" defTabSz="101576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34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22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1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1698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87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76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63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52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39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28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15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04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51" y="0"/>
            <a:ext cx="12218211" cy="6859588"/>
          </a:xfrm>
          <a:prstGeom prst="rect">
            <a:avLst/>
          </a:prstGeom>
        </p:spPr>
      </p:pic>
      <p:sp>
        <p:nvSpPr>
          <p:cNvPr id="14" name="PlaceHolder 1"/>
          <p:cNvSpPr txBox="1">
            <a:spLocks/>
          </p:cNvSpPr>
          <p:nvPr/>
        </p:nvSpPr>
        <p:spPr>
          <a:xfrm rot="21346946">
            <a:off x="323991" y="2128498"/>
            <a:ext cx="8058167" cy="4683731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i="0" u="none" strike="noStrike" kern="1200" cap="none" spc="-1" normalizeH="0" baseline="0" noProof="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Bangers" panose="00000500000000000000" pitchFamily="2" charset="0"/>
                <a:ea typeface="+mj-ea"/>
                <a:cs typeface="+mj-cs"/>
              </a:rPr>
              <a:t>VI EM TAREFA DE DIFERENÇAS INDIVIDUAIS</a:t>
            </a:r>
          </a:p>
        </p:txBody>
      </p:sp>
      <p:sp>
        <p:nvSpPr>
          <p:cNvPr id="8" name="PlaceHolder 1"/>
          <p:cNvSpPr txBox="1">
            <a:spLocks/>
          </p:cNvSpPr>
          <p:nvPr/>
        </p:nvSpPr>
        <p:spPr>
          <a:xfrm rot="21346946">
            <a:off x="338944" y="817788"/>
            <a:ext cx="7383179" cy="2349126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0" i="0" u="none" strike="noStrike" kern="1200" cap="none" spc="-1" normalizeH="0" baseline="0" noProof="0" dirty="0">
                <a:ln w="28575">
                  <a:solidFill>
                    <a:schemeClr val="tx1"/>
                  </a:solidFill>
                </a:ln>
                <a:solidFill>
                  <a:srgbClr val="FFFF66"/>
                </a:solidFill>
                <a:effectLst/>
                <a:uLnTx/>
                <a:uFillTx/>
                <a:latin typeface="Bangers" panose="00000500000000000000" pitchFamily="2" charset="0"/>
                <a:ea typeface="+mj-ea"/>
                <a:cs typeface="+mj-cs"/>
              </a:rPr>
              <a:t>AULA 070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Duas disciplinas na psicologia </a:t>
            </a:r>
            <a:r>
              <a:rPr lang="pt-BR" dirty="0"/>
              <a:t>(Cronbach, 1957)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24E9F5CB-8C5F-43CA-979B-9F3ECC61B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82" y="1125538"/>
            <a:ext cx="11318332" cy="5016262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Psicologia experimental</a:t>
            </a:r>
          </a:p>
          <a:p>
            <a:pPr lvl="1"/>
            <a:r>
              <a:rPr lang="pt-BR" sz="3200" dirty="0"/>
              <a:t>Foco: </a:t>
            </a:r>
            <a:r>
              <a:rPr lang="pt-BR" sz="3200" b="0" dirty="0"/>
              <a:t>variação criada pelo pesquisador em condições controladas</a:t>
            </a:r>
          </a:p>
          <a:p>
            <a:pPr lvl="1"/>
            <a:r>
              <a:rPr lang="pt-BR" sz="3200" dirty="0"/>
              <a:t>Objetivo: </a:t>
            </a:r>
            <a:r>
              <a:rPr lang="pt-BR" sz="3200" b="0" dirty="0"/>
              <a:t>identificar diferenças entre condições/tratamentos</a:t>
            </a:r>
          </a:p>
          <a:p>
            <a:r>
              <a:rPr lang="pt-BR" b="1" dirty="0">
                <a:solidFill>
                  <a:srgbClr val="002060"/>
                </a:solidFill>
              </a:rPr>
              <a:t>Psicologia das diferenças individuais</a:t>
            </a:r>
          </a:p>
          <a:p>
            <a:pPr lvl="1"/>
            <a:r>
              <a:rPr lang="pt-BR" dirty="0"/>
              <a:t>Foco: variação já existente entre indivíduos</a:t>
            </a:r>
          </a:p>
          <a:p>
            <a:pPr lvl="1"/>
            <a:r>
              <a:rPr lang="pt-BR" dirty="0"/>
              <a:t>Objetivo: tomar as diferenças individuais, e suas inter-relações, como objeto de estudo</a:t>
            </a:r>
          </a:p>
        </p:txBody>
      </p:sp>
    </p:spTree>
    <p:extLst>
      <p:ext uri="{BB962C8B-B14F-4D97-AF65-F5344CB8AC3E}">
        <p14:creationId xmlns:p14="http://schemas.microsoft.com/office/powerpoint/2010/main" val="143369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i="1" dirty="0"/>
              <a:t>Running Memory Span</a:t>
            </a:r>
            <a:endParaRPr lang="pt-BR" sz="25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D3E72C1D-5CC6-41AD-A847-9BB029A121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582" y="1125538"/>
                <a:ext cx="11318332" cy="547260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Exemplos de tentativa de recordação parcial (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/>
                  <a:t>)</a:t>
                </a:r>
              </a:p>
              <a:p>
                <a:r>
                  <a:rPr lang="pt-BR" dirty="0"/>
                  <a:t>Sequência de 5 itens, reportar os 3 últimos</a:t>
                </a:r>
              </a:p>
              <a:p>
                <a:endParaRPr lang="pt-BR" sz="4200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pPr lvl="1"/>
                <a:r>
                  <a:rPr lang="pt-BR" dirty="0"/>
                  <a:t>Resposta correta: </a:t>
                </a:r>
                <a:r>
                  <a:rPr lang="pt-BR" b="1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 D E</a:t>
                </a:r>
              </a:p>
            </p:txBody>
          </p:sp>
        </mc:Choice>
        <mc:Fallback xmlns="">
          <p:sp>
            <p:nvSp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D3E72C1D-5CC6-41AD-A847-9BB029A121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582" y="1125538"/>
                <a:ext cx="11318332" cy="5472608"/>
              </a:xfrm>
              <a:blipFill>
                <a:blip r:embed="rId3"/>
                <a:stretch>
                  <a:fillRect l="-1401" t="-16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D406E2D-6B1D-40BD-86B0-018AC4E7A415}"/>
              </a:ext>
            </a:extLst>
          </p:cNvPr>
          <p:cNvGrpSpPr/>
          <p:nvPr/>
        </p:nvGrpSpPr>
        <p:grpSpPr>
          <a:xfrm>
            <a:off x="2710830" y="2853730"/>
            <a:ext cx="6768752" cy="864096"/>
            <a:chOff x="550590" y="4509914"/>
            <a:chExt cx="6768752" cy="108012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F858BC8-46D7-409F-B915-574370C2734D}"/>
                </a:ext>
              </a:extLst>
            </p:cNvPr>
            <p:cNvSpPr/>
            <p:nvPr/>
          </p:nvSpPr>
          <p:spPr>
            <a:xfrm>
              <a:off x="550590" y="4509914"/>
              <a:ext cx="1080120" cy="10801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33AB1D-0FB1-4DB9-923A-F5FD5C9440FE}"/>
                </a:ext>
              </a:extLst>
            </p:cNvPr>
            <p:cNvSpPr/>
            <p:nvPr/>
          </p:nvSpPr>
          <p:spPr>
            <a:xfrm>
              <a:off x="1990750" y="4509914"/>
              <a:ext cx="1080120" cy="10801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B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A55271-010F-4C86-8531-15BDE8124960}"/>
                </a:ext>
              </a:extLst>
            </p:cNvPr>
            <p:cNvSpPr/>
            <p:nvPr/>
          </p:nvSpPr>
          <p:spPr>
            <a:xfrm>
              <a:off x="3430910" y="4509914"/>
              <a:ext cx="1080120" cy="10801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DAD5E90-64FF-445F-A580-2BB250950ACD}"/>
                </a:ext>
              </a:extLst>
            </p:cNvPr>
            <p:cNvSpPr/>
            <p:nvPr/>
          </p:nvSpPr>
          <p:spPr>
            <a:xfrm>
              <a:off x="4871070" y="4509914"/>
              <a:ext cx="1080120" cy="10801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BAF7BD-6328-4558-B907-3A7D5BAB440A}"/>
                </a:ext>
              </a:extLst>
            </p:cNvPr>
            <p:cNvSpPr/>
            <p:nvPr/>
          </p:nvSpPr>
          <p:spPr>
            <a:xfrm>
              <a:off x="6239222" y="4509914"/>
              <a:ext cx="1080120" cy="10801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C547E96-5DB0-4622-9D29-16E3E6469D55}"/>
              </a:ext>
            </a:extLst>
          </p:cNvPr>
          <p:cNvGrpSpPr/>
          <p:nvPr/>
        </p:nvGrpSpPr>
        <p:grpSpPr>
          <a:xfrm>
            <a:off x="2710830" y="3933850"/>
            <a:ext cx="2592288" cy="1418094"/>
            <a:chOff x="2710830" y="3933850"/>
            <a:chExt cx="2592288" cy="1418094"/>
          </a:xfrm>
        </p:grpSpPr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B626D39B-763C-4D72-B531-0D91727C51BE}"/>
                </a:ext>
              </a:extLst>
            </p:cNvPr>
            <p:cNvSpPr/>
            <p:nvPr/>
          </p:nvSpPr>
          <p:spPr>
            <a:xfrm rot="5400000">
              <a:off x="3718942" y="2925738"/>
              <a:ext cx="576064" cy="2592288"/>
            </a:xfrm>
            <a:prstGeom prst="rightBrac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54A5AC6-1126-4B59-893E-29E1E1DD6F7B}"/>
                    </a:ext>
                  </a:extLst>
                </p:cNvPr>
                <p:cNvSpPr txBox="1"/>
                <p:nvPr/>
              </p:nvSpPr>
              <p:spPr>
                <a:xfrm>
                  <a:off x="3286894" y="4797946"/>
                  <a:ext cx="151216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0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pt-BR" sz="30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30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pt-BR" sz="30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54A5AC6-1126-4B59-893E-29E1E1DD6F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894" y="4797946"/>
                  <a:ext cx="1512168" cy="5539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5FB926A-C3B1-459A-B093-3C7900C2C564}"/>
              </a:ext>
            </a:extLst>
          </p:cNvPr>
          <p:cNvGrpSpPr/>
          <p:nvPr/>
        </p:nvGrpSpPr>
        <p:grpSpPr>
          <a:xfrm>
            <a:off x="5555146" y="3933850"/>
            <a:ext cx="3996444" cy="1418094"/>
            <a:chOff x="5555146" y="3933850"/>
            <a:chExt cx="3996444" cy="1418094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502052D7-C85D-480F-AA9B-D188C6138135}"/>
                </a:ext>
              </a:extLst>
            </p:cNvPr>
            <p:cNvSpPr/>
            <p:nvPr/>
          </p:nvSpPr>
          <p:spPr>
            <a:xfrm rot="5400000">
              <a:off x="7265336" y="2223660"/>
              <a:ext cx="576064" cy="3996444"/>
            </a:xfrm>
            <a:prstGeom prst="rightBrac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65677B2-5DF3-46C4-BE64-3CD644BE7F83}"/>
                    </a:ext>
                  </a:extLst>
                </p:cNvPr>
                <p:cNvSpPr txBox="1"/>
                <p:nvPr/>
              </p:nvSpPr>
              <p:spPr>
                <a:xfrm>
                  <a:off x="6815286" y="4797946"/>
                  <a:ext cx="151216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0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pt-BR" sz="30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30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pt-BR" sz="30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65677B2-5DF3-46C4-BE64-3CD644BE7F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286" y="4797946"/>
                  <a:ext cx="1512168" cy="5539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79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i="1" dirty="0"/>
              <a:t>Running Memory Span</a:t>
            </a:r>
            <a:endParaRPr lang="pt-BR" sz="25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D3E72C1D-5CC6-41AD-A847-9BB029A121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582" y="1125538"/>
                <a:ext cx="11318332" cy="547260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Exemplos de tentativa de recordação completa (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)</a:t>
                </a:r>
              </a:p>
              <a:p>
                <a:r>
                  <a:rPr lang="pt-BR" dirty="0"/>
                  <a:t>Sequência de 5 itens, reportar os 5 últimos</a:t>
                </a:r>
              </a:p>
              <a:p>
                <a:endParaRPr lang="pt-BR" sz="4200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pPr lvl="1"/>
                <a:r>
                  <a:rPr lang="pt-BR" dirty="0"/>
                  <a:t>Resposta correta: </a:t>
                </a:r>
                <a:r>
                  <a:rPr lang="pt-BR" b="1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 B C D E</a:t>
                </a:r>
              </a:p>
            </p:txBody>
          </p:sp>
        </mc:Choice>
        <mc:Fallback>
          <p:sp>
            <p:nvSp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D3E72C1D-5CC6-41AD-A847-9BB029A121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582" y="1125538"/>
                <a:ext cx="11318332" cy="5472608"/>
              </a:xfrm>
              <a:blipFill>
                <a:blip r:embed="rId3"/>
                <a:stretch>
                  <a:fillRect l="-1401" t="-16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D406E2D-6B1D-40BD-86B0-018AC4E7A415}"/>
              </a:ext>
            </a:extLst>
          </p:cNvPr>
          <p:cNvGrpSpPr/>
          <p:nvPr/>
        </p:nvGrpSpPr>
        <p:grpSpPr>
          <a:xfrm>
            <a:off x="2710830" y="2853730"/>
            <a:ext cx="6768752" cy="864096"/>
            <a:chOff x="550590" y="4509914"/>
            <a:chExt cx="6768752" cy="108012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F858BC8-46D7-409F-B915-574370C2734D}"/>
                </a:ext>
              </a:extLst>
            </p:cNvPr>
            <p:cNvSpPr/>
            <p:nvPr/>
          </p:nvSpPr>
          <p:spPr>
            <a:xfrm>
              <a:off x="550590" y="4509914"/>
              <a:ext cx="1080120" cy="10801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33AB1D-0FB1-4DB9-923A-F5FD5C9440FE}"/>
                </a:ext>
              </a:extLst>
            </p:cNvPr>
            <p:cNvSpPr/>
            <p:nvPr/>
          </p:nvSpPr>
          <p:spPr>
            <a:xfrm>
              <a:off x="1990750" y="4509914"/>
              <a:ext cx="1080120" cy="10801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B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A55271-010F-4C86-8531-15BDE8124960}"/>
                </a:ext>
              </a:extLst>
            </p:cNvPr>
            <p:cNvSpPr/>
            <p:nvPr/>
          </p:nvSpPr>
          <p:spPr>
            <a:xfrm>
              <a:off x="3430910" y="4509914"/>
              <a:ext cx="1080120" cy="10801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DAD5E90-64FF-445F-A580-2BB250950ACD}"/>
                </a:ext>
              </a:extLst>
            </p:cNvPr>
            <p:cNvSpPr/>
            <p:nvPr/>
          </p:nvSpPr>
          <p:spPr>
            <a:xfrm>
              <a:off x="4871070" y="4509914"/>
              <a:ext cx="1080120" cy="10801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BAF7BD-6328-4558-B907-3A7D5BAB440A}"/>
                </a:ext>
              </a:extLst>
            </p:cNvPr>
            <p:cNvSpPr/>
            <p:nvPr/>
          </p:nvSpPr>
          <p:spPr>
            <a:xfrm>
              <a:off x="6239222" y="4509914"/>
              <a:ext cx="1080120" cy="10801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5FB926A-C3B1-459A-B093-3C7900C2C564}"/>
              </a:ext>
            </a:extLst>
          </p:cNvPr>
          <p:cNvGrpSpPr/>
          <p:nvPr/>
        </p:nvGrpSpPr>
        <p:grpSpPr>
          <a:xfrm>
            <a:off x="2710830" y="3933850"/>
            <a:ext cx="6840760" cy="1418094"/>
            <a:chOff x="5555146" y="3933850"/>
            <a:chExt cx="3996444" cy="1418094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502052D7-C85D-480F-AA9B-D188C6138135}"/>
                </a:ext>
              </a:extLst>
            </p:cNvPr>
            <p:cNvSpPr/>
            <p:nvPr/>
          </p:nvSpPr>
          <p:spPr>
            <a:xfrm rot="5400000">
              <a:off x="7265336" y="2223660"/>
              <a:ext cx="576064" cy="3996444"/>
            </a:xfrm>
            <a:prstGeom prst="rightBrac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65677B2-5DF3-46C4-BE64-3CD644BE7F83}"/>
                    </a:ext>
                  </a:extLst>
                </p:cNvPr>
                <p:cNvSpPr txBox="1"/>
                <p:nvPr/>
              </p:nvSpPr>
              <p:spPr>
                <a:xfrm>
                  <a:off x="6815286" y="4797946"/>
                  <a:ext cx="151216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0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pt-BR" sz="30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30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pt-BR" sz="30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65677B2-5DF3-46C4-BE64-3CD644BE7F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286" y="4797946"/>
                  <a:ext cx="1512168" cy="5539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834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i="1" dirty="0"/>
              <a:t>Running Memory Span </a:t>
            </a:r>
            <a:r>
              <a:rPr lang="pt-BR" dirty="0"/>
              <a:t>(Broadway &amp; Engle, 2010, Exp. 1)</a:t>
            </a:r>
            <a:endParaRPr lang="pt-BR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D3E72C1D-5CC6-41AD-A847-9BB029A121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582" y="1125538"/>
                <a:ext cx="11318332" cy="501626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Comprimento do alvo (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): entre 3 e 8 letras</a:t>
                </a:r>
              </a:p>
              <a:p>
                <a:r>
                  <a:rPr lang="pt-BR" dirty="0"/>
                  <a:t>Seis tentativas por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, onde três têm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três têm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={1, 2, 3}</m:t>
                    </m:r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aleatorizado e em bloco, 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 aleatorizado dentro de cada bloco</a:t>
                </a:r>
              </a:p>
              <a:p>
                <a:r>
                  <a:rPr lang="pt-BR" dirty="0">
                    <a:solidFill>
                      <a:schemeClr val="bg1">
                        <a:lumMod val="65000"/>
                      </a:schemeClr>
                    </a:solidFill>
                  </a:rPr>
                  <a:t>Duração do estímulo: 300 ms + 200 ms (condição 500 ms) ou 300 ms + 1.700 ms (condição 2.000 ms)</a:t>
                </a:r>
              </a:p>
              <a:p>
                <a:r>
                  <a:rPr lang="pt-BR" dirty="0"/>
                  <a:t>Número de alvos foi informado antes de cada tentativa e no momento de recordação</a:t>
                </a:r>
              </a:p>
              <a:p>
                <a:r>
                  <a:rPr lang="pt-BR" dirty="0"/>
                  <a:t>Resposta: grade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3×4</m:t>
                    </m:r>
                  </m:oMath>
                </a14:m>
                <a:r>
                  <a:rPr lang="pt-BR" dirty="0"/>
                  <a:t> com as alternativas. Escore máximo nas tentativas de recordação parcial foi de 99 pontos</a:t>
                </a:r>
              </a:p>
            </p:txBody>
          </p:sp>
        </mc:Choice>
        <mc:Fallback>
          <p:sp>
            <p:nvSp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D3E72C1D-5CC6-41AD-A847-9BB029A121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582" y="1125538"/>
                <a:ext cx="11318332" cy="5016262"/>
              </a:xfrm>
              <a:blipFill>
                <a:blip r:embed="rId3"/>
                <a:stretch>
                  <a:fillRect l="-1131" t="-24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891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i="1" dirty="0"/>
              <a:t>Running Memory Span </a:t>
            </a:r>
            <a:r>
              <a:rPr lang="pt-BR" dirty="0"/>
              <a:t>(Broadway &amp; Engle, 2010, Exp. 1)</a:t>
            </a:r>
            <a:endParaRPr lang="pt-BR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D3E72C1D-5CC6-41AD-A847-9BB029A121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582" y="1125538"/>
                <a:ext cx="11318332" cy="501626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Comprimento do alvo (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): entre 3 e 8 letras</a:t>
                </a:r>
              </a:p>
              <a:p>
                <a:r>
                  <a:rPr lang="pt-BR" dirty="0"/>
                  <a:t>Seis tentativas por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, onde três têm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três têm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={1, 2, 3}</m:t>
                    </m:r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aleatorizado e em bloco, 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 aleatorizado dentro de cada bloco</a:t>
                </a:r>
              </a:p>
              <a:p>
                <a:r>
                  <a:rPr lang="pt-BR" b="1" dirty="0">
                    <a:solidFill>
                      <a:srgbClr val="002060"/>
                    </a:solidFill>
                  </a:rPr>
                  <a:t>Duração do estímulo: 300 ms + 200 ms (condição 500 ms) ou 300 ms + 1.700 ms (condição 2.000 ms)</a:t>
                </a:r>
              </a:p>
              <a:p>
                <a:r>
                  <a:rPr lang="pt-BR" dirty="0"/>
                  <a:t>Número de alvos foi informado antes de cada tentativa e no momento de recordação</a:t>
                </a:r>
              </a:p>
              <a:p>
                <a:r>
                  <a:rPr lang="pt-BR" dirty="0"/>
                  <a:t>Resposta: grade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3×4</m:t>
                    </m:r>
                  </m:oMath>
                </a14:m>
                <a:r>
                  <a:rPr lang="pt-BR" dirty="0"/>
                  <a:t> com as alternativas. Escore máximo nas tentativas de recordação parcial foi de 99 pontos</a:t>
                </a:r>
              </a:p>
            </p:txBody>
          </p:sp>
        </mc:Choice>
        <mc:Fallback>
          <p:sp>
            <p:nvSp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D3E72C1D-5CC6-41AD-A847-9BB029A121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582" y="1125538"/>
                <a:ext cx="11318332" cy="5016262"/>
              </a:xfrm>
              <a:blipFill>
                <a:blip r:embed="rId3"/>
                <a:stretch>
                  <a:fillRect l="-1131" t="-2430" r="-2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453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Referências</a:t>
            </a:r>
            <a:endParaRPr lang="pt-BR" sz="2500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3E72C1D-5CC6-41AD-A847-9BB029A12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82" y="1221844"/>
            <a:ext cx="11318332" cy="5016262"/>
          </a:xfrm>
        </p:spPr>
        <p:txBody>
          <a:bodyPr>
            <a:normAutofit fontScale="92500" lnSpcReduction="20000"/>
          </a:bodyPr>
          <a:lstStyle/>
          <a:p>
            <a:pPr marL="711200" indent="-711200">
              <a:buNone/>
            </a:pPr>
            <a:r>
              <a:rPr lang="en-US" dirty="0"/>
              <a:t>Broadway, J. M., &amp; Engle, R. W. (2010). Validating running memory span: Measurement of working memory capacity and links with fluid intelligence. </a:t>
            </a:r>
            <a:r>
              <a:rPr lang="en-US" i="1" dirty="0"/>
              <a:t>Behavior Research Methods</a:t>
            </a:r>
            <a:r>
              <a:rPr lang="en-US" dirty="0"/>
              <a:t>, </a:t>
            </a:r>
            <a:r>
              <a:rPr lang="en-US" i="1" dirty="0"/>
              <a:t>42</a:t>
            </a:r>
            <a:r>
              <a:rPr lang="en-US" dirty="0"/>
              <a:t>(2), 563–570. https://doi.org/10.3758/BRM.42.2.563</a:t>
            </a:r>
          </a:p>
          <a:p>
            <a:pPr marL="711200" indent="-711200">
              <a:buNone/>
            </a:pPr>
            <a:r>
              <a:rPr lang="en-US" dirty="0"/>
              <a:t>Bunting, M., Cowan, N., &amp; Saults, J. S. (2006). How does running memory span work? </a:t>
            </a:r>
            <a:r>
              <a:rPr lang="en-US" i="1" dirty="0"/>
              <a:t>The Quarterly Journal of Experimental Psychology</a:t>
            </a:r>
            <a:r>
              <a:rPr lang="en-US" dirty="0"/>
              <a:t>, </a:t>
            </a:r>
            <a:r>
              <a:rPr lang="en-US" i="1" dirty="0"/>
              <a:t>59</a:t>
            </a:r>
            <a:r>
              <a:rPr lang="en-US" dirty="0"/>
              <a:t>(10), 1691–1700. https://doi.org/10.1080/17470210600848402</a:t>
            </a:r>
          </a:p>
          <a:p>
            <a:pPr marL="711200" indent="-711200">
              <a:buNone/>
            </a:pPr>
            <a:r>
              <a:rPr lang="en-US" dirty="0"/>
              <a:t>Pollack, I., Johnson, L. B., &amp; </a:t>
            </a:r>
            <a:r>
              <a:rPr lang="en-US" dirty="0" err="1"/>
              <a:t>Knaff</a:t>
            </a:r>
            <a:r>
              <a:rPr lang="en-US" dirty="0"/>
              <a:t>, P. R. (1959). Running memory span. </a:t>
            </a:r>
            <a:r>
              <a:rPr lang="en-US" i="1" dirty="0"/>
              <a:t>Journal of Experimental Psychology</a:t>
            </a:r>
            <a:r>
              <a:rPr lang="en-US" dirty="0"/>
              <a:t>, </a:t>
            </a:r>
            <a:r>
              <a:rPr lang="en-US" i="1" dirty="0"/>
              <a:t>57</a:t>
            </a:r>
            <a:r>
              <a:rPr lang="en-US" dirty="0"/>
              <a:t>, 137–146. https://doi.org/10.1037/h0046137</a:t>
            </a:r>
          </a:p>
        </p:txBody>
      </p:sp>
    </p:spTree>
    <p:extLst>
      <p:ext uri="{BB962C8B-B14F-4D97-AF65-F5344CB8AC3E}">
        <p14:creationId xmlns:p14="http://schemas.microsoft.com/office/powerpoint/2010/main" val="64207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38569</TotalTime>
  <Words>527</Words>
  <Application>Microsoft Office PowerPoint</Application>
  <PresentationFormat>Custom</PresentationFormat>
  <Paragraphs>71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Bangers</vt:lpstr>
      <vt:lpstr>Calibri</vt:lpstr>
      <vt:lpstr>Cambria</vt:lpstr>
      <vt:lpstr>Cambria Math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Marcos Lima</cp:lastModifiedBy>
  <cp:revision>680</cp:revision>
  <dcterms:created xsi:type="dcterms:W3CDTF">2016-11-14T13:56:39Z</dcterms:created>
  <dcterms:modified xsi:type="dcterms:W3CDTF">2025-08-24T01:46:02Z</dcterms:modified>
</cp:coreProperties>
</file>