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52" r:id="rId2"/>
    <p:sldId id="653" r:id="rId3"/>
    <p:sldId id="643" r:id="rId4"/>
    <p:sldId id="644" r:id="rId5"/>
    <p:sldId id="649" r:id="rId6"/>
    <p:sldId id="650" r:id="rId7"/>
    <p:sldId id="654" r:id="rId8"/>
    <p:sldId id="642" r:id="rId9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66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2" autoAdjust="0"/>
    <p:restoredTop sz="91129" autoAdjust="0"/>
  </p:normalViewPr>
  <p:slideViewPr>
    <p:cSldViewPr>
      <p:cViewPr varScale="1">
        <p:scale>
          <a:sx n="57" d="100"/>
          <a:sy n="57" d="100"/>
        </p:scale>
        <p:origin x="1434" y="60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16/09/2025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16/09/2025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573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503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897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730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492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686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90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69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16/09/2025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16/09/2025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16/09/2025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16/09/2025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16/09/2025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16/09/2025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16/09/2025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16/09/2025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16/09/2025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16/09/2025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16/09/2025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16/09/2025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51" y="0"/>
            <a:ext cx="12218211" cy="6859588"/>
          </a:xfrm>
          <a:prstGeom prst="rect">
            <a:avLst/>
          </a:prstGeom>
        </p:spPr>
      </p:pic>
      <p:sp>
        <p:nvSpPr>
          <p:cNvPr id="14" name="PlaceHolder 1"/>
          <p:cNvSpPr txBox="1">
            <a:spLocks/>
          </p:cNvSpPr>
          <p:nvPr/>
        </p:nvSpPr>
        <p:spPr>
          <a:xfrm rot="21346946">
            <a:off x="354442" y="2739463"/>
            <a:ext cx="8058167" cy="385562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MODIFIED LAG TASK</a:t>
            </a: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 rot="21346946">
            <a:off x="338944" y="817788"/>
            <a:ext cx="7383179" cy="234912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rgbClr val="FFFF66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AULA 076</a:t>
            </a:r>
          </a:p>
        </p:txBody>
      </p:sp>
    </p:spTree>
    <p:extLst>
      <p:ext uri="{BB962C8B-B14F-4D97-AF65-F5344CB8AC3E}">
        <p14:creationId xmlns:p14="http://schemas.microsoft.com/office/powerpoint/2010/main" val="40963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9" name="Retângulo 9">
            <a:extLst>
              <a:ext uri="{FF2B5EF4-FFF2-40B4-BE49-F238E27FC236}">
                <a16:creationId xmlns:a16="http://schemas.microsoft.com/office/drawing/2014/main" id="{1342A9E3-06AB-4174-B720-E7B4C82BCF7C}"/>
              </a:ext>
            </a:extLst>
          </p:cNvPr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Tarefas que mensuram memória de trabalho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F13A7-3BF3-407E-BD1D-6314B6B7DD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" y="4221882"/>
            <a:ext cx="3600000" cy="202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42726C-FE68-4625-8631-A6ADCFA332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846" y="1295324"/>
            <a:ext cx="3600000" cy="2025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BAEEDE-5150-4660-97BE-682396DFA3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6" y="1358406"/>
            <a:ext cx="3600000" cy="2025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53B8F3-0692-432B-AFF5-8FFAD21D77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06" y="1382778"/>
            <a:ext cx="3600000" cy="2025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3C6E75-A8CF-478A-813A-0273BDDEE5E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846" y="4221882"/>
            <a:ext cx="3600000" cy="2025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3B19FC-165F-418E-8610-07B7CAC3EA1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414" y="4221882"/>
            <a:ext cx="3600000" cy="20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2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D3E72C1D-5CC6-41AD-A847-9BB029A12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582" y="1197546"/>
                <a:ext cx="11318332" cy="532859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Tarefa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i="1" dirty="0"/>
                  <a:t>back</a:t>
                </a:r>
              </a:p>
              <a:p>
                <a:pPr lvl="1"/>
                <a:r>
                  <a:rPr lang="pt-BR" dirty="0"/>
                  <a:t>Nome alternativo: </a:t>
                </a:r>
                <a:r>
                  <a:rPr lang="pt-BR" i="1" dirty="0"/>
                  <a:t>lag task</a:t>
                </a:r>
                <a:endParaRPr lang="pt-BR" dirty="0"/>
              </a:p>
              <a:p>
                <a:pPr lvl="1"/>
                <a:r>
                  <a:rPr lang="pt-BR" dirty="0"/>
                  <a:t>Participantes veem uma lista de itens, devendo continuamente relatar se o item atual corresponde ao item visto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tentativas atrás</a:t>
                </a:r>
              </a:p>
              <a:p>
                <a:r>
                  <a:rPr lang="pt-BR" i="1" dirty="0"/>
                  <a:t>Modified lag task </a:t>
                </a:r>
                <a:r>
                  <a:rPr lang="pt-BR" dirty="0"/>
                  <a:t>(Shelton et al., 2007, 2009)</a:t>
                </a:r>
                <a:endParaRPr lang="pt-BR" i="1" dirty="0"/>
              </a:p>
              <a:p>
                <a:pPr lvl="1"/>
                <a:r>
                  <a:rPr lang="pt-BR" dirty="0"/>
                  <a:t>Participantes veem múltiplas listas (4 ou 6 itens por lista), devendo recordar o item visto na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-ésima posição da lista</a:t>
                </a:r>
              </a:p>
              <a:p>
                <a:pPr lvl="1"/>
                <a:r>
                  <a:rPr lang="pt-BR" dirty="0"/>
                  <a:t>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i="1" dirty="0"/>
                  <a:t>-back </a:t>
                </a:r>
                <a:r>
                  <a:rPr lang="pt-BR" dirty="0"/>
                  <a:t>envolve reconhecimento acelerado, enquanto o </a:t>
                </a:r>
                <a:r>
                  <a:rPr lang="pt-BR" i="1" dirty="0"/>
                  <a:t>modified lag task</a:t>
                </a:r>
                <a:r>
                  <a:rPr lang="pt-BR" dirty="0"/>
                  <a:t> envolve recordação livre</a:t>
                </a:r>
              </a:p>
            </p:txBody>
          </p:sp>
        </mc:Choice>
        <mc:Fallback xmlns="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D3E72C1D-5CC6-41AD-A847-9BB029A12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582" y="1197546"/>
                <a:ext cx="11318332" cy="5328592"/>
              </a:xfrm>
              <a:blipFill>
                <a:blip r:embed="rId3"/>
                <a:stretch>
                  <a:fillRect l="-1401" t="-26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9">
            <a:extLst>
              <a:ext uri="{FF2B5EF4-FFF2-40B4-BE49-F238E27FC236}">
                <a16:creationId xmlns:a16="http://schemas.microsoft.com/office/drawing/2014/main" id="{1342A9E3-06AB-4174-B720-E7B4C82BCF7C}"/>
              </a:ext>
            </a:extLst>
          </p:cNvPr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093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i="1" dirty="0"/>
              <a:t>Modified Lag Task </a:t>
            </a:r>
            <a:r>
              <a:rPr lang="pt-BR" dirty="0"/>
              <a:t>(</a:t>
            </a:r>
            <a:r>
              <a:rPr lang="en-US" dirty="0"/>
              <a:t>Shelton et al., 2009)</a:t>
            </a:r>
            <a:endParaRPr lang="pt-BR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44B007-DC1E-4157-968D-F27A46337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66" y="1263106"/>
            <a:ext cx="11593288" cy="526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6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i="1" dirty="0"/>
              <a:t>Modified Lag Task </a:t>
            </a:r>
            <a:r>
              <a:rPr lang="pt-BR" dirty="0"/>
              <a:t>(</a:t>
            </a:r>
            <a:r>
              <a:rPr lang="en-US" dirty="0"/>
              <a:t>Shelton et al., 2009)</a:t>
            </a:r>
            <a:endParaRPr lang="pt-B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D3E72C1D-5CC6-41AD-A847-9BB029A12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582" y="981522"/>
                <a:ext cx="11318332" cy="5597496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rgbClr val="002060"/>
                    </a:solidFill>
                  </a:rPr>
                  <a:t>Comprimento da lista: </a:t>
                </a:r>
                <a:r>
                  <a:rPr lang="pt-BR" dirty="0">
                    <a:solidFill>
                      <a:schemeClr val="tx1"/>
                    </a:solidFill>
                  </a:rPr>
                  <a:t>4 ou 6 palavras</a:t>
                </a:r>
              </a:p>
              <a:p>
                <a:r>
                  <a:rPr lang="pt-BR" dirty="0">
                    <a:solidFill>
                      <a:srgbClr val="002060"/>
                    </a:solidFill>
                  </a:rPr>
                  <a:t>Posição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>
                    <a:solidFill>
                      <a:srgbClr val="002060"/>
                    </a:solidFill>
                  </a:rPr>
                  <a:t>-</a:t>
                </a:r>
                <a:r>
                  <a:rPr lang="pt-BR" i="1" dirty="0">
                    <a:solidFill>
                      <a:srgbClr val="002060"/>
                    </a:solidFill>
                  </a:rPr>
                  <a:t>back</a:t>
                </a:r>
                <a:r>
                  <a:rPr lang="pt-BR" dirty="0">
                    <a:solidFill>
                      <a:srgbClr val="00206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-</a:t>
                </a:r>
                <a:r>
                  <a:rPr lang="pt-BR" i="1" dirty="0">
                    <a:solidFill>
                      <a:schemeClr val="tx1"/>
                    </a:solidFill>
                  </a:rPr>
                  <a:t>back</a:t>
                </a:r>
                <a:r>
                  <a:rPr lang="pt-B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-</a:t>
                </a:r>
                <a:r>
                  <a:rPr lang="pt-BR" i="1" dirty="0">
                    <a:solidFill>
                      <a:schemeClr val="tx1"/>
                    </a:solidFill>
                  </a:rPr>
                  <a:t>back</a:t>
                </a:r>
                <a:r>
                  <a:rPr lang="pt-B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-</a:t>
                </a:r>
                <a:r>
                  <a:rPr lang="pt-BR" i="1" dirty="0">
                    <a:solidFill>
                      <a:schemeClr val="tx1"/>
                    </a:solidFill>
                  </a:rPr>
                  <a:t>back</a:t>
                </a:r>
                <a:r>
                  <a:rPr lang="pt-B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-</a:t>
                </a:r>
                <a:r>
                  <a:rPr lang="pt-BR" i="1" dirty="0">
                    <a:solidFill>
                      <a:schemeClr val="tx1"/>
                    </a:solidFill>
                  </a:rPr>
                  <a:t>back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5 tentativas por cruzamento (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2×4×5=40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tentativas)</a:t>
                </a:r>
              </a:p>
              <a:p>
                <a:r>
                  <a:rPr lang="pt-BR" dirty="0"/>
                  <a:t>Exemplo</a:t>
                </a:r>
                <a:endParaRPr lang="pt-BR" dirty="0">
                  <a:solidFill>
                    <a:schemeClr val="tx1"/>
                  </a:solidFill>
                </a:endParaRPr>
              </a:p>
              <a:p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D3E72C1D-5CC6-41AD-A847-9BB029A12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582" y="981522"/>
                <a:ext cx="11318332" cy="5597496"/>
              </a:xfrm>
              <a:blipFill>
                <a:blip r:embed="rId3"/>
                <a:stretch>
                  <a:fillRect l="-1401" t="-16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599BA2F8-6F41-44ED-A4AD-4013C1529E24}"/>
              </a:ext>
            </a:extLst>
          </p:cNvPr>
          <p:cNvGrpSpPr/>
          <p:nvPr/>
        </p:nvGrpSpPr>
        <p:grpSpPr>
          <a:xfrm>
            <a:off x="1990750" y="4531980"/>
            <a:ext cx="8136904" cy="864096"/>
            <a:chOff x="2710830" y="5302002"/>
            <a:chExt cx="8136904" cy="86409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D24E13C-C6A8-4C3B-B759-46E0EBAA777D}"/>
                </a:ext>
              </a:extLst>
            </p:cNvPr>
            <p:cNvGrpSpPr/>
            <p:nvPr/>
          </p:nvGrpSpPr>
          <p:grpSpPr>
            <a:xfrm>
              <a:off x="2710830" y="5302002"/>
              <a:ext cx="6768752" cy="864096"/>
              <a:chOff x="550590" y="4509914"/>
              <a:chExt cx="6768752" cy="10801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B83F911-F526-4EFF-BE56-80CB5820A52B}"/>
                  </a:ext>
                </a:extLst>
              </p:cNvPr>
              <p:cNvSpPr/>
              <p:nvPr/>
            </p:nvSpPr>
            <p:spPr>
              <a:xfrm>
                <a:off x="550590" y="4509914"/>
                <a:ext cx="1080120" cy="108012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000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5F38923-F893-46F8-8342-3354E4671B58}"/>
                  </a:ext>
                </a:extLst>
              </p:cNvPr>
              <p:cNvSpPr/>
              <p:nvPr/>
            </p:nvSpPr>
            <p:spPr>
              <a:xfrm>
                <a:off x="1990750" y="4509914"/>
                <a:ext cx="1080120" cy="108012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000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B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4DC7C97-EAC9-4D2F-AD91-08D0255D0B17}"/>
                  </a:ext>
                </a:extLst>
              </p:cNvPr>
              <p:cNvSpPr/>
              <p:nvPr/>
            </p:nvSpPr>
            <p:spPr>
              <a:xfrm>
                <a:off x="3430910" y="4509914"/>
                <a:ext cx="1080120" cy="108012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000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240184A-2ED8-489E-9E6A-2DC97FE2E054}"/>
                  </a:ext>
                </a:extLst>
              </p:cNvPr>
              <p:cNvSpPr/>
              <p:nvPr/>
            </p:nvSpPr>
            <p:spPr>
              <a:xfrm>
                <a:off x="4871070" y="4509914"/>
                <a:ext cx="1080120" cy="108012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000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B2F526C-968B-44F5-A564-D02DA61573D9}"/>
                  </a:ext>
                </a:extLst>
              </p:cNvPr>
              <p:cNvSpPr/>
              <p:nvPr/>
            </p:nvSpPr>
            <p:spPr>
              <a:xfrm>
                <a:off x="6239222" y="4509914"/>
                <a:ext cx="1080120" cy="108012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000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73787BE-17CB-4E39-A6B5-77917EA7376D}"/>
                </a:ext>
              </a:extLst>
            </p:cNvPr>
            <p:cNvSpPr/>
            <p:nvPr/>
          </p:nvSpPr>
          <p:spPr>
            <a:xfrm>
              <a:off x="9767614" y="5302002"/>
              <a:ext cx="1080120" cy="86409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229220-8CDF-452E-A14B-25F2F6B627A5}"/>
              </a:ext>
            </a:extLst>
          </p:cNvPr>
          <p:cNvGrpSpPr/>
          <p:nvPr/>
        </p:nvGrpSpPr>
        <p:grpSpPr>
          <a:xfrm>
            <a:off x="8615486" y="5540092"/>
            <a:ext cx="1856206" cy="1130062"/>
            <a:chOff x="2165086" y="3933850"/>
            <a:chExt cx="3517022" cy="1130062"/>
          </a:xfrm>
        </p:grpSpPr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B36EB94A-E9B7-4F74-BE0C-EC2FB8F0C20D}"/>
                </a:ext>
              </a:extLst>
            </p:cNvPr>
            <p:cNvSpPr/>
            <p:nvPr/>
          </p:nvSpPr>
          <p:spPr>
            <a:xfrm rot="5400000">
              <a:off x="3718942" y="2925738"/>
              <a:ext cx="576064" cy="2592288"/>
            </a:xfrm>
            <a:prstGeom prst="rightBrac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A480128-DE11-465E-9F99-BA3A2E05952D}"/>
                    </a:ext>
                  </a:extLst>
                </p:cNvPr>
                <p:cNvSpPr txBox="1"/>
                <p:nvPr/>
              </p:nvSpPr>
              <p:spPr>
                <a:xfrm>
                  <a:off x="2165086" y="4509914"/>
                  <a:ext cx="351702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pt-BR" sz="3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pt-BR" sz="3000" b="1" dirty="0">
                      <a:solidFill>
                        <a:srgbClr val="002060"/>
                      </a:solidFill>
                    </a:rPr>
                    <a:t>-</a:t>
                  </a:r>
                  <a:r>
                    <a:rPr lang="pt-BR" sz="3000" b="1" i="1" dirty="0">
                      <a:solidFill>
                        <a:srgbClr val="002060"/>
                      </a:solidFill>
                    </a:rPr>
                    <a:t>back</a:t>
                  </a:r>
                  <a:endParaRPr lang="pt-BR" sz="30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A480128-DE11-465E-9F99-BA3A2E0595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5086" y="4509914"/>
                  <a:ext cx="3517022" cy="553998"/>
                </a:xfrm>
                <a:prstGeom prst="rect">
                  <a:avLst/>
                </a:prstGeom>
                <a:blipFill>
                  <a:blip r:embed="rId4"/>
                  <a:stretch>
                    <a:fillRect t="-13187" b="-3406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A068069-B693-4401-9A81-AFE1E104E172}"/>
              </a:ext>
            </a:extLst>
          </p:cNvPr>
          <p:cNvGrpSpPr/>
          <p:nvPr/>
        </p:nvGrpSpPr>
        <p:grpSpPr>
          <a:xfrm>
            <a:off x="5823176" y="5540092"/>
            <a:ext cx="1856206" cy="1130062"/>
            <a:chOff x="2165086" y="3933850"/>
            <a:chExt cx="3517022" cy="1130062"/>
          </a:xfrm>
        </p:grpSpPr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A5B4CE40-5B29-4A25-87DC-1FE0B4B62692}"/>
                </a:ext>
              </a:extLst>
            </p:cNvPr>
            <p:cNvSpPr/>
            <p:nvPr/>
          </p:nvSpPr>
          <p:spPr>
            <a:xfrm rot="5400000">
              <a:off x="3718942" y="2925738"/>
              <a:ext cx="576064" cy="2592288"/>
            </a:xfrm>
            <a:prstGeom prst="rightBrac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3F488A7-565A-4AE4-ABF2-EFD61F357851}"/>
                    </a:ext>
                  </a:extLst>
                </p:cNvPr>
                <p:cNvSpPr txBox="1"/>
                <p:nvPr/>
              </p:nvSpPr>
              <p:spPr>
                <a:xfrm>
                  <a:off x="2165086" y="4509914"/>
                  <a:ext cx="351702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pt-BR" sz="3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pt-BR" sz="3000" b="1" dirty="0">
                      <a:solidFill>
                        <a:srgbClr val="002060"/>
                      </a:solidFill>
                    </a:rPr>
                    <a:t>-</a:t>
                  </a:r>
                  <a:r>
                    <a:rPr lang="pt-BR" sz="3000" b="1" i="1" dirty="0">
                      <a:solidFill>
                        <a:srgbClr val="002060"/>
                      </a:solidFill>
                    </a:rPr>
                    <a:t>back</a:t>
                  </a:r>
                  <a:endParaRPr lang="pt-BR" sz="30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3F488A7-565A-4AE4-ABF2-EFD61F3578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5086" y="4509914"/>
                  <a:ext cx="3517022" cy="553998"/>
                </a:xfrm>
                <a:prstGeom prst="rect">
                  <a:avLst/>
                </a:prstGeom>
                <a:blipFill>
                  <a:blip r:embed="rId5"/>
                  <a:stretch>
                    <a:fillRect t="-13187" b="-3406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DBD645-018E-4A6F-972D-3F39F56CEF46}"/>
              </a:ext>
            </a:extLst>
          </p:cNvPr>
          <p:cNvGrpSpPr/>
          <p:nvPr/>
        </p:nvGrpSpPr>
        <p:grpSpPr>
          <a:xfrm>
            <a:off x="7263336" y="3257902"/>
            <a:ext cx="1856206" cy="1130062"/>
            <a:chOff x="2165086" y="3379852"/>
            <a:chExt cx="3517022" cy="1130062"/>
          </a:xfrm>
        </p:grpSpPr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558ED295-AF43-4E73-9A68-024E2AB6C9CE}"/>
                </a:ext>
              </a:extLst>
            </p:cNvPr>
            <p:cNvSpPr/>
            <p:nvPr/>
          </p:nvSpPr>
          <p:spPr>
            <a:xfrm rot="16200000">
              <a:off x="3718943" y="2925738"/>
              <a:ext cx="576064" cy="2592288"/>
            </a:xfrm>
            <a:prstGeom prst="rightBrac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3BE2DB4-C01C-4DCF-AA05-740E8635637B}"/>
                    </a:ext>
                  </a:extLst>
                </p:cNvPr>
                <p:cNvSpPr txBox="1"/>
                <p:nvPr/>
              </p:nvSpPr>
              <p:spPr>
                <a:xfrm>
                  <a:off x="2165086" y="3379852"/>
                  <a:ext cx="351702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pt-BR" sz="3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pt-BR" sz="3000" b="1" dirty="0">
                      <a:solidFill>
                        <a:srgbClr val="002060"/>
                      </a:solidFill>
                    </a:rPr>
                    <a:t>-</a:t>
                  </a:r>
                  <a:r>
                    <a:rPr lang="pt-BR" sz="3000" b="1" i="1" dirty="0">
                      <a:solidFill>
                        <a:srgbClr val="002060"/>
                      </a:solidFill>
                    </a:rPr>
                    <a:t>back</a:t>
                  </a:r>
                  <a:endParaRPr lang="pt-BR" sz="30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3BE2DB4-C01C-4DCF-AA05-740E86356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5086" y="3379852"/>
                  <a:ext cx="3517022" cy="553998"/>
                </a:xfrm>
                <a:prstGeom prst="rect">
                  <a:avLst/>
                </a:prstGeom>
                <a:blipFill>
                  <a:blip r:embed="rId6"/>
                  <a:stretch>
                    <a:fillRect t="-13187" b="-3406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491D0B-6E79-42D3-91FB-8EFB2DD87C14}"/>
              </a:ext>
            </a:extLst>
          </p:cNvPr>
          <p:cNvGrpSpPr/>
          <p:nvPr/>
        </p:nvGrpSpPr>
        <p:grpSpPr>
          <a:xfrm>
            <a:off x="4455024" y="3235836"/>
            <a:ext cx="1856206" cy="1130062"/>
            <a:chOff x="2165086" y="3379852"/>
            <a:chExt cx="3517022" cy="1130062"/>
          </a:xfrm>
        </p:grpSpPr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B7A9AC79-1459-48D8-9464-08A1284F5F40}"/>
                </a:ext>
              </a:extLst>
            </p:cNvPr>
            <p:cNvSpPr/>
            <p:nvPr/>
          </p:nvSpPr>
          <p:spPr>
            <a:xfrm rot="16200000">
              <a:off x="3718943" y="2925738"/>
              <a:ext cx="576064" cy="2592288"/>
            </a:xfrm>
            <a:prstGeom prst="rightBrac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27E66C3-7392-48D4-A4EC-3B2BB457BA52}"/>
                    </a:ext>
                  </a:extLst>
                </p:cNvPr>
                <p:cNvSpPr txBox="1"/>
                <p:nvPr/>
              </p:nvSpPr>
              <p:spPr>
                <a:xfrm>
                  <a:off x="2165086" y="3379852"/>
                  <a:ext cx="351702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pt-BR" sz="3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a14:m>
                  <a:r>
                    <a:rPr lang="pt-BR" sz="3000" b="1" dirty="0">
                      <a:solidFill>
                        <a:srgbClr val="002060"/>
                      </a:solidFill>
                    </a:rPr>
                    <a:t>-</a:t>
                  </a:r>
                  <a:r>
                    <a:rPr lang="pt-BR" sz="3000" b="1" i="1" dirty="0">
                      <a:solidFill>
                        <a:srgbClr val="002060"/>
                      </a:solidFill>
                    </a:rPr>
                    <a:t>back</a:t>
                  </a:r>
                  <a:endParaRPr lang="pt-BR" sz="30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27E66C3-7392-48D4-A4EC-3B2BB457B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5086" y="3379852"/>
                  <a:ext cx="3517022" cy="553998"/>
                </a:xfrm>
                <a:prstGeom prst="rect">
                  <a:avLst/>
                </a:prstGeom>
                <a:blipFill>
                  <a:blip r:embed="rId7"/>
                  <a:stretch>
                    <a:fillRect t="-13187" b="-3406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621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i="1" dirty="0"/>
              <a:t>Modified Lag Task </a:t>
            </a:r>
            <a:r>
              <a:rPr lang="pt-BR" dirty="0"/>
              <a:t>(</a:t>
            </a:r>
            <a:r>
              <a:rPr lang="en-US" dirty="0"/>
              <a:t>Shelton et al., 2009)</a:t>
            </a:r>
            <a:endParaRPr lang="pt-B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D3E72C1D-5CC6-41AD-A847-9BB029A12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582" y="1197546"/>
                <a:ext cx="11318332" cy="4896544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rgbClr val="002060"/>
                    </a:solidFill>
                  </a:rPr>
                  <a:t>Tentativa: </a:t>
                </a:r>
                <a:r>
                  <a:rPr lang="pt-BR" dirty="0"/>
                  <a:t>1 palavra/s + 10 s para recordação</a:t>
                </a:r>
              </a:p>
              <a:p>
                <a:r>
                  <a:rPr lang="pt-BR" dirty="0">
                    <a:solidFill>
                      <a:srgbClr val="002060"/>
                    </a:solidFill>
                  </a:rPr>
                  <a:t>Escore: </a:t>
                </a:r>
                <a:r>
                  <a:rPr lang="pt-BR" dirty="0"/>
                  <a:t>acertos ponderados pela posição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i="1" dirty="0"/>
                  <a:t>-back</a:t>
                </a:r>
              </a:p>
              <a:p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D3E72C1D-5CC6-41AD-A847-9BB029A12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582" y="1197546"/>
                <a:ext cx="11318332" cy="4896544"/>
              </a:xfrm>
              <a:blipFill>
                <a:blip r:embed="rId3"/>
                <a:stretch>
                  <a:fillRect l="-1401" t="-17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15AE62-3BFF-4A23-9DF1-EE773E446D54}"/>
                  </a:ext>
                </a:extLst>
              </p:cNvPr>
              <p:cNvSpPr txBox="1"/>
              <p:nvPr/>
            </p:nvSpPr>
            <p:spPr>
              <a:xfrm>
                <a:off x="838622" y="2565698"/>
                <a:ext cx="10526247" cy="1818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𝐸𝑠𝑐𝑜𝑟𝑒</m:t>
                      </m:r>
                      <m:r>
                        <a:rPr lang="pt-BR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𝑎𝑐𝑒𝑟𝑡𝑜</m:t>
                          </m:r>
                          <m:sSub>
                            <m:sSubPr>
                              <m:ctrlPr>
                                <a:rPr lang="pt-BR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0−</m:t>
                              </m:r>
                              <m:r>
                                <a:rPr lang="pt-BR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𝑏𝑎𝑐𝑘</m:t>
                              </m:r>
                            </m:sub>
                          </m:sSub>
                          <m:r>
                            <a:rPr lang="pt-BR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×1</m:t>
                          </m:r>
                        </m:e>
                      </m:d>
                      <m:r>
                        <a:rPr lang="pt-BR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𝑎𝑐𝑒𝑟𝑡𝑜</m:t>
                          </m:r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𝑏𝑎𝑐𝑘</m:t>
                              </m:r>
                            </m:sub>
                          </m:sSub>
                          <m:r>
                            <a:rPr lang="pt-BR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pt-BR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pt-BR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𝑎𝑐𝑒𝑟𝑡𝑜</m:t>
                          </m:r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𝑏𝑎𝑐𝑘</m:t>
                              </m:r>
                            </m:sub>
                          </m:sSub>
                          <m:r>
                            <a:rPr lang="pt-BR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pt-BR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pt-BR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4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4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𝑎𝑐𝑒𝑟𝑡𝑜</m:t>
                      </m:r>
                      <m:sSub>
                        <m:sSubPr>
                          <m:ctrlPr>
                            <a:rPr lang="pt-BR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𝑏𝑎𝑐𝑘</m:t>
                          </m:r>
                        </m:sub>
                      </m:sSub>
                      <m:r>
                        <a:rPr lang="pt-BR" sz="4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sz="4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15AE62-3BFF-4A23-9DF1-EE773E446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22" y="2565698"/>
                <a:ext cx="10526247" cy="18183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8BD655-AA13-4C7A-BD92-A4F7C991C4A7}"/>
                  </a:ext>
                </a:extLst>
              </p:cNvPr>
              <p:cNvSpPr txBox="1"/>
              <p:nvPr/>
            </p:nvSpPr>
            <p:spPr>
              <a:xfrm>
                <a:off x="825543" y="4949162"/>
                <a:ext cx="10526247" cy="12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𝐸𝑠𝑐𝑜𝑟𝑒</m:t>
                      </m:r>
                      <m:r>
                        <a:rPr lang="pt-BR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pt-BR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𝑥𝑖𝑚𝑜</m:t>
                      </m:r>
                      <m:r>
                        <a:rPr lang="pt-BR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d>
                        <m:dPr>
                          <m:ctrlPr>
                            <a:rPr lang="pt-BR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d>
                        <m:dPr>
                          <m:ctrlPr>
                            <a:rPr lang="pt-BR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pt-BR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d>
                        <m:dPr>
                          <m:ctrlPr>
                            <a:rPr lang="pt-BR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pt-BR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d>
                        <m:dPr>
                          <m:ctrlPr>
                            <a:rPr lang="pt-BR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pt-BR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pt-BR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8BD655-AA13-4C7A-BD92-A4F7C991C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43" y="4949162"/>
                <a:ext cx="10526247" cy="1216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28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i="1" dirty="0"/>
              <a:t>Modified Lag Task</a:t>
            </a:r>
            <a:r>
              <a:rPr lang="pt-BR" sz="4000" dirty="0"/>
              <a:t>:</a:t>
            </a:r>
            <a:r>
              <a:rPr lang="pt-BR" sz="4000" i="1" dirty="0"/>
              <a:t> </a:t>
            </a:r>
            <a:r>
              <a:rPr lang="pt-BR" sz="4000" dirty="0"/>
              <a:t>meu desempenho</a:t>
            </a:r>
            <a:endParaRPr lang="pt-BR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ADAF0-365D-4E6B-8DFB-5DB9E1DE64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90" y="1197546"/>
            <a:ext cx="7507221" cy="563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6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Referências</a:t>
            </a:r>
            <a:endParaRPr lang="pt-BR" sz="250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3E72C1D-5CC6-41AD-A847-9BB029A12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82" y="1221844"/>
            <a:ext cx="11318332" cy="5016262"/>
          </a:xfrm>
        </p:spPr>
        <p:txBody>
          <a:bodyPr>
            <a:normAutofit fontScale="85000" lnSpcReduction="20000"/>
          </a:bodyPr>
          <a:lstStyle/>
          <a:p>
            <a:pPr marL="711200" indent="-711200">
              <a:buNone/>
            </a:pPr>
            <a:r>
              <a:rPr lang="pt-BR" dirty="0"/>
              <a:t>Janczura, G. A., Castilho, G. M., Rocha, N. O., &amp; van Erven, T. J. C. (2007). Normas de concretude para 909 palavras da língua portuguesa. Psicologia: Teoria e Pesquisa, 23(2), 195–204. https://doi.org/10.1590/S0102-37722007000200010 </a:t>
            </a:r>
            <a:endParaRPr lang="en-US" dirty="0"/>
          </a:p>
          <a:p>
            <a:pPr marL="711200" indent="-711200">
              <a:buNone/>
            </a:pPr>
            <a:r>
              <a:rPr lang="en-US" dirty="0"/>
              <a:t>Shelton, J. T., Metzger, R. L., &amp; Elliott, E. M. (2007). A group-administered lag task as a measure of working memory. </a:t>
            </a:r>
            <a:r>
              <a:rPr lang="en-US" i="1" dirty="0"/>
              <a:t>Behavior Research Methods</a:t>
            </a:r>
            <a:r>
              <a:rPr lang="en-US" dirty="0"/>
              <a:t>, </a:t>
            </a:r>
            <a:r>
              <a:rPr lang="en-US" i="1" dirty="0"/>
              <a:t>39</a:t>
            </a:r>
            <a:r>
              <a:rPr lang="en-US" dirty="0"/>
              <a:t>(3), 482–493. https://doi.org/10.3758/BF03193017</a:t>
            </a:r>
          </a:p>
          <a:p>
            <a:pPr marL="711200" indent="-711200">
              <a:buNone/>
            </a:pPr>
            <a:r>
              <a:rPr lang="en-US" dirty="0"/>
              <a:t>Shelton, J. T., Elliott, E. M., Hill, B. D., </a:t>
            </a:r>
            <a:r>
              <a:rPr lang="en-US" dirty="0" err="1"/>
              <a:t>Calamia</a:t>
            </a:r>
            <a:r>
              <a:rPr lang="en-US" dirty="0"/>
              <a:t>, M. R., &amp; </a:t>
            </a:r>
            <a:r>
              <a:rPr lang="en-US" dirty="0" err="1"/>
              <a:t>Gouvier</a:t>
            </a:r>
            <a:r>
              <a:rPr lang="en-US" dirty="0"/>
              <a:t>, W. D. (2009). A comparison of laboratory and clinical working memory tests and their prediction of fluid intelligence. </a:t>
            </a:r>
            <a:r>
              <a:rPr lang="en-US" i="1" dirty="0"/>
              <a:t>Intelligence</a:t>
            </a:r>
            <a:r>
              <a:rPr lang="en-US" dirty="0"/>
              <a:t>, </a:t>
            </a:r>
            <a:r>
              <a:rPr lang="en-US" i="1" dirty="0"/>
              <a:t>37</a:t>
            </a:r>
            <a:r>
              <a:rPr lang="en-US" dirty="0"/>
              <a:t>, 283–293. https://doi.org/10.1016/j.intell.2008.11.005</a:t>
            </a:r>
          </a:p>
        </p:txBody>
      </p:sp>
    </p:spTree>
    <p:extLst>
      <p:ext uri="{BB962C8B-B14F-4D97-AF65-F5344CB8AC3E}">
        <p14:creationId xmlns:p14="http://schemas.microsoft.com/office/powerpoint/2010/main" val="6420791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39149</TotalTime>
  <Words>423</Words>
  <Application>Microsoft Office PowerPoint</Application>
  <PresentationFormat>Custom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Bangers</vt:lpstr>
      <vt:lpstr>Calibri</vt:lpstr>
      <vt:lpstr>Cambria</vt:lpstr>
      <vt:lpstr>Cambria Math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708</cp:revision>
  <dcterms:created xsi:type="dcterms:W3CDTF">2016-11-14T13:56:39Z</dcterms:created>
  <dcterms:modified xsi:type="dcterms:W3CDTF">2025-09-16T13:39:33Z</dcterms:modified>
</cp:coreProperties>
</file>