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22" r:id="rId2"/>
    <p:sldId id="484" r:id="rId3"/>
    <p:sldId id="486" r:id="rId4"/>
    <p:sldId id="490" r:id="rId5"/>
    <p:sldId id="489" r:id="rId6"/>
    <p:sldId id="487" r:id="rId7"/>
    <p:sldId id="491" r:id="rId8"/>
    <p:sldId id="492" r:id="rId9"/>
    <p:sldId id="488" r:id="rId10"/>
    <p:sldId id="493" r:id="rId11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4427" autoAdjust="0"/>
    <p:restoredTop sz="94138" autoAdjust="0"/>
  </p:normalViewPr>
  <p:slideViewPr>
    <p:cSldViewPr>
      <p:cViewPr>
        <p:scale>
          <a:sx n="66" d="100"/>
          <a:sy n="66" d="100"/>
        </p:scale>
        <p:origin x="-1248" y="-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10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18/08/2021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Conway et al. (2005)</a:t>
            </a: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14887"/>
            <a:ext cx="12190413" cy="278672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Aula 028 – </a:t>
            </a:r>
            <a:r>
              <a:rPr lang="en-US" sz="5000" b="1" dirty="0" err="1" smtClean="0">
                <a:solidFill>
                  <a:schemeClr val="bg1"/>
                </a:solidFill>
              </a:rPr>
              <a:t>Usos</a:t>
            </a:r>
            <a:r>
              <a:rPr lang="en-US" sz="5000" b="1" dirty="0" smtClean="0">
                <a:solidFill>
                  <a:schemeClr val="bg1"/>
                </a:solidFill>
              </a:rPr>
              <a:t> </a:t>
            </a:r>
            <a:r>
              <a:rPr lang="en-US" sz="5000" b="1" dirty="0" smtClean="0">
                <a:solidFill>
                  <a:schemeClr val="bg1"/>
                </a:solidFill>
              </a:rPr>
              <a:t>do </a:t>
            </a:r>
            <a:r>
              <a:rPr lang="en-US" sz="5000" b="1" dirty="0" smtClean="0">
                <a:solidFill>
                  <a:schemeClr val="bg1"/>
                </a:solidFill>
              </a:rPr>
              <a:t>Mouse I</a:t>
            </a:r>
            <a:r>
              <a:rPr lang="en-US" sz="5000" b="1" dirty="0" smtClean="0">
                <a:solidFill>
                  <a:schemeClr val="bg1"/>
                </a:solidFill>
              </a:rPr>
              <a:t/>
            </a:r>
            <a:br>
              <a:rPr lang="en-US" sz="5000" b="1" dirty="0" smtClean="0">
                <a:solidFill>
                  <a:schemeClr val="bg1"/>
                </a:solidFill>
              </a:rPr>
            </a:br>
            <a:r>
              <a:rPr lang="en-US" sz="5000" b="1" dirty="0" smtClean="0">
                <a:solidFill>
                  <a:schemeClr val="bg1"/>
                </a:solidFill>
              </a:rPr>
              <a:t>(Matching-to-Sample Task)</a:t>
            </a:r>
            <a:endParaRPr lang="pt-BR" sz="5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142836" y="6359432"/>
            <a:ext cx="571430" cy="428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6" tIns="50788" rIns="101576" bIns="50788" rtlCol="0" anchor="ctr"/>
          <a:lstStyle/>
          <a:p>
            <a:pPr algn="ctr"/>
            <a:endParaRPr lang="pt-B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14887"/>
            <a:ext cx="12190413" cy="2786728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n-US" sz="5000" b="1" dirty="0" smtClean="0">
                <a:solidFill>
                  <a:schemeClr val="bg1"/>
                </a:solidFill>
              </a:rPr>
              <a:t>Aula 028 – </a:t>
            </a:r>
            <a:r>
              <a:rPr lang="en-US" sz="5000" b="1" dirty="0" err="1" smtClean="0">
                <a:solidFill>
                  <a:schemeClr val="bg1"/>
                </a:solidFill>
              </a:rPr>
              <a:t>Usos</a:t>
            </a:r>
            <a:r>
              <a:rPr lang="en-US" sz="5000" b="1" dirty="0" smtClean="0">
                <a:solidFill>
                  <a:schemeClr val="bg1"/>
                </a:solidFill>
              </a:rPr>
              <a:t> </a:t>
            </a:r>
            <a:r>
              <a:rPr lang="en-US" sz="5000" b="1" dirty="0" smtClean="0">
                <a:solidFill>
                  <a:schemeClr val="bg1"/>
                </a:solidFill>
              </a:rPr>
              <a:t>do </a:t>
            </a:r>
            <a:r>
              <a:rPr lang="en-US" sz="5000" b="1" dirty="0" smtClean="0">
                <a:solidFill>
                  <a:schemeClr val="bg1"/>
                </a:solidFill>
              </a:rPr>
              <a:t>Mouse I</a:t>
            </a:r>
            <a:r>
              <a:rPr lang="en-US" sz="5000" b="1" dirty="0" smtClean="0">
                <a:solidFill>
                  <a:schemeClr val="bg1"/>
                </a:solidFill>
              </a:rPr>
              <a:t/>
            </a:r>
            <a:br>
              <a:rPr lang="en-US" sz="5000" b="1" dirty="0" smtClean="0">
                <a:solidFill>
                  <a:schemeClr val="bg1"/>
                </a:solidFill>
              </a:rPr>
            </a:br>
            <a:r>
              <a:rPr lang="en-US" sz="5000" b="1" dirty="0" smtClean="0">
                <a:solidFill>
                  <a:schemeClr val="bg1"/>
                </a:solidFill>
              </a:rPr>
              <a:t>(Matching-to-Sample Task)</a:t>
            </a:r>
            <a:endParaRPr lang="pt-BR" sz="5000" dirty="0">
              <a:solidFill>
                <a:schemeClr val="bg1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11142836" y="6359432"/>
            <a:ext cx="571430" cy="42870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1576" tIns="50788" rIns="101576" bIns="50788" rtlCol="0" anchor="ctr"/>
          <a:lstStyle/>
          <a:p>
            <a:pPr algn="ctr"/>
            <a:endParaRPr lang="pt-BR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429530"/>
            <a:ext cx="10843534" cy="4857784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Traduções: pareamento ao modelo, emparelhamento de acordo com o modelo, emparelhamento com o modelo</a:t>
            </a:r>
          </a:p>
          <a:p>
            <a:r>
              <a:rPr lang="pt-BR" dirty="0" smtClean="0"/>
              <a:t>Tarefa de tentativas sucessivas discretas (Albrecht &amp; </a:t>
            </a:r>
            <a:r>
              <a:rPr lang="pt-BR" dirty="0" err="1" smtClean="0"/>
              <a:t>Hanna</a:t>
            </a:r>
            <a:r>
              <a:rPr lang="pt-BR" dirty="0" smtClean="0"/>
              <a:t>, 2019) usada no estudo </a:t>
            </a:r>
          </a:p>
          <a:p>
            <a:pPr lvl="1"/>
            <a:r>
              <a:rPr lang="pt-BR" dirty="0" smtClean="0"/>
              <a:t>Do estabelecimento de discriminação condicional</a:t>
            </a:r>
          </a:p>
          <a:p>
            <a:pPr lvl="1"/>
            <a:r>
              <a:rPr lang="pt-BR" dirty="0" smtClean="0"/>
              <a:t>De equivalência de estímulos</a:t>
            </a:r>
          </a:p>
          <a:p>
            <a:pPr lvl="1"/>
            <a:r>
              <a:rPr lang="pt-BR" dirty="0" smtClean="0"/>
              <a:t>Do comportamento simbólico</a:t>
            </a:r>
          </a:p>
          <a:p>
            <a:pPr lvl="1"/>
            <a:r>
              <a:rPr lang="pt-BR" dirty="0" smtClean="0"/>
              <a:t>Das memórias de curto prazo e de trabalho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Identity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3</a:t>
            </a:fld>
            <a:endParaRPr lang="pt-BR" dirty="0"/>
          </a:p>
        </p:txBody>
      </p:sp>
      <p:grpSp>
        <p:nvGrpSpPr>
          <p:cNvPr id="20" name="Grupo 19"/>
          <p:cNvGrpSpPr/>
          <p:nvPr/>
        </p:nvGrpSpPr>
        <p:grpSpPr>
          <a:xfrm>
            <a:off x="4952214" y="1358092"/>
            <a:ext cx="2286000" cy="2286000"/>
            <a:chOff x="4952214" y="1358092"/>
            <a:chExt cx="2286000" cy="2286000"/>
          </a:xfrm>
        </p:grpSpPr>
        <p:sp>
          <p:nvSpPr>
            <p:cNvPr id="9" name="Retângulo 8"/>
            <p:cNvSpPr/>
            <p:nvPr/>
          </p:nvSpPr>
          <p:spPr>
            <a:xfrm>
              <a:off x="4952214" y="1358092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ipse 7"/>
            <p:cNvSpPr/>
            <p:nvPr/>
          </p:nvSpPr>
          <p:spPr>
            <a:xfrm>
              <a:off x="5380826" y="1786720"/>
              <a:ext cx="13716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2237570" y="4001298"/>
            <a:ext cx="7643850" cy="2286000"/>
            <a:chOff x="2237570" y="4001298"/>
            <a:chExt cx="7643850" cy="2286000"/>
          </a:xfrm>
        </p:grpSpPr>
        <p:grpSp>
          <p:nvGrpSpPr>
            <p:cNvPr id="22" name="Grupo 21"/>
            <p:cNvGrpSpPr/>
            <p:nvPr/>
          </p:nvGrpSpPr>
          <p:grpSpPr>
            <a:xfrm>
              <a:off x="4952198" y="4001298"/>
              <a:ext cx="2286000" cy="2286000"/>
              <a:chOff x="4952198" y="4001298"/>
              <a:chExt cx="2286000" cy="2286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4952198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380810" y="4429926"/>
                <a:ext cx="1371600" cy="1371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upo 20"/>
            <p:cNvGrpSpPr/>
            <p:nvPr/>
          </p:nvGrpSpPr>
          <p:grpSpPr>
            <a:xfrm>
              <a:off x="2237570" y="4001298"/>
              <a:ext cx="2286000" cy="2286000"/>
              <a:chOff x="2237570" y="4001298"/>
              <a:chExt cx="2286000" cy="2286000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237570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666182" y="4429926"/>
                <a:ext cx="1371600" cy="1371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" name="Grupo 22"/>
            <p:cNvGrpSpPr/>
            <p:nvPr/>
          </p:nvGrpSpPr>
          <p:grpSpPr>
            <a:xfrm>
              <a:off x="7595420" y="4001298"/>
              <a:ext cx="2286000" cy="2286000"/>
              <a:chOff x="7595420" y="4001298"/>
              <a:chExt cx="2286000" cy="2286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7595420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8024032" y="4429926"/>
                <a:ext cx="1371600" cy="137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952214" y="1358092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Identity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380826" y="1786720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952198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5380810" y="4429926"/>
            <a:ext cx="1371600" cy="1371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2237570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666182" y="4429926"/>
            <a:ext cx="1371600" cy="1371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7595420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8024032" y="4429926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upo 27"/>
          <p:cNvGrpSpPr/>
          <p:nvPr/>
        </p:nvGrpSpPr>
        <p:grpSpPr>
          <a:xfrm>
            <a:off x="8952726" y="2342693"/>
            <a:ext cx="2714644" cy="2015795"/>
            <a:chOff x="8952726" y="2342693"/>
            <a:chExt cx="2714644" cy="2015795"/>
          </a:xfrm>
        </p:grpSpPr>
        <p:sp>
          <p:nvSpPr>
            <p:cNvPr id="12" name="CaixaDeTexto 11"/>
            <p:cNvSpPr txBox="1"/>
            <p:nvPr/>
          </p:nvSpPr>
          <p:spPr>
            <a:xfrm>
              <a:off x="8952726" y="2342693"/>
              <a:ext cx="2714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discriminativo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 rot="10800000" flipV="1">
              <a:off x="9238478" y="3429794"/>
              <a:ext cx="1143008" cy="92869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o 26"/>
          <p:cNvGrpSpPr/>
          <p:nvPr/>
        </p:nvGrpSpPr>
        <p:grpSpPr>
          <a:xfrm>
            <a:off x="380166" y="1715282"/>
            <a:ext cx="4857784" cy="1015663"/>
            <a:chOff x="380166" y="1715282"/>
            <a:chExt cx="4857784" cy="1015663"/>
          </a:xfrm>
        </p:grpSpPr>
        <p:sp>
          <p:nvSpPr>
            <p:cNvPr id="25" name="CaixaDeTexto 24"/>
            <p:cNvSpPr txBox="1"/>
            <p:nvPr/>
          </p:nvSpPr>
          <p:spPr>
            <a:xfrm>
              <a:off x="380166" y="1715282"/>
              <a:ext cx="2857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modelo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(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condicional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)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166248" y="2429662"/>
              <a:ext cx="207170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Arbitrary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pic>
        <p:nvPicPr>
          <p:cNvPr id="1027" name="Picture 3" descr="C:\Users\User\Desktop\PsychoPy\Aulas\Aula 028 – Matching to Sample (Uso do Mouse)\91. flow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23659" y="1286654"/>
            <a:ext cx="2385994" cy="2194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8" name="Grupo 7"/>
          <p:cNvGrpSpPr/>
          <p:nvPr/>
        </p:nvGrpSpPr>
        <p:grpSpPr>
          <a:xfrm>
            <a:off x="2308992" y="3715546"/>
            <a:ext cx="7438860" cy="2214578"/>
            <a:chOff x="2308992" y="3715546"/>
            <a:chExt cx="7438860" cy="2214578"/>
          </a:xfrm>
        </p:grpSpPr>
        <p:pic>
          <p:nvPicPr>
            <p:cNvPr id="1026" name="Picture 2" descr="C:\Users\User\Desktop\PsychoPy\Aulas\Aula 028 – Matching to Sample (Uso do Mouse)\60. clock.jp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308992" y="3715546"/>
              <a:ext cx="2451417" cy="21945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1028" name="Picture 4" descr="C:\Users\User\Desktop\PsychoPy\Aulas\Aula 028 – Matching to Sample (Uso do Mouse)\241. tree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952198" y="3735564"/>
              <a:ext cx="2338760" cy="21945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  <p:pic>
          <p:nvPicPr>
            <p:cNvPr id="1029" name="Picture 5" descr="C:\Users\User\Desktop\PsychoPy\Aulas\Aula 028 – Matching to Sample (Uso do Mouse)\187. ring.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7523966" y="3735564"/>
              <a:ext cx="2223886" cy="219456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Arbitrary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pic>
        <p:nvPicPr>
          <p:cNvPr id="1026" name="Picture 2" descr="C:\Users\User\Desktop\PsychoPy\Aulas\Aula 028 – Matching to Sample (Uso do Mouse)\60. clock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08992" y="3715546"/>
            <a:ext cx="2451417" cy="2194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7" name="Picture 3" descr="C:\Users\User\Desktop\PsychoPy\Aulas\Aula 028 – Matching to Sample (Uso do Mouse)\91. flowe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3659" y="1286654"/>
            <a:ext cx="2385994" cy="2194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8" name="Picture 4" descr="C:\Users\User\Desktop\PsychoPy\Aulas\Aula 028 – Matching to Sample (Uso do Mouse)\241. tre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52198" y="3735564"/>
            <a:ext cx="2338760" cy="2194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pic>
        <p:nvPicPr>
          <p:cNvPr id="1029" name="Picture 5" descr="C:\Users\User\Desktop\PsychoPy\Aulas\Aula 028 – Matching to Sample (Uso do Mouse)\187. ring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3966" y="3735564"/>
            <a:ext cx="2223886" cy="21945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grpSp>
        <p:nvGrpSpPr>
          <p:cNvPr id="13" name="Grupo 12"/>
          <p:cNvGrpSpPr/>
          <p:nvPr/>
        </p:nvGrpSpPr>
        <p:grpSpPr>
          <a:xfrm>
            <a:off x="6881024" y="2342693"/>
            <a:ext cx="4786346" cy="1587167"/>
            <a:chOff x="6881024" y="2342693"/>
            <a:chExt cx="4786346" cy="1587167"/>
          </a:xfrm>
        </p:grpSpPr>
        <p:sp>
          <p:nvSpPr>
            <p:cNvPr id="11" name="CaixaDeTexto 10"/>
            <p:cNvSpPr txBox="1"/>
            <p:nvPr/>
          </p:nvSpPr>
          <p:spPr>
            <a:xfrm>
              <a:off x="8952726" y="2342693"/>
              <a:ext cx="2714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discriminativo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Conector de seta reta 13"/>
            <p:cNvCxnSpPr/>
            <p:nvPr/>
          </p:nvCxnSpPr>
          <p:spPr>
            <a:xfrm rot="10800000" flipV="1">
              <a:off x="6881024" y="2786852"/>
              <a:ext cx="2143140" cy="114300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upo 11"/>
          <p:cNvGrpSpPr/>
          <p:nvPr/>
        </p:nvGrpSpPr>
        <p:grpSpPr>
          <a:xfrm>
            <a:off x="380166" y="1715282"/>
            <a:ext cx="4857784" cy="1015663"/>
            <a:chOff x="380166" y="1715282"/>
            <a:chExt cx="4857784" cy="1015663"/>
          </a:xfrm>
        </p:grpSpPr>
        <p:sp>
          <p:nvSpPr>
            <p:cNvPr id="10" name="CaixaDeTexto 9"/>
            <p:cNvSpPr txBox="1"/>
            <p:nvPr/>
          </p:nvSpPr>
          <p:spPr>
            <a:xfrm>
              <a:off x="380166" y="1715282"/>
              <a:ext cx="2857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modelo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(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condicional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)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Conector de seta reta 15"/>
            <p:cNvCxnSpPr/>
            <p:nvPr/>
          </p:nvCxnSpPr>
          <p:spPr>
            <a:xfrm>
              <a:off x="3166248" y="2429662"/>
              <a:ext cx="207170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Delayed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grpSp>
        <p:nvGrpSpPr>
          <p:cNvPr id="3" name="Grupo 19"/>
          <p:cNvGrpSpPr/>
          <p:nvPr/>
        </p:nvGrpSpPr>
        <p:grpSpPr>
          <a:xfrm>
            <a:off x="4952214" y="1358092"/>
            <a:ext cx="2286000" cy="2286000"/>
            <a:chOff x="4952214" y="1358092"/>
            <a:chExt cx="2286000" cy="2286000"/>
          </a:xfrm>
        </p:grpSpPr>
        <p:sp>
          <p:nvSpPr>
            <p:cNvPr id="9" name="Retângulo 8"/>
            <p:cNvSpPr/>
            <p:nvPr/>
          </p:nvSpPr>
          <p:spPr>
            <a:xfrm>
              <a:off x="4952214" y="1358092"/>
              <a:ext cx="2286000" cy="228600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Elipse 7"/>
            <p:cNvSpPr/>
            <p:nvPr/>
          </p:nvSpPr>
          <p:spPr>
            <a:xfrm>
              <a:off x="5380826" y="1786720"/>
              <a:ext cx="1371600" cy="13716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upo 23"/>
          <p:cNvGrpSpPr/>
          <p:nvPr/>
        </p:nvGrpSpPr>
        <p:grpSpPr>
          <a:xfrm>
            <a:off x="2237570" y="4001298"/>
            <a:ext cx="7643850" cy="2286000"/>
            <a:chOff x="2237570" y="4001298"/>
            <a:chExt cx="7643850" cy="2286000"/>
          </a:xfrm>
        </p:grpSpPr>
        <p:grpSp>
          <p:nvGrpSpPr>
            <p:cNvPr id="6" name="Grupo 21"/>
            <p:cNvGrpSpPr/>
            <p:nvPr/>
          </p:nvGrpSpPr>
          <p:grpSpPr>
            <a:xfrm>
              <a:off x="4952198" y="4001298"/>
              <a:ext cx="2286000" cy="2286000"/>
              <a:chOff x="4952198" y="4001298"/>
              <a:chExt cx="2286000" cy="2286000"/>
            </a:xfrm>
          </p:grpSpPr>
          <p:sp>
            <p:nvSpPr>
              <p:cNvPr id="14" name="Retângulo 13"/>
              <p:cNvSpPr/>
              <p:nvPr/>
            </p:nvSpPr>
            <p:spPr>
              <a:xfrm>
                <a:off x="4952198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ipse 14"/>
              <p:cNvSpPr/>
              <p:nvPr/>
            </p:nvSpPr>
            <p:spPr>
              <a:xfrm>
                <a:off x="5380810" y="4429926"/>
                <a:ext cx="1371600" cy="1371600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upo 20"/>
            <p:cNvGrpSpPr/>
            <p:nvPr/>
          </p:nvGrpSpPr>
          <p:grpSpPr>
            <a:xfrm>
              <a:off x="2237570" y="4001298"/>
              <a:ext cx="2286000" cy="2286000"/>
              <a:chOff x="2237570" y="4001298"/>
              <a:chExt cx="2286000" cy="2286000"/>
            </a:xfrm>
          </p:grpSpPr>
          <p:sp>
            <p:nvSpPr>
              <p:cNvPr id="16" name="Retângulo 15"/>
              <p:cNvSpPr/>
              <p:nvPr/>
            </p:nvSpPr>
            <p:spPr>
              <a:xfrm>
                <a:off x="2237570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Elipse 16"/>
              <p:cNvSpPr/>
              <p:nvPr/>
            </p:nvSpPr>
            <p:spPr>
              <a:xfrm>
                <a:off x="2666182" y="4429926"/>
                <a:ext cx="1371600" cy="1371600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upo 22"/>
            <p:cNvGrpSpPr/>
            <p:nvPr/>
          </p:nvGrpSpPr>
          <p:grpSpPr>
            <a:xfrm>
              <a:off x="7595420" y="4001298"/>
              <a:ext cx="2286000" cy="2286000"/>
              <a:chOff x="7595420" y="4001298"/>
              <a:chExt cx="2286000" cy="2286000"/>
            </a:xfrm>
          </p:grpSpPr>
          <p:sp>
            <p:nvSpPr>
              <p:cNvPr id="18" name="Retângulo 17"/>
              <p:cNvSpPr/>
              <p:nvPr/>
            </p:nvSpPr>
            <p:spPr>
              <a:xfrm>
                <a:off x="7595420" y="4001298"/>
                <a:ext cx="2286000" cy="228600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Elipse 18"/>
              <p:cNvSpPr/>
              <p:nvPr/>
            </p:nvSpPr>
            <p:spPr>
              <a:xfrm>
                <a:off x="8024032" y="4429926"/>
                <a:ext cx="1371600" cy="137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" name="CaixaDeTexto 20"/>
          <p:cNvSpPr txBox="1"/>
          <p:nvPr/>
        </p:nvSpPr>
        <p:spPr>
          <a:xfrm>
            <a:off x="8143931" y="1243451"/>
            <a:ext cx="395206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 smtClean="0">
                <a:solidFill>
                  <a:srgbClr val="FF0000"/>
                </a:solidFill>
              </a:rPr>
              <a:t>Estímulo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modelo</a:t>
            </a:r>
            <a:r>
              <a:rPr lang="en-US" sz="3000" b="1" dirty="0" smtClean="0">
                <a:solidFill>
                  <a:srgbClr val="FF0000"/>
                </a:solidFill>
              </a:rPr>
              <a:t> é </a:t>
            </a:r>
            <a:r>
              <a:rPr lang="en-US" sz="3000" b="1" dirty="0" err="1" smtClean="0">
                <a:solidFill>
                  <a:srgbClr val="FF0000"/>
                </a:solidFill>
              </a:rPr>
              <a:t>removido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i="1" dirty="0" smtClean="0">
                <a:solidFill>
                  <a:srgbClr val="FF0000"/>
                </a:solidFill>
              </a:rPr>
              <a:t>antes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da</a:t>
            </a:r>
            <a:r>
              <a:rPr lang="en-US" sz="3000" b="1" dirty="0" smtClean="0">
                <a:solidFill>
                  <a:srgbClr val="FF0000"/>
                </a:solidFill>
              </a:rPr>
              <a:t> </a:t>
            </a:r>
            <a:r>
              <a:rPr lang="en-US" sz="3000" b="1" dirty="0" err="1" smtClean="0">
                <a:solidFill>
                  <a:srgbClr val="FF0000"/>
                </a:solidFill>
              </a:rPr>
              <a:t>apresentação</a:t>
            </a:r>
            <a:r>
              <a:rPr lang="en-US" sz="3000" b="1" dirty="0" smtClean="0">
                <a:solidFill>
                  <a:srgbClr val="FF0000"/>
                </a:solidFill>
              </a:rPr>
              <a:t> dos </a:t>
            </a:r>
            <a:r>
              <a:rPr lang="en-US" sz="3000" b="1" dirty="0" err="1" smtClean="0">
                <a:solidFill>
                  <a:srgbClr val="FF0000"/>
                </a:solidFill>
              </a:rPr>
              <a:t>estímulos</a:t>
            </a:r>
            <a:r>
              <a:rPr lang="en-US" sz="3000" b="1" dirty="0" smtClean="0">
                <a:solidFill>
                  <a:srgbClr val="FF0000"/>
                </a:solidFill>
              </a:rPr>
              <a:t> de </a:t>
            </a:r>
            <a:r>
              <a:rPr lang="en-US" sz="3000" b="1" dirty="0" err="1" smtClean="0">
                <a:solidFill>
                  <a:srgbClr val="FF0000"/>
                </a:solidFill>
              </a:rPr>
              <a:t>comparação</a:t>
            </a:r>
            <a:endParaRPr lang="en-US" sz="3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4952214" y="1358092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Delayed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8" name="Elipse 7"/>
          <p:cNvSpPr/>
          <p:nvPr/>
        </p:nvSpPr>
        <p:spPr>
          <a:xfrm>
            <a:off x="5380826" y="1786720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/>
          <p:cNvSpPr/>
          <p:nvPr/>
        </p:nvSpPr>
        <p:spPr>
          <a:xfrm>
            <a:off x="4952198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ipse 14"/>
          <p:cNvSpPr/>
          <p:nvPr/>
        </p:nvSpPr>
        <p:spPr>
          <a:xfrm>
            <a:off x="5380810" y="4429926"/>
            <a:ext cx="1371600" cy="13716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ângulo 15"/>
          <p:cNvSpPr/>
          <p:nvPr/>
        </p:nvSpPr>
        <p:spPr>
          <a:xfrm>
            <a:off x="2237570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Elipse 16"/>
          <p:cNvSpPr/>
          <p:nvPr/>
        </p:nvSpPr>
        <p:spPr>
          <a:xfrm>
            <a:off x="2666182" y="4429926"/>
            <a:ext cx="1371600" cy="137160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tângulo 17"/>
          <p:cNvSpPr/>
          <p:nvPr/>
        </p:nvSpPr>
        <p:spPr>
          <a:xfrm>
            <a:off x="7595420" y="4001298"/>
            <a:ext cx="2286000" cy="22860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Elipse 18"/>
          <p:cNvSpPr/>
          <p:nvPr/>
        </p:nvSpPr>
        <p:spPr>
          <a:xfrm>
            <a:off x="8024032" y="4429926"/>
            <a:ext cx="1371600" cy="13716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upo 27"/>
          <p:cNvGrpSpPr/>
          <p:nvPr/>
        </p:nvGrpSpPr>
        <p:grpSpPr>
          <a:xfrm>
            <a:off x="8952726" y="2342693"/>
            <a:ext cx="2714644" cy="2015795"/>
            <a:chOff x="8952726" y="2342693"/>
            <a:chExt cx="2714644" cy="2015795"/>
          </a:xfrm>
        </p:grpSpPr>
        <p:sp>
          <p:nvSpPr>
            <p:cNvPr id="12" name="CaixaDeTexto 11"/>
            <p:cNvSpPr txBox="1"/>
            <p:nvPr/>
          </p:nvSpPr>
          <p:spPr>
            <a:xfrm>
              <a:off x="8952726" y="2342693"/>
              <a:ext cx="271464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discriminativo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Conector de seta reta 12"/>
            <p:cNvCxnSpPr/>
            <p:nvPr/>
          </p:nvCxnSpPr>
          <p:spPr>
            <a:xfrm rot="10800000" flipV="1">
              <a:off x="9238478" y="3429794"/>
              <a:ext cx="1143008" cy="92869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upo 26"/>
          <p:cNvGrpSpPr/>
          <p:nvPr/>
        </p:nvGrpSpPr>
        <p:grpSpPr>
          <a:xfrm>
            <a:off x="380166" y="1715282"/>
            <a:ext cx="4857784" cy="1015663"/>
            <a:chOff x="380166" y="1715282"/>
            <a:chExt cx="4857784" cy="1015663"/>
          </a:xfrm>
        </p:grpSpPr>
        <p:sp>
          <p:nvSpPr>
            <p:cNvPr id="25" name="CaixaDeTexto 24"/>
            <p:cNvSpPr txBox="1"/>
            <p:nvPr/>
          </p:nvSpPr>
          <p:spPr>
            <a:xfrm>
              <a:off x="380166" y="1715282"/>
              <a:ext cx="285752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dirty="0" err="1" smtClean="0">
                  <a:solidFill>
                    <a:srgbClr val="FF0000"/>
                  </a:solidFill>
                </a:rPr>
                <a:t>Estímulo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modelo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 (</a:t>
              </a:r>
              <a:r>
                <a:rPr lang="en-US" sz="3000" b="1" dirty="0" err="1" smtClean="0">
                  <a:solidFill>
                    <a:srgbClr val="FF0000"/>
                  </a:solidFill>
                </a:rPr>
                <a:t>condicional</a:t>
              </a:r>
              <a:r>
                <a:rPr lang="en-US" sz="3000" b="1" dirty="0" smtClean="0">
                  <a:solidFill>
                    <a:srgbClr val="FF0000"/>
                  </a:solidFill>
                </a:rPr>
                <a:t>)</a:t>
              </a:r>
              <a:endParaRPr lang="en-US" sz="3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6" name="Conector de seta reta 25"/>
            <p:cNvCxnSpPr/>
            <p:nvPr/>
          </p:nvCxnSpPr>
          <p:spPr>
            <a:xfrm>
              <a:off x="3166248" y="2429662"/>
              <a:ext cx="2071702" cy="158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513"/>
            <a:ext cx="12190413" cy="1143265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r>
              <a:rPr lang="pt-BR" b="1" dirty="0" err="1" smtClean="0">
                <a:solidFill>
                  <a:schemeClr val="bg1"/>
                </a:solidFill>
              </a:rPr>
              <a:t>Matching-to-Sample</a:t>
            </a:r>
            <a:r>
              <a:rPr lang="pt-BR" b="1" dirty="0" smtClean="0">
                <a:solidFill>
                  <a:schemeClr val="bg1"/>
                </a:solidFill>
              </a:rPr>
              <a:t> </a:t>
            </a:r>
            <a:r>
              <a:rPr lang="pt-BR" b="1" dirty="0" err="1" smtClean="0">
                <a:solidFill>
                  <a:schemeClr val="bg1"/>
                </a:solidFill>
              </a:rPr>
              <a:t>Task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609522" y="1429530"/>
            <a:ext cx="11129286" cy="4857784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Variantes da tarefa (Albrecht &amp; </a:t>
            </a:r>
            <a:r>
              <a:rPr lang="pt-BR" dirty="0" err="1" smtClean="0"/>
              <a:t>Hanna</a:t>
            </a:r>
            <a:r>
              <a:rPr lang="pt-BR" dirty="0" smtClean="0"/>
              <a:t>, 2019)</a:t>
            </a:r>
          </a:p>
          <a:p>
            <a:pPr lvl="1"/>
            <a:r>
              <a:rPr lang="pt-BR" dirty="0" smtClean="0"/>
              <a:t>Quanto ao tipo de relação entre estímulo modelo e estímulos de comparação</a:t>
            </a:r>
          </a:p>
          <a:p>
            <a:pPr lvl="2"/>
            <a:r>
              <a:rPr lang="pt-BR" dirty="0" smtClean="0"/>
              <a:t>Identidade (e.g., parear figura de um gato com outra figura de um gato)</a:t>
            </a:r>
          </a:p>
          <a:p>
            <a:pPr lvl="2"/>
            <a:r>
              <a:rPr lang="pt-BR" dirty="0" smtClean="0"/>
              <a:t>Arbitrário (e.g., parear a figura de um gato com a palavra “gato”)</a:t>
            </a:r>
          </a:p>
          <a:p>
            <a:pPr lvl="2"/>
            <a:r>
              <a:rPr lang="pt-BR" dirty="0" smtClean="0"/>
              <a:t>Diferente (e.g., parear a figura de um </a:t>
            </a:r>
            <a:r>
              <a:rPr lang="pt-BR" i="1" dirty="0" smtClean="0"/>
              <a:t>não</a:t>
            </a:r>
            <a:r>
              <a:rPr lang="pt-BR" dirty="0" smtClean="0"/>
              <a:t> gato com a figura de um gato; </a:t>
            </a:r>
            <a:r>
              <a:rPr lang="pt-BR" i="1" dirty="0" err="1" smtClean="0"/>
              <a:t>oddity-from-sample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Quanto à relação temporal entre estímulo modelo e estímulos de comparação</a:t>
            </a:r>
          </a:p>
          <a:p>
            <a:pPr lvl="2"/>
            <a:r>
              <a:rPr lang="pt-BR" dirty="0" smtClean="0"/>
              <a:t>Simultâneo (modelo e comparações apresentadas ao mesmo tempo)</a:t>
            </a:r>
          </a:p>
          <a:p>
            <a:pPr lvl="2"/>
            <a:r>
              <a:rPr lang="pt-BR" dirty="0" smtClean="0"/>
              <a:t>Com atraso (estímulos de comparação apresentados após a retirada do modelo)</a:t>
            </a:r>
          </a:p>
          <a:p>
            <a:pPr lvl="2"/>
            <a:r>
              <a:rPr lang="pt-BR" dirty="0" smtClean="0"/>
              <a:t>Com ajuste do atraso (atraso é ajustado iterativamente, a depender do desempenho do participante tentativa a tentativa)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32164</TotalTime>
  <Words>258</Words>
  <Application>Microsoft Office PowerPoint</Application>
  <PresentationFormat>Personalizar</PresentationFormat>
  <Paragraphs>42</Paragraphs>
  <Slides>10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Aula 028 – Usos do Mouse I (Matching-to-Sample Task)</vt:lpstr>
      <vt:lpstr>Matching-to-Sample Task</vt:lpstr>
      <vt:lpstr>Identity Matching-to-Sample Task</vt:lpstr>
      <vt:lpstr>Identity Matching-to-Sample Task</vt:lpstr>
      <vt:lpstr>Arbitrary Matching-to-Sample Task</vt:lpstr>
      <vt:lpstr>Arbitrary Matching-to-Sample Task</vt:lpstr>
      <vt:lpstr>Delayed Matching-to-Sample Task</vt:lpstr>
      <vt:lpstr>Delayed Matching-to-Sample Task</vt:lpstr>
      <vt:lpstr>Matching-to-Sample Task</vt:lpstr>
      <vt:lpstr>Aula 028 – Usos do Mouse I (Matching-to-Sample Task)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User</cp:lastModifiedBy>
  <cp:revision>513</cp:revision>
  <dcterms:created xsi:type="dcterms:W3CDTF">2016-11-14T13:56:39Z</dcterms:created>
  <dcterms:modified xsi:type="dcterms:W3CDTF">2021-08-18T13:30:30Z</dcterms:modified>
</cp:coreProperties>
</file>