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22" r:id="rId2"/>
    <p:sldId id="650" r:id="rId3"/>
    <p:sldId id="651" r:id="rId4"/>
    <p:sldId id="649" r:id="rId5"/>
    <p:sldId id="643" r:id="rId6"/>
    <p:sldId id="644" r:id="rId7"/>
    <p:sldId id="646" r:id="rId8"/>
    <p:sldId id="648" r:id="rId9"/>
    <p:sldId id="642" r:id="rId10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FFFF66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2" autoAdjust="0"/>
    <p:restoredTop sz="91129" autoAdjust="0"/>
  </p:normalViewPr>
  <p:slideViewPr>
    <p:cSldViewPr>
      <p:cViewPr varScale="1">
        <p:scale>
          <a:sx n="57" d="100"/>
          <a:sy n="57" d="100"/>
        </p:scale>
        <p:origin x="1434" y="60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3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03/09/2025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03/09/2025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3716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4833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7933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Monitorar: vários pratos no fogão/forno</a:t>
            </a:r>
          </a:p>
          <a:p>
            <a:r>
              <a:rPr lang="pt-BR" dirty="0"/>
              <a:t>Atualizar: qual foi a última etapa de cada prato (mexer, virar, temperar, desligar)</a:t>
            </a:r>
          </a:p>
          <a:p>
            <a:endParaRPr lang="pt-BR" dirty="0"/>
          </a:p>
          <a:p>
            <a:r>
              <a:rPr lang="pt-BR" dirty="0"/>
              <a:t>Membro da reunião de equipe 💼</a:t>
            </a:r>
          </a:p>
          <a:p>
            <a:r>
              <a:rPr lang="pt-BR" dirty="0"/>
              <a:t>Monitorar: diferentes projetos discutidos pelos colegas</a:t>
            </a:r>
          </a:p>
          <a:p>
            <a:r>
              <a:rPr lang="pt-BR" dirty="0"/>
              <a:t>Atualizar: qual foi a última informação/andamento de cada projeto</a:t>
            </a:r>
          </a:p>
          <a:p>
            <a:endParaRPr lang="pt-BR" dirty="0"/>
          </a:p>
          <a:p>
            <a:r>
              <a:rPr lang="pt-BR" dirty="0"/>
              <a:t>Garçom 🍻</a:t>
            </a:r>
          </a:p>
          <a:p>
            <a:r>
              <a:rPr lang="pt-BR" dirty="0"/>
              <a:t>Monitorar: pedidos de diferentes clientes</a:t>
            </a:r>
          </a:p>
          <a:p>
            <a:r>
              <a:rPr lang="pt-BR" dirty="0"/>
              <a:t>Atualizar: qual é o pedido atual de cada cliente (o último pedido feito)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897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97300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37999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57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169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03/09/2025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03/09/2025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03/09/2025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03/09/2025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03/09/2025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03/09/2025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03/09/2025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03/09/2025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03/09/2025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03/09/2025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03/09/2025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03/09/2025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51" y="0"/>
            <a:ext cx="12218211" cy="6859588"/>
          </a:xfrm>
          <a:prstGeom prst="rect">
            <a:avLst/>
          </a:prstGeom>
        </p:spPr>
      </p:pic>
      <p:sp>
        <p:nvSpPr>
          <p:cNvPr id="14" name="PlaceHolder 1"/>
          <p:cNvSpPr txBox="1">
            <a:spLocks/>
          </p:cNvSpPr>
          <p:nvPr/>
        </p:nvSpPr>
        <p:spPr>
          <a:xfrm rot="21346946">
            <a:off x="323991" y="1415511"/>
            <a:ext cx="8058167" cy="4683731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KEEP TRACK TASK</a:t>
            </a: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 rot="21346946">
            <a:off x="338944" y="817788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AULA 071</a:t>
            </a: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DA41E6B9-1003-431C-9F70-59299DA65FD2}"/>
              </a:ext>
            </a:extLst>
          </p:cNvPr>
          <p:cNvSpPr txBox="1">
            <a:spLocks/>
          </p:cNvSpPr>
          <p:nvPr/>
        </p:nvSpPr>
        <p:spPr>
          <a:xfrm rot="21346946">
            <a:off x="843000" y="4202164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PARTE 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51" y="0"/>
            <a:ext cx="12218211" cy="6859588"/>
          </a:xfrm>
          <a:prstGeom prst="rect">
            <a:avLst/>
          </a:prstGeom>
        </p:spPr>
      </p:pic>
      <p:sp>
        <p:nvSpPr>
          <p:cNvPr id="14" name="PlaceHolder 1"/>
          <p:cNvSpPr txBox="1">
            <a:spLocks/>
          </p:cNvSpPr>
          <p:nvPr/>
        </p:nvSpPr>
        <p:spPr>
          <a:xfrm rot="21346946">
            <a:off x="323991" y="1415511"/>
            <a:ext cx="8058167" cy="4683731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KEEP TRACK TASK</a:t>
            </a: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 rot="21346946">
            <a:off x="338944" y="817788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AULA 072</a:t>
            </a: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DA41E6B9-1003-431C-9F70-59299DA65FD2}"/>
              </a:ext>
            </a:extLst>
          </p:cNvPr>
          <p:cNvSpPr txBox="1">
            <a:spLocks/>
          </p:cNvSpPr>
          <p:nvPr/>
        </p:nvSpPr>
        <p:spPr>
          <a:xfrm rot="21346946">
            <a:off x="843000" y="4202164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PARTE iI</a:t>
            </a:r>
          </a:p>
        </p:txBody>
      </p:sp>
    </p:spTree>
    <p:extLst>
      <p:ext uri="{BB962C8B-B14F-4D97-AF65-F5344CB8AC3E}">
        <p14:creationId xmlns:p14="http://schemas.microsoft.com/office/powerpoint/2010/main" val="42309066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51" y="0"/>
            <a:ext cx="12218211" cy="6859588"/>
          </a:xfrm>
          <a:prstGeom prst="rect">
            <a:avLst/>
          </a:prstGeom>
        </p:spPr>
      </p:pic>
      <p:sp>
        <p:nvSpPr>
          <p:cNvPr id="14" name="PlaceHolder 1"/>
          <p:cNvSpPr txBox="1">
            <a:spLocks/>
          </p:cNvSpPr>
          <p:nvPr/>
        </p:nvSpPr>
        <p:spPr>
          <a:xfrm rot="21346946">
            <a:off x="323991" y="1415511"/>
            <a:ext cx="8058167" cy="4683731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KEEP TRACK TASK</a:t>
            </a: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 rot="21346946">
            <a:off x="338944" y="817788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AULA 073</a:t>
            </a:r>
          </a:p>
        </p:txBody>
      </p:sp>
      <p:sp>
        <p:nvSpPr>
          <p:cNvPr id="7" name="PlaceHolder 1">
            <a:extLst>
              <a:ext uri="{FF2B5EF4-FFF2-40B4-BE49-F238E27FC236}">
                <a16:creationId xmlns:a16="http://schemas.microsoft.com/office/drawing/2014/main" id="{DA41E6B9-1003-431C-9F70-59299DA65FD2}"/>
              </a:ext>
            </a:extLst>
          </p:cNvPr>
          <p:cNvSpPr txBox="1">
            <a:spLocks/>
          </p:cNvSpPr>
          <p:nvPr/>
        </p:nvSpPr>
        <p:spPr>
          <a:xfrm rot="21346946">
            <a:off x="843000" y="4202164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7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PARTE iII</a:t>
            </a:r>
          </a:p>
        </p:txBody>
      </p:sp>
    </p:spTree>
    <p:extLst>
      <p:ext uri="{BB962C8B-B14F-4D97-AF65-F5344CB8AC3E}">
        <p14:creationId xmlns:p14="http://schemas.microsoft.com/office/powerpoint/2010/main" val="42426312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4</a:t>
            </a:fld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433C4-0DC5-4E54-9D53-325F0F6B2B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67" y="4581922"/>
            <a:ext cx="3600000" cy="202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81FA6D-3416-4FE7-9A03-A616AF9386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66" y="189434"/>
            <a:ext cx="3600000" cy="2025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8B79FDD-3E74-4E74-B129-8BDD7B44DD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67" y="2484914"/>
            <a:ext cx="3600000" cy="2025000"/>
          </a:xfrm>
          <a:prstGeom prst="rect">
            <a:avLst/>
          </a:prstGeom>
        </p:spPr>
      </p:pic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AA2C1EB8-DD4C-4B57-BCA5-8661F41D4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7054" y="405458"/>
            <a:ext cx="6925844" cy="1800200"/>
          </a:xfrm>
        </p:spPr>
        <p:txBody>
          <a:bodyPr>
            <a:normAutofit/>
          </a:bodyPr>
          <a:lstStyle/>
          <a:p>
            <a:r>
              <a:rPr lang="pt-BR" sz="3000" dirty="0"/>
              <a:t>Descrever o processo cognitivo</a:t>
            </a:r>
          </a:p>
          <a:p>
            <a:r>
              <a:rPr lang="pt-BR" sz="3000" dirty="0"/>
              <a:t>Introduzir a tarefa</a:t>
            </a:r>
          </a:p>
          <a:p>
            <a:r>
              <a:rPr lang="pt-BR" sz="3000" dirty="0"/>
              <a:t>Apresentar demo no PsychoPy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167AEC53-F1E9-4B89-AAE3-FD3B819994E4}"/>
              </a:ext>
            </a:extLst>
          </p:cNvPr>
          <p:cNvSpPr txBox="1">
            <a:spLocks/>
          </p:cNvSpPr>
          <p:nvPr/>
        </p:nvSpPr>
        <p:spPr>
          <a:xfrm>
            <a:off x="4727054" y="2565698"/>
            <a:ext cx="6925844" cy="1800200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>
            <a:lvl1pPr marL="380910" indent="-380910" algn="l" defTabSz="10157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5306" indent="-317425" algn="l" defTabSz="10157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700" indent="-253940" algn="l" defTabSz="10157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7580" indent="-253940" algn="l" defTabSz="10157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460" indent="-253940" algn="l" defTabSz="10157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93340" indent="-253940" algn="l" defTabSz="10157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220" indent="-253940" algn="l" defTabSz="10157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100" indent="-253940" algn="l" defTabSz="10157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980" indent="-253940" algn="l" defTabSz="10157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/>
              <a:t>Programar o “core” do experimento no Jupyter Notebook</a:t>
            </a:r>
          </a:p>
          <a:p>
            <a:r>
              <a:rPr lang="pt-BR" sz="3000" dirty="0"/>
              <a:t>Testar funcionalidade do código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0207B0BF-9EF0-4D70-8431-803B8B6D1B0D}"/>
              </a:ext>
            </a:extLst>
          </p:cNvPr>
          <p:cNvSpPr txBox="1">
            <a:spLocks/>
          </p:cNvSpPr>
          <p:nvPr/>
        </p:nvSpPr>
        <p:spPr>
          <a:xfrm>
            <a:off x="4727054" y="4725938"/>
            <a:ext cx="6925844" cy="1800200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>
            <a:lvl1pPr marL="380910" indent="-380910" algn="l" defTabSz="10157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25306" indent="-317425" algn="l" defTabSz="10157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69700" indent="-253940" algn="l" defTabSz="10157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77580" indent="-253940" algn="l" defTabSz="101576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5460" indent="-253940" algn="l" defTabSz="101576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93340" indent="-253940" algn="l" defTabSz="10157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01220" indent="-253940" algn="l" defTabSz="10157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9100" indent="-253940" algn="l" defTabSz="10157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16980" indent="-253940" algn="l" defTabSz="101576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000" dirty="0"/>
              <a:t>Implementar código do Jupyter Notebook no PsychoPy</a:t>
            </a:r>
          </a:p>
          <a:p>
            <a:r>
              <a:rPr lang="pt-BR" sz="3000" dirty="0"/>
              <a:t>Testar o programa no PsychoPy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48639C-BDEB-48CC-BD2C-EE412EE389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9702" y="4883969"/>
            <a:ext cx="1087956" cy="108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14" grpId="0" build="p"/>
      <p:bldP spid="1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5</a:t>
            </a:fld>
            <a:endParaRPr lang="pt-BR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E72C1D-5CC6-41AD-A847-9BB029A1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197546"/>
            <a:ext cx="11318332" cy="3528392"/>
          </a:xfrm>
        </p:spPr>
        <p:txBody>
          <a:bodyPr>
            <a:normAutofit/>
          </a:bodyPr>
          <a:lstStyle/>
          <a:p>
            <a:r>
              <a:rPr lang="pt-BR" dirty="0"/>
              <a:t>Em diversas situações cotidianas, precisamos </a:t>
            </a:r>
            <a:r>
              <a:rPr lang="pt-BR" i="1" dirty="0">
                <a:solidFill>
                  <a:srgbClr val="002060"/>
                </a:solidFill>
              </a:rPr>
              <a:t>monitorar</a:t>
            </a:r>
            <a:r>
              <a:rPr lang="pt-BR" dirty="0"/>
              <a:t> múltiplos fluxos de informação e </a:t>
            </a:r>
            <a:r>
              <a:rPr lang="pt-BR" i="1" dirty="0">
                <a:solidFill>
                  <a:srgbClr val="002060"/>
                </a:solidFill>
              </a:rPr>
              <a:t>atualizar</a:t>
            </a:r>
            <a:r>
              <a:rPr lang="pt-BR" dirty="0"/>
              <a:t> a representação mental com o último item de cada fluxo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F74F07-4C59-4F04-A609-FE51C624C9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552" y="3285978"/>
            <a:ext cx="3838862" cy="21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252BF03-91B0-4B20-9649-49827C5EC0B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582" y="3285778"/>
            <a:ext cx="3240000" cy="2160000"/>
          </a:xfrm>
          <a:prstGeom prst="rect">
            <a:avLst/>
          </a:prstGeom>
        </p:spPr>
      </p:pic>
      <p:sp>
        <p:nvSpPr>
          <p:cNvPr id="9" name="Retângulo 9">
            <a:extLst>
              <a:ext uri="{FF2B5EF4-FFF2-40B4-BE49-F238E27FC236}">
                <a16:creationId xmlns:a16="http://schemas.microsoft.com/office/drawing/2014/main" id="{1342A9E3-06AB-4174-B720-E7B4C82BCF7C}"/>
              </a:ext>
            </a:extLst>
          </p:cNvPr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Introdução</a:t>
            </a:r>
            <a:endParaRPr lang="pt-BR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30F922-CDC3-47EB-BE4A-58CCAED319F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1830" y="3285778"/>
            <a:ext cx="3240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939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6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Keep Track Task </a:t>
            </a:r>
            <a:r>
              <a:rPr lang="pt-BR" dirty="0"/>
              <a:t>(</a:t>
            </a:r>
            <a:r>
              <a:rPr lang="en-US" dirty="0"/>
              <a:t>Yntema &amp; </a:t>
            </a:r>
            <a:r>
              <a:rPr lang="en-US" dirty="0" err="1"/>
              <a:t>Mueser</a:t>
            </a:r>
            <a:r>
              <a:rPr lang="en-US" dirty="0"/>
              <a:t>, 1960, 1962)</a:t>
            </a:r>
            <a:endParaRPr lang="pt-BR" i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125538"/>
                <a:ext cx="11318332" cy="559749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Objetivo: mensurar a habilidade de </a:t>
                </a:r>
                <a:r>
                  <a:rPr lang="pt-BR" i="1" dirty="0">
                    <a:solidFill>
                      <a:srgbClr val="002060"/>
                    </a:solidFill>
                  </a:rPr>
                  <a:t>monitoramento</a:t>
                </a:r>
                <a:r>
                  <a:rPr lang="pt-BR" dirty="0"/>
                  <a:t> e </a:t>
                </a:r>
                <a:r>
                  <a:rPr lang="pt-BR" i="1" dirty="0">
                    <a:solidFill>
                      <a:srgbClr val="002060"/>
                    </a:solidFill>
                  </a:rPr>
                  <a:t>atualização</a:t>
                </a:r>
                <a:r>
                  <a:rPr lang="pt-BR" dirty="0"/>
                  <a:t> das representações de memória</a:t>
                </a:r>
              </a:p>
              <a:p>
                <a:r>
                  <a:rPr lang="pt-BR" dirty="0"/>
                  <a:t>Tarefa: monitorar e relatar o último exemplar de cada categoria semântica em uma lista</a:t>
                </a:r>
              </a:p>
              <a:p>
                <a:pPr lvl="1"/>
                <a:r>
                  <a:rPr lang="pt-BR" dirty="0">
                    <a:solidFill>
                      <a:srgbClr val="002060"/>
                    </a:solidFill>
                  </a:rPr>
                  <a:t>Exemplo: </a:t>
                </a:r>
                <a:r>
                  <a:rPr lang="pt-BR" i="1" dirty="0"/>
                  <a:t>Azul Canadá Maçã Cobre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pt-BR" dirty="0"/>
                  <a:t> </a:t>
                </a:r>
                <a:r>
                  <a:rPr lang="pt-BR" i="1" dirty="0"/>
                  <a:t>Alemanha Zebra Amarelo</a:t>
                </a:r>
                <a:endParaRPr lang="pt-BR" b="0" i="1" dirty="0"/>
              </a:p>
              <a:p>
                <a:pPr lvl="1"/>
                <a:r>
                  <a:rPr lang="pt-BR" dirty="0">
                    <a:solidFill>
                      <a:srgbClr val="002060"/>
                    </a:solidFill>
                  </a:rPr>
                  <a:t>Categorias alvos: </a:t>
                </a:r>
                <a:r>
                  <a:rPr lang="pt-BR" dirty="0"/>
                  <a:t>Países e Cores</a:t>
                </a:r>
              </a:p>
              <a:p>
                <a:pPr lvl="1"/>
                <a:r>
                  <a:rPr lang="pt-BR" dirty="0">
                    <a:solidFill>
                      <a:srgbClr val="002060"/>
                    </a:solidFill>
                  </a:rPr>
                  <a:t>Resposta: </a:t>
                </a:r>
                <a:r>
                  <a:rPr lang="pt-BR" i="1" dirty="0"/>
                  <a:t>Alemanha</a:t>
                </a:r>
                <a:r>
                  <a:rPr lang="pt-BR" dirty="0"/>
                  <a:t> e </a:t>
                </a:r>
                <a:r>
                  <a:rPr lang="pt-BR" i="1" dirty="0"/>
                  <a:t>Amarelo</a:t>
                </a:r>
              </a:p>
            </p:txBody>
          </p:sp>
        </mc:Choice>
        <mc:Fallback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125538"/>
                <a:ext cx="11318332" cy="5597496"/>
              </a:xfrm>
              <a:blipFill>
                <a:blip r:embed="rId3"/>
                <a:stretch>
                  <a:fillRect l="-1401" t="-1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4267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7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Keep Track Task </a:t>
            </a:r>
            <a:r>
              <a:rPr lang="pt-BR" dirty="0"/>
              <a:t>(</a:t>
            </a:r>
            <a:r>
              <a:rPr lang="en-US" dirty="0"/>
              <a:t>Pennington et al., 2024)</a:t>
            </a:r>
            <a:endParaRPr lang="pt-BR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DE9EFF-4386-456D-A242-9E81AF2E2A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17" y="1269554"/>
            <a:ext cx="11966261" cy="512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63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8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i="1" dirty="0"/>
              <a:t>Keep Track Task </a:t>
            </a:r>
            <a:r>
              <a:rPr lang="pt-BR" dirty="0"/>
              <a:t>(</a:t>
            </a:r>
            <a:r>
              <a:rPr lang="en-US" dirty="0"/>
              <a:t>Pennington et al., 2024)</a:t>
            </a:r>
            <a:endParaRPr lang="pt-BR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8582" y="1125538"/>
                <a:ext cx="11318332" cy="5597496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Visão macro da tarefa</a:t>
                </a:r>
              </a:p>
              <a:p>
                <a:pPr lvl="1"/>
                <a:r>
                  <a:rPr lang="pt-BR" dirty="0"/>
                  <a:t>12 tentativas</a:t>
                </a:r>
              </a:p>
              <a:p>
                <a:pPr lvl="1"/>
                <a:r>
                  <a:rPr lang="pt-BR" dirty="0"/>
                  <a:t>2, 3 ou 4 categorias alvos por tentativa (4 tentativas cada)</a:t>
                </a:r>
              </a:p>
              <a:p>
                <a:pPr lvl="1"/>
                <a:r>
                  <a:rPr lang="pt-BR" dirty="0"/>
                  <a:t>Seis categorias: frutas, metais, países, cores, parentes, animais</a:t>
                </a:r>
              </a:p>
              <a:p>
                <a:pPr lvl="1"/>
                <a:r>
                  <a:rPr lang="pt-BR" dirty="0"/>
                  <a:t>Três palavras por categoria (18 palavras no total)</a:t>
                </a:r>
              </a:p>
              <a:p>
                <a:r>
                  <a:rPr lang="pt-BR" dirty="0"/>
                  <a:t>Tentativa</a:t>
                </a:r>
              </a:p>
              <a:p>
                <a:pPr lvl="1"/>
                <a:r>
                  <a:rPr lang="pt-BR" dirty="0"/>
                  <a:t>Participante vê uma sequência de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15</m:t>
                    </m:r>
                  </m:oMath>
                </a14:m>
                <a:r>
                  <a:rPr lang="pt-BR" dirty="0"/>
                  <a:t> palavras</a:t>
                </a:r>
                <a:endParaRPr lang="pt-BR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BR" dirty="0"/>
                  <a:t> diferentes categorias semânticas (2–3 exemplares/categoria)</a:t>
                </a:r>
              </a:p>
              <a:p>
                <a:pPr lvl="1"/>
                <a:r>
                  <a:rPr lang="pt-BR" dirty="0"/>
                  <a:t>Duração da palavra: 1.500 ms</a:t>
                </a:r>
              </a:p>
              <a:p>
                <a:pPr lvl="1"/>
                <a:r>
                  <a:rPr lang="pt-BR" dirty="0"/>
                  <a:t>Ao final, participante deve selecionar, entre 3 alternativas (todas da mesma categoria), qual foi a última vista na categoria </a:t>
                </a:r>
                <a14:m>
                  <m:oMath xmlns:m="http://schemas.openxmlformats.org/officeDocument/2006/math">
                    <m:r>
                      <a:rPr lang="pt-BR" i="1" dirty="0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pt-BR" dirty="0"/>
              </a:p>
              <a:p>
                <a:r>
                  <a:rPr lang="pt-BR" dirty="0"/>
                  <a:t>Pontuação máxima: </a:t>
                </a:r>
                <a14:m>
                  <m:oMath xmlns:m="http://schemas.openxmlformats.org/officeDocument/2006/math"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4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+4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+4</m:t>
                    </m:r>
                    <m:d>
                      <m:dPr>
                        <m:ctrlPr>
                          <a:rPr lang="pt-BR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pt-BR" b="0" i="1" dirty="0" smtClean="0">
                        <a:latin typeface="Cambria Math" panose="02040503050406030204" pitchFamily="18" charset="0"/>
                      </a:rPr>
                      <m:t>=36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7" name="Espaço Reservado para Conteúdo 2">
                <a:extLst>
                  <a:ext uri="{FF2B5EF4-FFF2-40B4-BE49-F238E27FC236}">
                    <a16:creationId xmlns:a16="http://schemas.microsoft.com/office/drawing/2014/main" id="{D3E72C1D-5CC6-41AD-A847-9BB029A12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582" y="1125538"/>
                <a:ext cx="11318332" cy="5597496"/>
              </a:xfrm>
              <a:blipFill>
                <a:blip r:embed="rId3"/>
                <a:stretch>
                  <a:fillRect l="-1239" t="-2941" b="-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40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9</a:t>
            </a:fld>
            <a:endParaRPr lang="pt-BR" dirty="0"/>
          </a:p>
        </p:txBody>
      </p:sp>
      <p:sp>
        <p:nvSpPr>
          <p:cNvPr id="10" name="Retângulo 9"/>
          <p:cNvSpPr/>
          <p:nvPr/>
        </p:nvSpPr>
        <p:spPr>
          <a:xfrm>
            <a:off x="0" y="0"/>
            <a:ext cx="12190413" cy="929464"/>
          </a:xfrm>
          <a:prstGeom prst="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000" dirty="0"/>
              <a:t>Referências</a:t>
            </a:r>
            <a:endParaRPr lang="pt-BR" sz="2500" dirty="0"/>
          </a:p>
        </p:txBody>
      </p:sp>
      <p:sp>
        <p:nvSpPr>
          <p:cNvPr id="7" name="Espaço Reservado para Conteúdo 2">
            <a:extLst>
              <a:ext uri="{FF2B5EF4-FFF2-40B4-BE49-F238E27FC236}">
                <a16:creationId xmlns:a16="http://schemas.microsoft.com/office/drawing/2014/main" id="{D3E72C1D-5CC6-41AD-A847-9BB029A121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82" y="1221844"/>
            <a:ext cx="11318332" cy="5016262"/>
          </a:xfrm>
        </p:spPr>
        <p:txBody>
          <a:bodyPr>
            <a:normAutofit fontScale="92500" lnSpcReduction="20000"/>
          </a:bodyPr>
          <a:lstStyle/>
          <a:p>
            <a:pPr marL="711200" indent="-711200">
              <a:buNone/>
            </a:pPr>
            <a:r>
              <a:rPr lang="en-US" dirty="0"/>
              <a:t>Pennington, C. R., Oxtoby, M. C.-S.-Y., &amp; Shaw, D. J. (2024). Social cognitive disruptions in multiple sclerosis: The role of executive (</a:t>
            </a:r>
            <a:r>
              <a:rPr lang="en-US" dirty="0" err="1"/>
              <a:t>dys</a:t>
            </a:r>
            <a:r>
              <a:rPr lang="en-US" dirty="0"/>
              <a:t>)function. </a:t>
            </a:r>
            <a:r>
              <a:rPr lang="en-US" i="1" dirty="0"/>
              <a:t>Neuropsychology</a:t>
            </a:r>
            <a:r>
              <a:rPr lang="en-US" dirty="0"/>
              <a:t>, </a:t>
            </a:r>
            <a:r>
              <a:rPr lang="en-US" i="1" dirty="0"/>
              <a:t>38</a:t>
            </a:r>
            <a:r>
              <a:rPr lang="en-US" dirty="0"/>
              <a:t>(2), 157–168. https://doi.org/10.1037/neu0000917</a:t>
            </a:r>
          </a:p>
          <a:p>
            <a:pPr marL="711200" indent="-711200">
              <a:buNone/>
            </a:pPr>
            <a:r>
              <a:rPr lang="en-US" dirty="0"/>
              <a:t>Yntema, D. B., &amp; </a:t>
            </a:r>
            <a:r>
              <a:rPr lang="en-US" dirty="0" err="1"/>
              <a:t>Mueser</a:t>
            </a:r>
            <a:r>
              <a:rPr lang="en-US" dirty="0"/>
              <a:t>, G. E. (1960). Remembering the present states of a number of variables. </a:t>
            </a:r>
            <a:r>
              <a:rPr lang="en-US" i="1" dirty="0"/>
              <a:t>Journal of Experimental Psychology</a:t>
            </a:r>
            <a:r>
              <a:rPr lang="en-US" dirty="0"/>
              <a:t>, </a:t>
            </a:r>
            <a:r>
              <a:rPr lang="en-US" i="1" dirty="0"/>
              <a:t>60</a:t>
            </a:r>
            <a:r>
              <a:rPr lang="en-US" dirty="0"/>
              <a:t>(1), 18–22. https://doi.org/10.1037/h0040055</a:t>
            </a:r>
          </a:p>
          <a:p>
            <a:pPr marL="711200" indent="-711200">
              <a:buNone/>
            </a:pPr>
            <a:r>
              <a:rPr lang="en-US" dirty="0"/>
              <a:t>Yntema, D. B., &amp; </a:t>
            </a:r>
            <a:r>
              <a:rPr lang="en-US" dirty="0" err="1"/>
              <a:t>Mueser</a:t>
            </a:r>
            <a:r>
              <a:rPr lang="en-US" dirty="0"/>
              <a:t>, G. E. (1962). Keeping track of variables that have few or many states. </a:t>
            </a:r>
            <a:r>
              <a:rPr lang="en-US" i="1" dirty="0"/>
              <a:t>Journal of Experimental Psychology</a:t>
            </a:r>
            <a:r>
              <a:rPr lang="en-US" dirty="0"/>
              <a:t>, </a:t>
            </a:r>
            <a:r>
              <a:rPr lang="en-US" i="1" dirty="0"/>
              <a:t>63</a:t>
            </a:r>
            <a:r>
              <a:rPr lang="en-US" dirty="0"/>
              <a:t>(4), 391–395. https://doi.org/10.1037/h0045706</a:t>
            </a:r>
          </a:p>
        </p:txBody>
      </p:sp>
    </p:spTree>
    <p:extLst>
      <p:ext uri="{BB962C8B-B14F-4D97-AF65-F5344CB8AC3E}">
        <p14:creationId xmlns:p14="http://schemas.microsoft.com/office/powerpoint/2010/main" val="64207910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38605</TotalTime>
  <Words>506</Words>
  <Application>Microsoft Office PowerPoint</Application>
  <PresentationFormat>Custom</PresentationFormat>
  <Paragraphs>66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Bangers</vt:lpstr>
      <vt:lpstr>Calibri</vt:lpstr>
      <vt:lpstr>Cambria Math</vt:lpstr>
      <vt:lpstr>Tema do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686</cp:revision>
  <dcterms:created xsi:type="dcterms:W3CDTF">2016-11-14T13:56:39Z</dcterms:created>
  <dcterms:modified xsi:type="dcterms:W3CDTF">2025-09-03T21:37:44Z</dcterms:modified>
</cp:coreProperties>
</file>