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2" r:id="rId2"/>
    <p:sldId id="639" r:id="rId3"/>
    <p:sldId id="641" r:id="rId4"/>
    <p:sldId id="642" r:id="rId5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66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2" autoAdjust="0"/>
    <p:restoredTop sz="91129" autoAdjust="0"/>
  </p:normalViewPr>
  <p:slideViewPr>
    <p:cSldViewPr>
      <p:cViewPr varScale="1">
        <p:scale>
          <a:sx n="57" d="100"/>
          <a:sy n="57" d="100"/>
        </p:scale>
        <p:origin x="654" y="60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04/11/2024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04/11/2024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21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32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32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04/11/2024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04/11/2024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04/11/2024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04/11/2024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04/11/2024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04/11/2024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04/11/2024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04/11/2024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04/11/2024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04/11/2024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04/11/2024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04/11/2024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51" y="0"/>
            <a:ext cx="12218211" cy="6859588"/>
          </a:xfrm>
          <a:prstGeom prst="rect">
            <a:avLst/>
          </a:prstGeom>
        </p:spPr>
      </p:pic>
      <p:sp>
        <p:nvSpPr>
          <p:cNvPr id="14" name="PlaceHolder 1"/>
          <p:cNvSpPr txBox="1">
            <a:spLocks/>
          </p:cNvSpPr>
          <p:nvPr/>
        </p:nvSpPr>
        <p:spPr>
          <a:xfrm rot="21346946">
            <a:off x="638025" y="2225326"/>
            <a:ext cx="7383179" cy="4683731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GO/NO-GO TASK</a:t>
            </a: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 rot="21346946">
            <a:off x="291825" y="817788"/>
            <a:ext cx="7383179" cy="234912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rgbClr val="FFFF66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AULA 056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Go/No-Go Task (Tarefa Go/No-Go)</a:t>
            </a:r>
            <a:endParaRPr lang="pt-BR" sz="25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BB37C6-E08F-4196-BC0B-09432B70AE21}"/>
              </a:ext>
            </a:extLst>
          </p:cNvPr>
          <p:cNvGrpSpPr/>
          <p:nvPr/>
        </p:nvGrpSpPr>
        <p:grpSpPr>
          <a:xfrm>
            <a:off x="7391350" y="1197546"/>
            <a:ext cx="2520200" cy="1080000"/>
            <a:chOff x="7391350" y="1197546"/>
            <a:chExt cx="2520200" cy="1080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0EB7167-23F6-41C0-AD36-C2A8CC46EB3B}"/>
                </a:ext>
              </a:extLst>
            </p:cNvPr>
            <p:cNvSpPr/>
            <p:nvPr/>
          </p:nvSpPr>
          <p:spPr>
            <a:xfrm>
              <a:off x="7391350" y="1197546"/>
              <a:ext cx="1080000" cy="108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chemeClr val="tx1"/>
                  </a:solidFill>
                </a:rPr>
                <a:t>✓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460DA92-A9DF-48A5-916B-302A0D2EDE47}"/>
                </a:ext>
              </a:extLst>
            </p:cNvPr>
            <p:cNvSpPr/>
            <p:nvPr/>
          </p:nvSpPr>
          <p:spPr>
            <a:xfrm>
              <a:off x="8831550" y="1197546"/>
              <a:ext cx="1080000" cy="108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chemeClr val="tx1"/>
                  </a:solidFill>
                </a:rPr>
                <a:t>✗</a:t>
              </a:r>
            </a:p>
          </p:txBody>
        </p:sp>
      </p:grp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3E72C1D-5CC6-41AD-A847-9BB029A1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2" y="1341562"/>
            <a:ext cx="11102308" cy="5016262"/>
          </a:xfrm>
        </p:spPr>
        <p:txBody>
          <a:bodyPr>
            <a:normAutofit/>
          </a:bodyPr>
          <a:lstStyle/>
          <a:p>
            <a:r>
              <a:rPr lang="pt-BR" dirty="0"/>
              <a:t>Tarefa de símbolos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Tarefa de cores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Tarefa mista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C1622-2167-4283-9F65-A2831D97B479}"/>
              </a:ext>
            </a:extLst>
          </p:cNvPr>
          <p:cNvGrpSpPr/>
          <p:nvPr/>
        </p:nvGrpSpPr>
        <p:grpSpPr>
          <a:xfrm>
            <a:off x="7391350" y="3069754"/>
            <a:ext cx="2520200" cy="1080000"/>
            <a:chOff x="7391350" y="3069754"/>
            <a:chExt cx="2520200" cy="1080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DF79431-9836-4281-A20F-1ADBFA71E8AF}"/>
                </a:ext>
              </a:extLst>
            </p:cNvPr>
            <p:cNvSpPr/>
            <p:nvPr/>
          </p:nvSpPr>
          <p:spPr>
            <a:xfrm>
              <a:off x="7391350" y="3069754"/>
              <a:ext cx="1080000" cy="1080000"/>
            </a:xfrm>
            <a:prstGeom prst="ellipse">
              <a:avLst/>
            </a:prstGeom>
            <a:noFill/>
            <a:ln w="762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0" b="1" dirty="0">
                <a:solidFill>
                  <a:srgbClr val="008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6B680F-34B5-46B4-B6A6-3B94E6A64480}"/>
                </a:ext>
              </a:extLst>
            </p:cNvPr>
            <p:cNvSpPr/>
            <p:nvPr/>
          </p:nvSpPr>
          <p:spPr>
            <a:xfrm>
              <a:off x="8831550" y="3069754"/>
              <a:ext cx="1080000" cy="108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0" b="1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3C2965-BEE2-483C-A038-1B8C514E7DF4}"/>
              </a:ext>
            </a:extLst>
          </p:cNvPr>
          <p:cNvGrpSpPr/>
          <p:nvPr/>
        </p:nvGrpSpPr>
        <p:grpSpPr>
          <a:xfrm>
            <a:off x="5951190" y="4941962"/>
            <a:ext cx="5400440" cy="1080120"/>
            <a:chOff x="6023278" y="4941962"/>
            <a:chExt cx="5400440" cy="10801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A7FBC8A-0232-4E26-BEDD-6C6DE821A085}"/>
                </a:ext>
              </a:extLst>
            </p:cNvPr>
            <p:cNvSpPr/>
            <p:nvPr/>
          </p:nvSpPr>
          <p:spPr>
            <a:xfrm>
              <a:off x="6023278" y="4942082"/>
              <a:ext cx="1080000" cy="1080000"/>
            </a:xfrm>
            <a:prstGeom prst="ellipse">
              <a:avLst/>
            </a:prstGeom>
            <a:noFill/>
            <a:ln w="762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rgbClr val="008000"/>
                  </a:solidFill>
                </a:rPr>
                <a:t>✓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7ADA67D-4066-415E-AF83-C980848E1692}"/>
                </a:ext>
              </a:extLst>
            </p:cNvPr>
            <p:cNvSpPr/>
            <p:nvPr/>
          </p:nvSpPr>
          <p:spPr>
            <a:xfrm>
              <a:off x="7463478" y="4942082"/>
              <a:ext cx="1080000" cy="1080000"/>
            </a:xfrm>
            <a:prstGeom prst="ellipse">
              <a:avLst/>
            </a:prstGeom>
            <a:noFill/>
            <a:ln w="762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rgbClr val="008000"/>
                  </a:solidFill>
                </a:rPr>
                <a:t>✗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35682B-6D9D-4B43-A3DB-4118329E056C}"/>
                </a:ext>
              </a:extLst>
            </p:cNvPr>
            <p:cNvSpPr/>
            <p:nvPr/>
          </p:nvSpPr>
          <p:spPr>
            <a:xfrm>
              <a:off x="8903518" y="4941962"/>
              <a:ext cx="1080000" cy="108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rgbClr val="FF0000"/>
                  </a:solidFill>
                </a:rPr>
                <a:t>✓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000EF1-A34A-4C0A-9AB2-123754E53C7D}"/>
                </a:ext>
              </a:extLst>
            </p:cNvPr>
            <p:cNvSpPr/>
            <p:nvPr/>
          </p:nvSpPr>
          <p:spPr>
            <a:xfrm>
              <a:off x="10343718" y="4941962"/>
              <a:ext cx="1080000" cy="108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rgbClr val="FF0000"/>
                  </a:solidFill>
                </a:rPr>
                <a:t>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32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Go/No-Go Task (Tarefa Go/No-Go)</a:t>
            </a:r>
            <a:endParaRPr lang="pt-BR" sz="25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3E72C1D-5CC6-41AD-A847-9BB029A1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2" y="1341562"/>
            <a:ext cx="11102308" cy="2592288"/>
          </a:xfrm>
        </p:spPr>
        <p:txBody>
          <a:bodyPr>
            <a:normAutofit/>
          </a:bodyPr>
          <a:lstStyle/>
          <a:p>
            <a:r>
              <a:rPr lang="pt-BR" dirty="0"/>
              <a:t>Tarefa mista</a:t>
            </a:r>
          </a:p>
          <a:p>
            <a:pPr lvl="1"/>
            <a:r>
              <a:rPr lang="pt-BR" dirty="0"/>
              <a:t>Expectativa: menor RT em </a:t>
            </a:r>
            <a:r>
              <a:rPr lang="pt-BR" sz="2800" b="1" dirty="0">
                <a:solidFill>
                  <a:srgbClr val="008000"/>
                </a:solidFill>
              </a:rPr>
              <a:t>✓</a:t>
            </a:r>
            <a:r>
              <a:rPr lang="pt-BR" dirty="0"/>
              <a:t> , quando comparado a </a:t>
            </a:r>
            <a:r>
              <a:rPr lang="pt-BR" sz="3200" b="1" dirty="0">
                <a:solidFill>
                  <a:srgbClr val="008000"/>
                </a:solidFill>
              </a:rPr>
              <a:t>✗ </a:t>
            </a:r>
            <a:r>
              <a:rPr lang="pt-BR" dirty="0"/>
              <a:t>e a </a:t>
            </a:r>
            <a:r>
              <a:rPr lang="pt-BR" sz="3200" b="1" dirty="0">
                <a:solidFill>
                  <a:srgbClr val="FF0000"/>
                </a:solidFill>
              </a:rPr>
              <a:t>✓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Justificativa: </a:t>
            </a:r>
            <a:r>
              <a:rPr lang="pt-BR" sz="3200" b="1" dirty="0">
                <a:solidFill>
                  <a:srgbClr val="008000"/>
                </a:solidFill>
              </a:rPr>
              <a:t>✓ </a:t>
            </a:r>
            <a:r>
              <a:rPr lang="pt-BR" dirty="0"/>
              <a:t>é mais distintivo de </a:t>
            </a:r>
            <a:r>
              <a:rPr lang="pt-BR" sz="3200" b="1" dirty="0">
                <a:solidFill>
                  <a:srgbClr val="FF0000"/>
                </a:solidFill>
              </a:rPr>
              <a:t>✗</a:t>
            </a:r>
          </a:p>
          <a:p>
            <a:pPr lvl="1"/>
            <a:r>
              <a:rPr lang="pt-BR" sz="3200" dirty="0"/>
              <a:t>Teoria da integração de características (Treisman, 1985)</a:t>
            </a:r>
          </a:p>
          <a:p>
            <a:pPr lvl="1"/>
            <a:endParaRPr lang="pt-BR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3C2965-BEE2-483C-A038-1B8C514E7DF4}"/>
              </a:ext>
            </a:extLst>
          </p:cNvPr>
          <p:cNvGrpSpPr/>
          <p:nvPr/>
        </p:nvGrpSpPr>
        <p:grpSpPr>
          <a:xfrm>
            <a:off x="2062758" y="4149874"/>
            <a:ext cx="7992888" cy="1080120"/>
            <a:chOff x="4750013" y="4941962"/>
            <a:chExt cx="7992888" cy="10801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A7FBC8A-0232-4E26-BEDD-6C6DE821A085}"/>
                </a:ext>
              </a:extLst>
            </p:cNvPr>
            <p:cNvSpPr/>
            <p:nvPr/>
          </p:nvSpPr>
          <p:spPr>
            <a:xfrm>
              <a:off x="4750013" y="4942082"/>
              <a:ext cx="1080000" cy="1080000"/>
            </a:xfrm>
            <a:prstGeom prst="ellipse">
              <a:avLst/>
            </a:prstGeom>
            <a:noFill/>
            <a:ln w="762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rgbClr val="008000"/>
                  </a:solidFill>
                </a:rPr>
                <a:t>✓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7ADA67D-4066-415E-AF83-C980848E1692}"/>
                </a:ext>
              </a:extLst>
            </p:cNvPr>
            <p:cNvSpPr/>
            <p:nvPr/>
          </p:nvSpPr>
          <p:spPr>
            <a:xfrm>
              <a:off x="7054269" y="4942082"/>
              <a:ext cx="1080000" cy="1080000"/>
            </a:xfrm>
            <a:prstGeom prst="ellipse">
              <a:avLst/>
            </a:prstGeom>
            <a:noFill/>
            <a:ln w="762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rgbClr val="008000"/>
                  </a:solidFill>
                </a:rPr>
                <a:t>✗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35682B-6D9D-4B43-A3DB-4118329E056C}"/>
                </a:ext>
              </a:extLst>
            </p:cNvPr>
            <p:cNvSpPr/>
            <p:nvPr/>
          </p:nvSpPr>
          <p:spPr>
            <a:xfrm>
              <a:off x="9358645" y="4941962"/>
              <a:ext cx="1080000" cy="108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rgbClr val="FF0000"/>
                  </a:solidFill>
                </a:rPr>
                <a:t>✓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000EF1-A34A-4C0A-9AB2-123754E53C7D}"/>
                </a:ext>
              </a:extLst>
            </p:cNvPr>
            <p:cNvSpPr/>
            <p:nvPr/>
          </p:nvSpPr>
          <p:spPr>
            <a:xfrm>
              <a:off x="11662901" y="4941962"/>
              <a:ext cx="1080000" cy="10800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rgbClr val="FF0000"/>
                  </a:solidFill>
                </a:rPr>
                <a:t>✗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9E09ADB-576A-414A-B738-83D28FEBE9B6}"/>
                  </a:ext>
                </a:extLst>
              </p:cNvPr>
              <p:cNvSpPr/>
              <p:nvPr/>
            </p:nvSpPr>
            <p:spPr>
              <a:xfrm>
                <a:off x="1486694" y="5590034"/>
                <a:ext cx="2160240" cy="7677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𝟑𝟓𝟓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𝒎𝒔</m:t>
                      </m:r>
                    </m:oMath>
                  </m:oMathPara>
                </a14:m>
                <a:endParaRPr lang="pt-BR" sz="2500" b="1" dirty="0">
                  <a:solidFill>
                    <a:srgbClr val="00206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𝒎𝒔</m:t>
                      </m:r>
                    </m:oMath>
                  </m:oMathPara>
                </a14:m>
                <a:endParaRPr lang="pt-BR" sz="25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9E09ADB-576A-414A-B738-83D28FEBE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694" y="5590034"/>
                <a:ext cx="2160240" cy="76779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050174A-4D16-40D1-9A1D-DC6808182B92}"/>
                  </a:ext>
                </a:extLst>
              </p:cNvPr>
              <p:cNvSpPr/>
              <p:nvPr/>
            </p:nvSpPr>
            <p:spPr>
              <a:xfrm>
                <a:off x="3790950" y="5590034"/>
                <a:ext cx="2160240" cy="7677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𝟑𝟗𝟖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𝒎𝒔</m:t>
                      </m:r>
                    </m:oMath>
                  </m:oMathPara>
                </a14:m>
                <a:endParaRPr lang="pt-BR" sz="2500" b="1" dirty="0">
                  <a:solidFill>
                    <a:srgbClr val="00206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𝒎𝒔</m:t>
                      </m:r>
                    </m:oMath>
                  </m:oMathPara>
                </a14:m>
                <a:endParaRPr lang="pt-BR" sz="25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050174A-4D16-40D1-9A1D-DC6808182B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950" y="5590034"/>
                <a:ext cx="2160240" cy="76779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A8EE4F8-7844-4535-A526-4B2DE8B662E1}"/>
                  </a:ext>
                </a:extLst>
              </p:cNvPr>
              <p:cNvSpPr/>
              <p:nvPr/>
            </p:nvSpPr>
            <p:spPr>
              <a:xfrm>
                <a:off x="6095206" y="5590034"/>
                <a:ext cx="2160240" cy="7677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𝟒𝟎𝟐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𝒎𝒔</m:t>
                      </m:r>
                    </m:oMath>
                  </m:oMathPara>
                </a14:m>
                <a:endParaRPr lang="pt-BR" sz="2500" b="1" dirty="0">
                  <a:solidFill>
                    <a:srgbClr val="00206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𝒎𝒔</m:t>
                      </m:r>
                    </m:oMath>
                  </m:oMathPara>
                </a14:m>
                <a:endParaRPr lang="pt-BR" sz="25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A8EE4F8-7844-4535-A526-4B2DE8B66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206" y="5590034"/>
                <a:ext cx="2160240" cy="76779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36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15" name="Imagem 4">
            <a:extLst>
              <a:ext uri="{FF2B5EF4-FFF2-40B4-BE49-F238E27FC236}">
                <a16:creationId xmlns:a16="http://schemas.microsoft.com/office/drawing/2014/main" id="{3BE10D2F-A164-426B-809D-782EABF709D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1110" y="2776136"/>
            <a:ext cx="2222437" cy="1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98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37801</TotalTime>
  <Words>109</Words>
  <Application>Microsoft Office PowerPoint</Application>
  <PresentationFormat>Custom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Bangers</vt:lpstr>
      <vt:lpstr>Calibri</vt:lpstr>
      <vt:lpstr>Cambria Math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653</cp:revision>
  <dcterms:created xsi:type="dcterms:W3CDTF">2016-11-14T13:56:39Z</dcterms:created>
  <dcterms:modified xsi:type="dcterms:W3CDTF">2024-11-04T22:54:31Z</dcterms:modified>
</cp:coreProperties>
</file>