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handoutMasterIdLst>
    <p:handoutMasterId r:id="rId52"/>
  </p:handoutMasterIdLst>
  <p:sldIdLst>
    <p:sldId id="322" r:id="rId4"/>
    <p:sldId id="323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6" r:id="rId13"/>
    <p:sldId id="377" r:id="rId14"/>
    <p:sldId id="373" r:id="rId15"/>
    <p:sldId id="378" r:id="rId16"/>
    <p:sldId id="379" r:id="rId17"/>
    <p:sldId id="374" r:id="rId18"/>
    <p:sldId id="375" r:id="rId19"/>
    <p:sldId id="324" r:id="rId20"/>
    <p:sldId id="348" r:id="rId21"/>
    <p:sldId id="347" r:id="rId22"/>
    <p:sldId id="350" r:id="rId23"/>
    <p:sldId id="349" r:id="rId24"/>
    <p:sldId id="351" r:id="rId25"/>
    <p:sldId id="352" r:id="rId26"/>
    <p:sldId id="353" r:id="rId27"/>
    <p:sldId id="354" r:id="rId28"/>
    <p:sldId id="357" r:id="rId29"/>
    <p:sldId id="360" r:id="rId30"/>
    <p:sldId id="355" r:id="rId31"/>
    <p:sldId id="363" r:id="rId32"/>
    <p:sldId id="364" r:id="rId33"/>
    <p:sldId id="365" r:id="rId34"/>
    <p:sldId id="362" r:id="rId35"/>
    <p:sldId id="34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8" r:id="rId46"/>
    <p:sldId id="339" r:id="rId47"/>
    <p:sldId id="343" r:id="rId48"/>
    <p:sldId id="340" r:id="rId49"/>
    <p:sldId id="342" r:id="rId5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86391" autoAdjust="0"/>
  </p:normalViewPr>
  <p:slideViewPr>
    <p:cSldViewPr>
      <p:cViewPr varScale="1">
        <p:scale>
          <a:sx n="53" d="100"/>
          <a:sy n="53" d="100"/>
        </p:scale>
        <p:origin x="159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26" Type="http://schemas.openxmlformats.org/officeDocument/2006/relationships/slide" Target="slides/slide26.xml"/><Relationship Id="rId39" Type="http://schemas.openxmlformats.org/officeDocument/2006/relationships/slide" Target="slides/slide39.xml"/><Relationship Id="rId21" Type="http://schemas.openxmlformats.org/officeDocument/2006/relationships/slide" Target="slides/slide21.xml"/><Relationship Id="rId34" Type="http://schemas.openxmlformats.org/officeDocument/2006/relationships/slide" Target="slides/slide34.xml"/><Relationship Id="rId42" Type="http://schemas.openxmlformats.org/officeDocument/2006/relationships/slide" Target="slides/slide42.xml"/><Relationship Id="rId47" Type="http://schemas.openxmlformats.org/officeDocument/2006/relationships/slide" Target="slides/slide47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9" Type="http://schemas.openxmlformats.org/officeDocument/2006/relationships/slide" Target="slides/slide29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24" Type="http://schemas.openxmlformats.org/officeDocument/2006/relationships/slide" Target="slides/slide24.xml"/><Relationship Id="rId32" Type="http://schemas.openxmlformats.org/officeDocument/2006/relationships/slide" Target="slides/slide32.xml"/><Relationship Id="rId37" Type="http://schemas.openxmlformats.org/officeDocument/2006/relationships/slide" Target="slides/slide37.xml"/><Relationship Id="rId40" Type="http://schemas.openxmlformats.org/officeDocument/2006/relationships/slide" Target="slides/slide40.xml"/><Relationship Id="rId45" Type="http://schemas.openxmlformats.org/officeDocument/2006/relationships/slide" Target="slides/slide45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23" Type="http://schemas.openxmlformats.org/officeDocument/2006/relationships/slide" Target="slides/slide23.xml"/><Relationship Id="rId28" Type="http://schemas.openxmlformats.org/officeDocument/2006/relationships/slide" Target="slides/slide28.xml"/><Relationship Id="rId36" Type="http://schemas.openxmlformats.org/officeDocument/2006/relationships/slide" Target="slides/slide36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31" Type="http://schemas.openxmlformats.org/officeDocument/2006/relationships/slide" Target="slides/slide31.xml"/><Relationship Id="rId44" Type="http://schemas.openxmlformats.org/officeDocument/2006/relationships/slide" Target="slides/slide44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Relationship Id="rId22" Type="http://schemas.openxmlformats.org/officeDocument/2006/relationships/slide" Target="slides/slide22.xml"/><Relationship Id="rId27" Type="http://schemas.openxmlformats.org/officeDocument/2006/relationships/slide" Target="slides/slide27.xml"/><Relationship Id="rId30" Type="http://schemas.openxmlformats.org/officeDocument/2006/relationships/slide" Target="slides/slide30.xml"/><Relationship Id="rId35" Type="http://schemas.openxmlformats.org/officeDocument/2006/relationships/slide" Target="slides/slide35.xml"/><Relationship Id="rId43" Type="http://schemas.openxmlformats.org/officeDocument/2006/relationships/slide" Target="slides/slide43.xml"/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5" Type="http://schemas.openxmlformats.org/officeDocument/2006/relationships/slide" Target="slides/slide25.xml"/><Relationship Id="rId33" Type="http://schemas.openxmlformats.org/officeDocument/2006/relationships/slide" Target="slides/slide33.xml"/><Relationship Id="rId38" Type="http://schemas.openxmlformats.org/officeDocument/2006/relationships/slide" Target="slides/slide38.xml"/><Relationship Id="rId46" Type="http://schemas.openxmlformats.org/officeDocument/2006/relationships/slide" Target="slides/slide46.xml"/><Relationship Id="rId20" Type="http://schemas.openxmlformats.org/officeDocument/2006/relationships/slide" Target="slides/slide20.xml"/><Relationship Id="rId41" Type="http://schemas.openxmlformats.org/officeDocument/2006/relationships/slide" Target="slides/slide4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7325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0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020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644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927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4397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323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518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433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609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>
                <a:solidFill>
                  <a:prstClr val="black"/>
                </a:solidFill>
              </a:rPr>
              <a:pPr/>
              <a:t>21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18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60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>
                <a:solidFill>
                  <a:prstClr val="black"/>
                </a:solidFill>
              </a:rPr>
              <a:pPr/>
              <a:t>24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1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>
                <a:solidFill>
                  <a:prstClr val="black"/>
                </a:solidFill>
              </a:rPr>
              <a:pPr/>
              <a:t>28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1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69126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609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>
                <a:solidFill>
                  <a:prstClr val="black"/>
                </a:solidFill>
              </a:rPr>
              <a:pPr/>
              <a:t>32</a:t>
            </a:fld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518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7909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12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65186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609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4518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143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22491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5612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66895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3426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7200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4488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3381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1802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07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186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7438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4639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74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153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17/03/2025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17/03/2025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94322"/>
            <a:ext cx="11377264" cy="4243584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as setas do teclado para a esquerda [←] e para a direita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para se deslocar entre as telas de instruções.</a:t>
            </a:r>
          </a:p>
        </p:txBody>
      </p:sp>
      <p:sp>
        <p:nvSpPr>
          <p:cNvPr id="2" name="Retângulo 1"/>
          <p:cNvSpPr/>
          <p:nvPr/>
        </p:nvSpPr>
        <p:spPr>
          <a:xfrm>
            <a:off x="4439022" y="4221882"/>
            <a:ext cx="1512168" cy="151216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39222" y="4221882"/>
            <a:ext cx="1512168" cy="151216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>
            <a:off x="6455246" y="4797946"/>
            <a:ext cx="108012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flipH="1">
            <a:off x="4655046" y="4797946"/>
            <a:ext cx="108012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439022" y="5878066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39222" y="5878066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Avançar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Tecle [ S ] para “sim” (o número de círculos na tela corresponde ao algarismo que eu vi anteriormente), ou [ N ] para “não”.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53393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Neste exemplo, você deveria responder [ N ], pois há dois círculos na tela, o que difere do algarismo que você viu anteriormente (“1”).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313397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você viu a palavra OUTRA, você deverá julgar se o número de círculos que </a:t>
            </a:r>
            <a:r>
              <a:rPr lang="pt-BR" sz="4100" spc="-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mulher vê diante dela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corresponde ou não ao algarismo que você viu na terceira tela.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920809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Tecle [ S ] para “sim” (o número de círculos que a mulher vê diante dela corresponde ao algarismo que eu vi anteriormente), ou [ N ] para “não”.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766062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Neste exemplo, você deveria responder [ S ], pois há um círculo diante da mulher na tela, o que é exatamente igual ao algarismo que você viu anteriormente (“1”).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121329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Lembre-se: após ver a palavra EU, avalie o número de círculos com base em sua perspectiva; e após ver a palavra OUTRA, avalie o número de círculos com base na perspectiva da mulher na tela.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283147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terá pouco tempo para dar a resposta em cada tentativa. Tente responder o mais rápida e acuradamente possível.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292001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55758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 daremos início à tarefa. Em caso de dúvidas, pergunte ao(à) experimentador(a).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9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333450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você verá uma série de palavras que representam emoções. Indique em que medida você sente cada uma dessas emoções </a:t>
            </a:r>
            <a:r>
              <a:rPr lang="pt-BR" sz="4100" spc="-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neste momento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Você dará suas respostas clicando nas opções de uma escala similar à escala ilustrada abaixo.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98" y="4221882"/>
            <a:ext cx="9360000" cy="161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47746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 modo a evitar distrações durante a sessão, pedimos que coloque seu celular no modo silencioso antes de prosseguir. Por favor, desative o som e a vibração do seu celular.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18745" y="3645818"/>
            <a:ext cx="2888629" cy="28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405458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resposta considerada será aquela que você der em seu primeiro clique. Desse modo, clique na alternativa escolhida apenas quando tiver certeza de sua resposta. Caso tenha dúvidas, pergunte ao(à) experimentador(a).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598" y="4221882"/>
            <a:ext cx="9360000" cy="1618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17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9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90951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você verá uma lista de sintomas comuns de ansiedade. Por favor, leia cuidadosamente cada item da lista. Identifique o quanto você tem sido incomodado por cada sintoma </a:t>
            </a:r>
            <a:r>
              <a:rPr lang="pt-BR" sz="4100" spc="-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neste momento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conforme a escala ilustrada abaixo.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574" y="4797946"/>
            <a:ext cx="890796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405458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resposta considerada será aquela que você der em seu primeiro clique. Desse modo, clique na alternativa escolhida apenas quando tiver certeza de sua resposta. Caso tenha dúvidas, pergunte ao(à) experimentador(a).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574" y="4797946"/>
            <a:ext cx="8907967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176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413570"/>
            <a:ext cx="11377264" cy="295232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 próxima tarefa, você verá uma sequência de letras no centro da tela, uma letra por vez. A apresentação delas será rápida, de modo que uma nova letra surgirá na tela a cada 3 segundos. 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295232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deve pressionar a tecla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toda vez que a letra atual for exatamente a mesma letra que foi apresentada 2 tentativas atrás (isto é, 2 posições atrás na sequência). Caso a letra atual não corresponda à mesma letra apresentada 2 tentativas atrás, tecle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197546"/>
            <a:ext cx="11377264" cy="295232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você poderá observar durante 1 minuto um exemplo da tarefa.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413570"/>
            <a:ext cx="11377264" cy="295232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Agora, você realizará a tarefa. Lembre-se que apenas a letra atual aparecerá na tela. Tecle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se ela for a mesma que aquela vista 2 tentativas atrás. Caso contrário, tecle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←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você realizará uma tarefa com várias tentativas. A representação esquemática a seguir mostra as telas que você verá em cada tentativa. Explicaremos a tarefa em detalhes a seguir.</a:t>
            </a: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131033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413570"/>
            <a:ext cx="11377264" cy="295232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Cada letra permanecerá na tela por apenas 3 segundos. Esse é o tempo que você tem para dar uma resposta. 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1413570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iniciaremos a próxima tarefa. Antes de começá-la, certifique-se de que entendeu todas as instruções até aqui. Caso tenha dúvidas, pergunte ao(à) experimentador(a).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uma lista de palavras será apresentada na tela. As palavras aparecerão em sequência, sendo que cada palavra será apresentada durante 4 segundos.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326" y="4653930"/>
            <a:ext cx="3312000" cy="5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Nesses 4 segundos, você deverá julgar o quão agradável considera a palavra na tela, clicando com o mouse em uma das opções da escala que aparecerá na tela (similar à ilustração abaixo).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58" y="4149874"/>
            <a:ext cx="933695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6595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Além disso, tente memorizar a lista de palavras, pois você será testado(a) em relação a ela posteriormente. 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326" y="4653930"/>
            <a:ext cx="3312000" cy="5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74164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é 10 × 10?</a:t>
            </a:r>
          </a:p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189434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alguns momentos, problemas de multiplicação aparecerão na tela. Quando isso acontecer, tente resolvê-los e indique sua resposta usando o teclado do computador. Confirme sua resposta teclando [ENTER].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6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1413570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iniciaremos a próxima tarefa. Antes de começá-la, certifique-se de que entendeu todas as instruções até aqui. Caso tenha dúvidas, pergunte ao(à) experimentador(a).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25494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verá novamente</a:t>
            </a:r>
            <a:r>
              <a:rPr kumimoji="0" lang="pt-BR" sz="4100" i="0" u="none" strike="noStrike" kern="1200" cap="none" spc="-1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 lista de palavras que viu antes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Cada palavra da lista será mostrada individualmente durante 4 segundos, em seguida dando lugar à próxima palavra da sequência.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326" y="4653930"/>
            <a:ext cx="3312000" cy="5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39688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 primeira tela (retângulo vermelho), você verá uma cruz de fixação no centro da tela, indicando que uma nova tentativa teve início. </a:t>
            </a: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2242587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Nesses 4 segundos, você deverá julgar o quão agradável considera a palavra na tela de acordo com a escala abaixo. Para responder à escala, 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 mouse.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58" y="4149874"/>
            <a:ext cx="933695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967537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Além disso, tente memorizar a lista de palavras, pois você será testado(a) em relação a ela posteriormente. 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63326" y="4653930"/>
            <a:ext cx="3312000" cy="58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4547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é 10 × 10?</a:t>
            </a:r>
          </a:p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189434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alguns momentos, problemas de multiplicação aparecerão na tela. Quando isso acontecer, tente resolvê-los e indique sua resposta usando o teclado do computador. Confirme sua resposta teclando [ENTER].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162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88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você deverá tentar se lembrar d</a:t>
            </a:r>
            <a:r>
              <a:rPr kumimoji="0" lang="pt-BR" sz="4100" i="0" u="none" strike="noStrike" kern="1200" cap="none" spc="-1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lista de palavras que viu antes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072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Assim que se lembrar de uma palavra, você deverá digitá-la usando o teclado do computador. Pressione [ENTER] para confirmar sua</a:t>
            </a:r>
            <a:r>
              <a:rPr kumimoji="0" lang="pt-BR" sz="4100" i="0" u="none" strike="noStrike" kern="1200" cap="none" spc="-1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resposta.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068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Tente se lembrar do maior número de palavras que conseguir. 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27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Quanto é 10 × 10?</a:t>
            </a:r>
          </a:p>
          <a:p>
            <a:pPr algn="ctr"/>
            <a:r>
              <a:rPr lang="pt-B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189434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alguns momentos, problemas de multiplicação aparecerão na tela. Quando isso acontecer, tente resolvê-los e indique sua resposta usando o teclado do computador. Confirme sua resposta teclando [ENTER].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4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 segunda tela, você verá a palavra EU ou a palavra OUTRA. Lembre-se dessa palavra, pois ela determinará o que você deverá fazer na quarta e última tela. </a:t>
            </a: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259867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38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seguida, você verá um dos seguintes números: 1, 2 ou 3. Lembre-se desse número, pois você deverá julgar, na tela seguinte, se o número de círculos vermelhos corresponde ao número que você acabou de ver</a:t>
            </a: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4082499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Na última tela, você deverá avaliar se o número de círculos na tela corresponde ao algarismo que você viu na tela anterior.</a:t>
            </a:r>
            <a:endParaRPr lang="pt-BR" sz="4100" spc="-1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909027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Preste bastante atenção! A contagem que você fará dependerá da palavra que você viu antes (EU ou OUTRA).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EU/</a:t>
            </a:r>
          </a:p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1/2/3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335317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765498"/>
            <a:ext cx="11377264" cy="1512168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você viu a palavra EU, você deverá julgar se o número de círculos </a:t>
            </a:r>
            <a:r>
              <a:rPr lang="pt-BR" sz="4100" spc="-1" dirty="0">
                <a:solidFill>
                  <a:srgbClr val="FF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que você vê na tela 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corresponde ou não ao algarismo que você acabou de ver. 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518CAEA-23BF-4525-BCC8-202AE02608EF}"/>
              </a:ext>
            </a:extLst>
          </p:cNvPr>
          <p:cNvSpPr/>
          <p:nvPr/>
        </p:nvSpPr>
        <p:spPr>
          <a:xfrm>
            <a:off x="47858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FB5487-7076-45F2-8500-A8035EB25201}"/>
              </a:ext>
            </a:extLst>
          </p:cNvPr>
          <p:cNvSpPr/>
          <p:nvPr/>
        </p:nvSpPr>
        <p:spPr>
          <a:xfrm>
            <a:off x="335890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FE76B-82D9-4160-800B-CF58542BBE4F}"/>
              </a:ext>
            </a:extLst>
          </p:cNvPr>
          <p:cNvSpPr/>
          <p:nvPr/>
        </p:nvSpPr>
        <p:spPr>
          <a:xfrm>
            <a:off x="623922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CEEA00-DBDA-41CF-BADB-39E8CF5B1FA6}"/>
              </a:ext>
            </a:extLst>
          </p:cNvPr>
          <p:cNvSpPr/>
          <p:nvPr/>
        </p:nvSpPr>
        <p:spPr>
          <a:xfrm>
            <a:off x="9119542" y="3141762"/>
            <a:ext cx="2664296" cy="158417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1D777-EF4B-4456-BB7F-C325F7B0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5636" y="3213770"/>
            <a:ext cx="2152108" cy="145258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8C473C-65EF-4025-A5B9-90128DC4E699}"/>
              </a:ext>
            </a:extLst>
          </p:cNvPr>
          <p:cNvCxnSpPr/>
          <p:nvPr/>
        </p:nvCxnSpPr>
        <p:spPr>
          <a:xfrm>
            <a:off x="550590" y="5085978"/>
            <a:ext cx="1130525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759AF95-20E1-43CD-A57E-389A13524CD1}"/>
              </a:ext>
            </a:extLst>
          </p:cNvPr>
          <p:cNvSpPr/>
          <p:nvPr/>
        </p:nvSpPr>
        <p:spPr>
          <a:xfrm>
            <a:off x="4871070" y="5229995"/>
            <a:ext cx="2664296" cy="720079"/>
          </a:xfrm>
          <a:prstGeom prst="rect">
            <a:avLst/>
          </a:prstGeom>
          <a:solidFill>
            <a:schemeClr val="tx1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</a:p>
        </p:txBody>
      </p:sp>
    </p:spTree>
    <p:extLst>
      <p:ext uri="{BB962C8B-B14F-4D97-AF65-F5344CB8AC3E}">
        <p14:creationId xmlns:p14="http://schemas.microsoft.com/office/powerpoint/2010/main" val="2671223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37750</TotalTime>
  <Words>1397</Words>
  <Application>Microsoft Office PowerPoint</Application>
  <PresentationFormat>Custom</PresentationFormat>
  <Paragraphs>166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Times New Roman</vt:lpstr>
      <vt:lpstr>Tema do Office</vt:lpstr>
      <vt:lpstr>1_Tema do Office</vt:lpstr>
      <vt:lpstr>2_Tema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687</cp:revision>
  <dcterms:created xsi:type="dcterms:W3CDTF">2016-11-14T13:56:39Z</dcterms:created>
  <dcterms:modified xsi:type="dcterms:W3CDTF">2025-03-17T21:51:55Z</dcterms:modified>
</cp:coreProperties>
</file>