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22" r:id="rId2"/>
    <p:sldId id="640" r:id="rId3"/>
    <p:sldId id="641" r:id="rId4"/>
  </p:sldIdLst>
  <p:sldSz cx="12190413" cy="6859588"/>
  <p:notesSz cx="6858000" cy="9144000"/>
  <p:defaultTextStyle>
    <a:defPPr>
      <a:defRPr lang="pt-BR"/>
    </a:defPPr>
    <a:lvl1pPr marL="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66"/>
    <a:srgbClr val="FF3399"/>
    <a:srgbClr val="FF00FF"/>
    <a:srgbClr val="FFC081"/>
    <a:srgbClr val="FFCD9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2" autoAdjust="0"/>
    <p:restoredTop sz="91129" autoAdjust="0"/>
  </p:normalViewPr>
  <p:slideViewPr>
    <p:cSldViewPr>
      <p:cViewPr varScale="1">
        <p:scale>
          <a:sx n="57" d="100"/>
          <a:sy n="57" d="100"/>
        </p:scale>
        <p:origin x="1434" y="60"/>
      </p:cViewPr>
      <p:guideLst>
        <p:guide orient="horz" pos="2161"/>
        <p:guide pos="3840"/>
      </p:guideLst>
    </p:cSldViewPr>
  </p:slideViewPr>
  <p:outlineViewPr>
    <p:cViewPr>
      <p:scale>
        <a:sx n="20" d="100"/>
        <a:sy n="20" d="100"/>
      </p:scale>
      <p:origin x="0" y="0"/>
    </p:cViewPr>
    <p:sldLst>
      <p:sld r:id="rId1" collapse="1"/>
    </p:sldLst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BE1EB-9B3A-4F88-8981-57CAE7D022DC}" type="datetimeFigureOut">
              <a:rPr lang="pt-BR" smtClean="0"/>
              <a:pPr/>
              <a:t>27/06/2025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2B78-184E-410B-8EB3-A78D003ACCE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A2CC-C870-4222-8082-713A11CF2FEE}" type="datetimeFigureOut">
              <a:rPr lang="pt-BR" smtClean="0"/>
              <a:pPr/>
              <a:t>27/06/2025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EBA5-ED71-45A1-8B2B-DE2576D07047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010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03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C2E5-5F2E-41F9-A0FB-F6B6A2395976}" type="datetime1">
              <a:rPr lang="pt-BR" smtClean="0"/>
              <a:pPr/>
              <a:t>27/06/2025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F0EE-6503-4E8F-A013-CFD41AFB6EA6}" type="datetime1">
              <a:rPr lang="pt-BR" smtClean="0"/>
              <a:pPr/>
              <a:t>27/06/2025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705"/>
            <a:ext cx="2742843" cy="585288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AD86-4BE5-4079-9D68-EB0FF3EB9B8E}" type="datetime1">
              <a:rPr lang="pt-BR" smtClean="0"/>
              <a:pPr/>
              <a:t>27/06/2025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D261-2523-45FF-8ED1-0BCB69162581}" type="datetime1">
              <a:rPr lang="pt-BR" smtClean="0"/>
              <a:pPr/>
              <a:t>27/06/2025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8"/>
            <a:ext cx="10361851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078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315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393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472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551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630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026C-6155-4932-A819-C07131495285}" type="datetime1">
              <a:rPr lang="pt-BR" smtClean="0"/>
              <a:pPr/>
              <a:t>27/06/2025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D34F-8B2C-45E7-98CE-F7ED66FA1B80}" type="datetime1">
              <a:rPr lang="pt-BR" smtClean="0"/>
              <a:pPr/>
              <a:t>27/06/2025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535471"/>
            <a:ext cx="5386216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5" y="1535471"/>
            <a:ext cx="5388332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5" y="2175380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FB13-4A75-42B7-90FC-4FF930268F62}" type="datetime1">
              <a:rPr lang="pt-BR" smtClean="0"/>
              <a:pPr/>
              <a:t>27/06/2025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7D3-B9EE-4353-80CB-4E628B094EA8}" type="datetime1">
              <a:rPr lang="pt-BR" smtClean="0"/>
              <a:pPr/>
              <a:t>27/06/2025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A78-9207-4F09-A348-718AD96E4D93}" type="datetime1">
              <a:rPr lang="pt-BR" smtClean="0"/>
              <a:pPr/>
              <a:t>27/06/2025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5" y="273115"/>
            <a:ext cx="4010562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5" y="1435437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F061-2354-4E7B-9294-11A163B323B2}" type="datetime1">
              <a:rPr lang="pt-BR" smtClean="0"/>
              <a:pPr/>
              <a:t>27/06/2025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7879" indent="0">
              <a:buNone/>
              <a:defRPr sz="3100"/>
            </a:lvl2pPr>
            <a:lvl3pPr marL="1015760" indent="0">
              <a:buNone/>
              <a:defRPr sz="2700"/>
            </a:lvl3pPr>
            <a:lvl4pPr marL="1523639" indent="0">
              <a:buNone/>
              <a:defRPr sz="2300"/>
            </a:lvl4pPr>
            <a:lvl5pPr marL="2031520" indent="0">
              <a:buNone/>
              <a:defRPr sz="2300"/>
            </a:lvl5pPr>
            <a:lvl6pPr marL="2539399" indent="0">
              <a:buNone/>
              <a:defRPr sz="2300"/>
            </a:lvl6pPr>
            <a:lvl7pPr marL="3047280" indent="0">
              <a:buNone/>
              <a:defRPr sz="2300"/>
            </a:lvl7pPr>
            <a:lvl8pPr marL="3555159" indent="0">
              <a:buNone/>
              <a:defRPr sz="2300"/>
            </a:lvl8pPr>
            <a:lvl9pPr marL="4063040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B3E-F030-42B0-83BA-8AE4FBEC2267}" type="datetime1">
              <a:rPr lang="pt-BR" smtClean="0"/>
              <a:pPr/>
              <a:t>27/06/2025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2" y="274702"/>
            <a:ext cx="10971372" cy="1143265"/>
          </a:xfrm>
          <a:prstGeom prst="rect">
            <a:avLst/>
          </a:prstGeom>
        </p:spPr>
        <p:txBody>
          <a:bodyPr vert="horz" lIns="101576" tIns="50788" rIns="101576" bIns="50788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600573"/>
            <a:ext cx="10971372" cy="4527011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A825-296A-4964-85BE-4EAB02630B2E}" type="datetime1">
              <a:rPr lang="pt-BR" smtClean="0"/>
              <a:pPr/>
              <a:t>27/06/2025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1576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10" indent="-380910" algn="l" defTabSz="101576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306" indent="-317425" algn="l" defTabSz="101576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7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580" indent="-253940" algn="l" defTabSz="101576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460" indent="-253940" algn="l" defTabSz="101576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34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22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1698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87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6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63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52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9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28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15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04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51" y="0"/>
            <a:ext cx="12218211" cy="6859588"/>
          </a:xfrm>
          <a:prstGeom prst="rect">
            <a:avLst/>
          </a:prstGeom>
        </p:spPr>
      </p:pic>
      <p:sp>
        <p:nvSpPr>
          <p:cNvPr id="14" name="PlaceHolder 1"/>
          <p:cNvSpPr txBox="1">
            <a:spLocks/>
          </p:cNvSpPr>
          <p:nvPr/>
        </p:nvSpPr>
        <p:spPr>
          <a:xfrm rot="21346946">
            <a:off x="323991" y="2200506"/>
            <a:ext cx="8058167" cy="4683731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500" i="0" u="none" strike="noStrike" kern="1200" cap="none" spc="-1" normalizeH="0" baseline="0" noProof="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Bangers" panose="00000500000000000000" pitchFamily="2" charset="0"/>
                <a:ea typeface="+mj-ea"/>
                <a:cs typeface="+mj-cs"/>
              </a:rPr>
              <a:t>REVERSAL LEARNING TASK</a:t>
            </a:r>
          </a:p>
        </p:txBody>
      </p:sp>
      <p:sp>
        <p:nvSpPr>
          <p:cNvPr id="8" name="PlaceHolder 1"/>
          <p:cNvSpPr txBox="1">
            <a:spLocks/>
          </p:cNvSpPr>
          <p:nvPr/>
        </p:nvSpPr>
        <p:spPr>
          <a:xfrm rot="21346946">
            <a:off x="291825" y="817788"/>
            <a:ext cx="7383179" cy="2349126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0" i="0" u="none" strike="noStrike" kern="1200" cap="none" spc="-1" normalizeH="0" baseline="0" noProof="0" dirty="0">
                <a:ln w="28575">
                  <a:solidFill>
                    <a:schemeClr val="tx1"/>
                  </a:solidFill>
                </a:ln>
                <a:solidFill>
                  <a:srgbClr val="FFFF66"/>
                </a:solidFill>
                <a:effectLst/>
                <a:uLnTx/>
                <a:uFillTx/>
                <a:latin typeface="Bangers" panose="00000500000000000000" pitchFamily="2" charset="0"/>
                <a:ea typeface="+mj-ea"/>
                <a:cs typeface="+mj-cs"/>
              </a:rPr>
              <a:t>AULA 068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Reversal Learning Task</a:t>
            </a:r>
            <a:endParaRPr lang="pt-BR" sz="25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C492F8-0D5D-4457-A010-6C99CCAB4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41" y="1519765"/>
            <a:ext cx="10431331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1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Reversal Learning Task</a:t>
            </a:r>
            <a:endParaRPr lang="pt-BR" sz="2500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3E72C1D-5CC6-41AD-A847-9BB029A12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82" y="1125538"/>
            <a:ext cx="11318332" cy="3168352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002060"/>
                </a:solidFill>
              </a:rPr>
              <a:t>Flexibilidade cognitiva: </a:t>
            </a:r>
            <a:r>
              <a:rPr lang="pt-BR" dirty="0"/>
              <a:t>uma competência complexa que permite manter um objetivo determinado enquanto atualiza adequadamente as ações necessárias para alcançá-lo</a:t>
            </a:r>
          </a:p>
          <a:p>
            <a:pPr lvl="1"/>
            <a:r>
              <a:rPr lang="pt-BR" dirty="0"/>
              <a:t>Reforço (0,75): +1 ponto; punição (0,25): –1 ponto</a:t>
            </a:r>
          </a:p>
          <a:p>
            <a:pPr lvl="1"/>
            <a:r>
              <a:rPr lang="pt-BR" dirty="0"/>
              <a:t>150 tentativas; 9 reversões (a cada 12 a 18 tentativas)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B3D3E-FEC0-4256-9282-B3911F6DF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22" y="4474899"/>
            <a:ext cx="10616752" cy="222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5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38056</TotalTime>
  <Words>64</Words>
  <Application>Microsoft Office PowerPoint</Application>
  <PresentationFormat>Custom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Bangers</vt:lpstr>
      <vt:lpstr>Calibri</vt:lpstr>
      <vt:lpstr>Tema do Office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664</cp:revision>
  <dcterms:created xsi:type="dcterms:W3CDTF">2016-11-14T13:56:39Z</dcterms:created>
  <dcterms:modified xsi:type="dcterms:W3CDTF">2025-06-28T02:41:15Z</dcterms:modified>
</cp:coreProperties>
</file>