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52" r:id="rId2"/>
    <p:sldId id="653" r:id="rId3"/>
    <p:sldId id="656" r:id="rId4"/>
    <p:sldId id="643" r:id="rId5"/>
    <p:sldId id="655" r:id="rId6"/>
    <p:sldId id="642" r:id="rId7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66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2" autoAdjust="0"/>
    <p:restoredTop sz="91129" autoAdjust="0"/>
  </p:normalViewPr>
  <p:slideViewPr>
    <p:cSldViewPr>
      <p:cViewPr varScale="1">
        <p:scale>
          <a:sx n="57" d="100"/>
          <a:sy n="57" d="100"/>
        </p:scale>
        <p:origin x="1434" y="60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17/09/2025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17/09/2025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573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503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357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897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879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69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17/09/2025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17/09/2025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17/09/2025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17/09/2025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17/09/2025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17/09/2025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17/09/2025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17/09/2025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17/09/2025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17/09/2025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17/09/2025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17/09/2025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51" y="0"/>
            <a:ext cx="12218211" cy="6859588"/>
          </a:xfrm>
          <a:prstGeom prst="rect">
            <a:avLst/>
          </a:prstGeom>
        </p:spPr>
      </p:pic>
      <p:sp>
        <p:nvSpPr>
          <p:cNvPr id="14" name="PlaceHolder 1"/>
          <p:cNvSpPr txBox="1">
            <a:spLocks/>
          </p:cNvSpPr>
          <p:nvPr/>
        </p:nvSpPr>
        <p:spPr>
          <a:xfrm rot="21346946">
            <a:off x="354442" y="2568761"/>
            <a:ext cx="8058167" cy="385562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0" i="0" u="none" strike="noStrike" kern="1200" cap="none" spc="-1" normalizeH="0" baseline="0" noProof="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ALPHA SPAN TASK</a:t>
            </a: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 rot="21346946">
            <a:off x="338944" y="817788"/>
            <a:ext cx="7383179" cy="234912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0" i="0" u="none" strike="noStrike" kern="1200" cap="none" spc="-1" normalizeH="0" baseline="0" noProof="0" dirty="0">
                <a:ln w="28575">
                  <a:solidFill>
                    <a:schemeClr val="tx1"/>
                  </a:solidFill>
                </a:ln>
                <a:solidFill>
                  <a:srgbClr val="FFFF66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AULA 077</a:t>
            </a:r>
          </a:p>
        </p:txBody>
      </p:sp>
    </p:spTree>
    <p:extLst>
      <p:ext uri="{BB962C8B-B14F-4D97-AF65-F5344CB8AC3E}">
        <p14:creationId xmlns:p14="http://schemas.microsoft.com/office/powerpoint/2010/main" val="40963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9" name="Retângulo 9">
            <a:extLst>
              <a:ext uri="{FF2B5EF4-FFF2-40B4-BE49-F238E27FC236}">
                <a16:creationId xmlns:a16="http://schemas.microsoft.com/office/drawing/2014/main" id="{1342A9E3-06AB-4174-B720-E7B4C82BCF7C}"/>
              </a:ext>
            </a:extLst>
          </p:cNvPr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Tarefas que mensuram memória de trabalho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F13A7-3BF3-407E-BD1D-6314B6B7DD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" y="4221882"/>
            <a:ext cx="3600000" cy="202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42726C-FE68-4625-8631-A6ADCFA332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846" y="1295324"/>
            <a:ext cx="3600000" cy="2025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BAEEDE-5150-4660-97BE-682396DFA3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6" y="1358406"/>
            <a:ext cx="3600000" cy="2025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53B8F3-0692-432B-AFF5-8FFAD21D77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006" y="1382778"/>
            <a:ext cx="3600000" cy="2025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3C6E75-A8CF-478A-813A-0273BDDEE5E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846" y="4221882"/>
            <a:ext cx="3600000" cy="2025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3B19FC-165F-418E-8610-07B7CAC3EA1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414" y="4221882"/>
            <a:ext cx="3600000" cy="20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2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9" name="Retângulo 9">
            <a:extLst>
              <a:ext uri="{FF2B5EF4-FFF2-40B4-BE49-F238E27FC236}">
                <a16:creationId xmlns:a16="http://schemas.microsoft.com/office/drawing/2014/main" id="{1342A9E3-06AB-4174-B720-E7B4C82BCF7C}"/>
              </a:ext>
            </a:extLst>
          </p:cNvPr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i="1" dirty="0"/>
              <a:t>Alpha span task</a:t>
            </a:r>
            <a:r>
              <a:rPr lang="pt-BR" sz="4000" dirty="0"/>
              <a:t> </a:t>
            </a:r>
            <a:r>
              <a:rPr lang="pt-BR" sz="2500" dirty="0"/>
              <a:t>(Craik, 1986; Craik et al., 2018)</a:t>
            </a:r>
            <a:endParaRPr lang="pt-BR" sz="25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B8F090-3158-4BB5-A3ED-B800DBF3F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66" y="2349587"/>
            <a:ext cx="8907236" cy="2857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C8B1A8-B84A-4B64-A203-4118EFA4A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574" y="2372494"/>
            <a:ext cx="24574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3E72C1D-5CC6-41AD-A847-9BB029A12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82" y="1197546"/>
            <a:ext cx="11318332" cy="5328592"/>
          </a:xfrm>
        </p:spPr>
        <p:txBody>
          <a:bodyPr>
            <a:normAutofit lnSpcReduction="10000"/>
          </a:bodyPr>
          <a:lstStyle/>
          <a:p>
            <a:r>
              <a:rPr lang="pt-BR" i="1" dirty="0">
                <a:solidFill>
                  <a:srgbClr val="002060"/>
                </a:solidFill>
              </a:rPr>
              <a:t>Tarefa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Participante vê listas curtas de (2–8) palavras (duas listas por comprimento)</a:t>
            </a:r>
          </a:p>
          <a:p>
            <a:pPr lvl="1"/>
            <a:r>
              <a:rPr lang="pt-BR" dirty="0"/>
              <a:t>Ele deve reordenar mentalmente as palavras e reportá-las em ordem alfabética</a:t>
            </a:r>
          </a:p>
          <a:p>
            <a:pPr lvl="1"/>
            <a:r>
              <a:rPr lang="pt-BR" dirty="0"/>
              <a:t>Lista incrementa em tamanho se houver pelo menos um acerto nas duas tentativas de comprimento igual; caso contrário, teste encerra</a:t>
            </a:r>
          </a:p>
          <a:p>
            <a:r>
              <a:rPr lang="pt-BR" i="1" dirty="0">
                <a:solidFill>
                  <a:srgbClr val="002060"/>
                </a:solidFill>
              </a:rPr>
              <a:t>Exemplo</a:t>
            </a:r>
            <a:r>
              <a:rPr lang="pt-BR" dirty="0"/>
              <a:t>: Dinamarca, Argentina, Chile, Brasil</a:t>
            </a:r>
          </a:p>
          <a:p>
            <a:r>
              <a:rPr lang="pt-BR" i="1" dirty="0">
                <a:solidFill>
                  <a:srgbClr val="002060"/>
                </a:solidFill>
              </a:rPr>
              <a:t>Resposta</a:t>
            </a:r>
            <a:r>
              <a:rPr lang="pt-BR" dirty="0"/>
              <a:t>: Argentina, Brasil, Chile, Dinamarca</a:t>
            </a:r>
          </a:p>
        </p:txBody>
      </p:sp>
      <p:sp>
        <p:nvSpPr>
          <p:cNvPr id="9" name="Retângulo 9">
            <a:extLst>
              <a:ext uri="{FF2B5EF4-FFF2-40B4-BE49-F238E27FC236}">
                <a16:creationId xmlns:a16="http://schemas.microsoft.com/office/drawing/2014/main" id="{1342A9E3-06AB-4174-B720-E7B4C82BCF7C}"/>
              </a:ext>
            </a:extLst>
          </p:cNvPr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i="1" dirty="0"/>
              <a:t>Alpha span task</a:t>
            </a:r>
            <a:r>
              <a:rPr lang="pt-BR" sz="4000" dirty="0"/>
              <a:t> </a:t>
            </a:r>
            <a:r>
              <a:rPr lang="pt-BR" sz="2500" dirty="0"/>
              <a:t>(Craik, 1986; Craik et al., 2018)</a:t>
            </a:r>
            <a:endParaRPr lang="pt-BR" sz="2500" i="1" dirty="0"/>
          </a:p>
        </p:txBody>
      </p:sp>
    </p:spTree>
    <p:extLst>
      <p:ext uri="{BB962C8B-B14F-4D97-AF65-F5344CB8AC3E}">
        <p14:creationId xmlns:p14="http://schemas.microsoft.com/office/powerpoint/2010/main" val="48093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3E72C1D-5CC6-41AD-A847-9BB029A12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82" y="1053530"/>
            <a:ext cx="11318332" cy="532859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Medidas</a:t>
            </a:r>
          </a:p>
          <a:p>
            <a:pPr lvl="1"/>
            <a:r>
              <a:rPr lang="pt-BR" i="1" dirty="0">
                <a:solidFill>
                  <a:srgbClr val="002060"/>
                </a:solidFill>
              </a:rPr>
              <a:t>Alpha span</a:t>
            </a:r>
            <a:r>
              <a:rPr lang="pt-BR" dirty="0"/>
              <a:t>: comprimento da lista mais longa de palavras recordadas corretamente</a:t>
            </a:r>
          </a:p>
          <a:p>
            <a:pPr lvl="1"/>
            <a:r>
              <a:rPr lang="pt-BR" i="1" dirty="0">
                <a:solidFill>
                  <a:srgbClr val="002060"/>
                </a:solidFill>
              </a:rPr>
              <a:t>Alpha score</a:t>
            </a:r>
            <a:r>
              <a:rPr lang="pt-BR" dirty="0"/>
              <a:t>: método de pontuação de respostas parcialmente corretas</a:t>
            </a:r>
          </a:p>
        </p:txBody>
      </p:sp>
      <p:sp>
        <p:nvSpPr>
          <p:cNvPr id="9" name="Retângulo 9">
            <a:extLst>
              <a:ext uri="{FF2B5EF4-FFF2-40B4-BE49-F238E27FC236}">
                <a16:creationId xmlns:a16="http://schemas.microsoft.com/office/drawing/2014/main" id="{1342A9E3-06AB-4174-B720-E7B4C82BCF7C}"/>
              </a:ext>
            </a:extLst>
          </p:cNvPr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i="1" dirty="0"/>
              <a:t>Alpha span task</a:t>
            </a:r>
            <a:r>
              <a:rPr lang="pt-BR" sz="4000" dirty="0"/>
              <a:t> </a:t>
            </a:r>
            <a:r>
              <a:rPr lang="pt-BR" sz="2500" dirty="0"/>
              <a:t>(Craik, 1986; Craik et al., 2018)</a:t>
            </a:r>
            <a:endParaRPr lang="pt-BR" sz="2500" i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D844201-200C-4DDD-A07E-6B498B7F7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07959"/>
              </p:ext>
            </p:extLst>
          </p:nvPr>
        </p:nvGraphicFramePr>
        <p:xfrm>
          <a:off x="694605" y="3789834"/>
          <a:ext cx="1088628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3144">
                  <a:extLst>
                    <a:ext uri="{9D8B030D-6E8A-4147-A177-3AD203B41FA5}">
                      <a16:colId xmlns:a16="http://schemas.microsoft.com/office/drawing/2014/main" val="2491065167"/>
                    </a:ext>
                  </a:extLst>
                </a:gridCol>
                <a:gridCol w="5443144">
                  <a:extLst>
                    <a:ext uri="{9D8B030D-6E8A-4147-A177-3AD203B41FA5}">
                      <a16:colId xmlns:a16="http://schemas.microsoft.com/office/drawing/2014/main" val="4212316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5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Recordação (gabarito: ABCDEF)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Alpha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solidFill>
                            <a:srgbClr val="008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ABCDEF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740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solidFill>
                            <a:srgbClr val="008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363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solidFill>
                            <a:srgbClr val="008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r>
                        <a:rPr lang="pt-BR" sz="25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DB</a:t>
                      </a:r>
                      <a:r>
                        <a:rPr lang="pt-BR" sz="2500" b="1" dirty="0">
                          <a:solidFill>
                            <a:srgbClr val="008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99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</a:t>
                      </a:r>
                      <a:r>
                        <a:rPr lang="pt-BR" sz="2500" b="1" dirty="0">
                          <a:solidFill>
                            <a:srgbClr val="008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</a:t>
                      </a:r>
                      <a:r>
                        <a:rPr lang="pt-BR" sz="25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  <a:r>
                        <a:rPr lang="pt-BR" sz="2500" b="1" dirty="0">
                          <a:solidFill>
                            <a:srgbClr val="008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342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5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222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99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Referências</a:t>
            </a:r>
            <a:endParaRPr lang="pt-BR" sz="250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3E72C1D-5CC6-41AD-A847-9BB029A12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82" y="1221844"/>
            <a:ext cx="11318332" cy="5135980"/>
          </a:xfrm>
        </p:spPr>
        <p:txBody>
          <a:bodyPr>
            <a:normAutofit fontScale="77500" lnSpcReduction="20000"/>
          </a:bodyPr>
          <a:lstStyle/>
          <a:p>
            <a:pPr marL="711200" indent="-711200">
              <a:buNone/>
            </a:pPr>
            <a:r>
              <a:rPr lang="en-US" dirty="0"/>
              <a:t>Craik, F. I. M. (1986). A functional account of age differences in memory. In F. </a:t>
            </a:r>
            <a:r>
              <a:rPr lang="en-US" dirty="0" err="1"/>
              <a:t>Klix</a:t>
            </a:r>
            <a:r>
              <a:rPr lang="en-US" dirty="0"/>
              <a:t> &amp; H. </a:t>
            </a:r>
            <a:r>
              <a:rPr lang="en-US" dirty="0" err="1"/>
              <a:t>Hagendorf</a:t>
            </a:r>
            <a:r>
              <a:rPr lang="en-US" dirty="0"/>
              <a:t> (Eds.), </a:t>
            </a:r>
            <a:r>
              <a:rPr lang="en-US" i="1" dirty="0"/>
              <a:t>Human memory and cognitive capabilities: Mechanisms and performances </a:t>
            </a:r>
            <a:r>
              <a:rPr lang="en-US" dirty="0"/>
              <a:t>(pp. 409–422). Elsevier/North-Holland.</a:t>
            </a:r>
          </a:p>
          <a:p>
            <a:pPr marL="711200" indent="-711200">
              <a:buNone/>
            </a:pPr>
            <a:r>
              <a:rPr lang="pt-BR" dirty="0"/>
              <a:t>Craik, F. I. M., Bialystok, E., Gillingham, S., &amp; Stuss, D. T. (2018). Alpha span: A measure of working memory. </a:t>
            </a:r>
            <a:r>
              <a:rPr lang="pt-BR" i="1" dirty="0"/>
              <a:t>Canadian Journal of Experimental Psychology / Revue Canadienne de Psychologie Expérimentale</a:t>
            </a:r>
            <a:r>
              <a:rPr lang="pt-BR" dirty="0"/>
              <a:t>, </a:t>
            </a:r>
            <a:r>
              <a:rPr lang="pt-BR" i="1" dirty="0"/>
              <a:t>72</a:t>
            </a:r>
            <a:r>
              <a:rPr lang="pt-BR" dirty="0"/>
              <a:t>(3), 141–152. https://doi.org/10.1037/cep0000143</a:t>
            </a:r>
          </a:p>
          <a:p>
            <a:pPr marL="711200" indent="-711200">
              <a:buNone/>
            </a:pPr>
            <a:r>
              <a:rPr lang="pt-BR" dirty="0"/>
              <a:t>Janczura, G. A., Castilho, G. M., Rocha, N. O., &amp; van Erven, T. J. C. (2007). Normas de concretude para 909 palavras da língua portuguesa. </a:t>
            </a:r>
            <a:r>
              <a:rPr lang="pt-BR" i="1" dirty="0"/>
              <a:t>Psicologia: Teoria e Pesquisa</a:t>
            </a:r>
            <a:r>
              <a:rPr lang="pt-BR" dirty="0"/>
              <a:t>, </a:t>
            </a:r>
            <a:r>
              <a:rPr lang="pt-BR" i="1" dirty="0"/>
              <a:t>23</a:t>
            </a:r>
            <a:r>
              <a:rPr lang="pt-BR" dirty="0"/>
              <a:t>(2), 195–204. https://doi.org/10.1590/S0102-37722007000200010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791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39272</TotalTime>
  <Words>343</Words>
  <Application>Microsoft Office PowerPoint</Application>
  <PresentationFormat>Custom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Bangers</vt:lpstr>
      <vt:lpstr>Calibri</vt:lpstr>
      <vt:lpstr>Cambria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713</cp:revision>
  <dcterms:created xsi:type="dcterms:W3CDTF">2016-11-14T13:56:39Z</dcterms:created>
  <dcterms:modified xsi:type="dcterms:W3CDTF">2025-09-18T00:19:19Z</dcterms:modified>
</cp:coreProperties>
</file>