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22" r:id="rId2"/>
    <p:sldId id="632" r:id="rId3"/>
    <p:sldId id="641" r:id="rId4"/>
    <p:sldId id="639" r:id="rId5"/>
    <p:sldId id="637" r:id="rId6"/>
    <p:sldId id="640" r:id="rId7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86391" autoAdjust="0"/>
  </p:normalViewPr>
  <p:slideViewPr>
    <p:cSldViewPr>
      <p:cViewPr varScale="1">
        <p:scale>
          <a:sx n="53" d="100"/>
          <a:sy n="53" d="100"/>
        </p:scale>
        <p:origin x="63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30/09/2024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30/09/2024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32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3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17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97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68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30/09/2024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638025" y="2225326"/>
            <a:ext cx="7383179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OPERATION SPAN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056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Descrição</a:t>
            </a:r>
            <a:r>
              <a:rPr lang="en-US" sz="4000" dirty="0"/>
              <a:t> da </a:t>
            </a:r>
            <a:r>
              <a:rPr lang="en-US" sz="4000" dirty="0" err="1"/>
              <a:t>tarefa</a:t>
            </a:r>
            <a:r>
              <a:rPr lang="en-US" sz="4000" dirty="0"/>
              <a:t> </a:t>
            </a:r>
            <a:r>
              <a:rPr lang="en-US" sz="2500" dirty="0"/>
              <a:t>(Unsworth et al., 2005)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6D368-AB15-40A7-9104-C748A83D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91" y="1182141"/>
            <a:ext cx="9263927" cy="541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Descrição</a:t>
            </a:r>
            <a:r>
              <a:rPr lang="en-US" sz="4000" dirty="0"/>
              <a:t> da </a:t>
            </a:r>
            <a:r>
              <a:rPr lang="en-US" sz="4000" dirty="0" err="1"/>
              <a:t>tarefa</a:t>
            </a:r>
            <a:r>
              <a:rPr lang="en-US" sz="4000" dirty="0"/>
              <a:t> </a:t>
            </a:r>
            <a:r>
              <a:rPr lang="en-US" sz="2500" dirty="0"/>
              <a:t>(Unsworth et al., 2005)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09D83-ABB8-4C8A-8EB0-4D7015CC6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2" y="1295658"/>
            <a:ext cx="9400665" cy="4870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8A937B7-4DA2-4AAC-99E9-FFA15895D41C}"/>
              </a:ext>
            </a:extLst>
          </p:cNvPr>
          <p:cNvGrpSpPr/>
          <p:nvPr/>
        </p:nvGrpSpPr>
        <p:grpSpPr>
          <a:xfrm>
            <a:off x="9695606" y="2441861"/>
            <a:ext cx="2486372" cy="2961766"/>
            <a:chOff x="9585498" y="2441861"/>
            <a:chExt cx="2486372" cy="29617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993941-8A4F-47B1-A04E-07EA5DE83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85498" y="2441861"/>
              <a:ext cx="2486372" cy="25721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B1E089-D04C-4591-B16C-D59EB3C9021E}"/>
                </a:ext>
              </a:extLst>
            </p:cNvPr>
            <p:cNvSpPr txBox="1"/>
            <p:nvPr/>
          </p:nvSpPr>
          <p:spPr>
            <a:xfrm>
              <a:off x="9655980" y="4941962"/>
              <a:ext cx="2343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>
                  <a:solidFill>
                    <a:srgbClr val="002060"/>
                  </a:solidFill>
                </a:rPr>
                <a:t>Randall W. Engle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83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Descrição da tarefa </a:t>
            </a:r>
            <a:r>
              <a:rPr lang="pt-BR" sz="2500" dirty="0"/>
              <a:t>(Unsworth et al., 2005)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953C0-B40E-4674-9EF5-85BAFB08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86" y="1053530"/>
            <a:ext cx="9217024" cy="554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Operation span task </a:t>
            </a:r>
            <a:r>
              <a:rPr lang="en-US" sz="2500" dirty="0"/>
              <a:t>(Unsworth et al., 2005)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Sessão de prática</a:t>
            </a:r>
          </a:p>
          <a:p>
            <a:pPr lvl="1"/>
            <a:r>
              <a:rPr lang="pt-BR" dirty="0"/>
              <a:t>Tarefa de memória, 3 tentativas</a:t>
            </a:r>
          </a:p>
          <a:p>
            <a:pPr lvl="1"/>
            <a:r>
              <a:rPr lang="pt-BR" dirty="0"/>
              <a:t>Tarefa matemática, 15 tentativas</a:t>
            </a:r>
          </a:p>
          <a:p>
            <a:pPr lvl="1"/>
            <a:r>
              <a:rPr lang="pt-BR" dirty="0"/>
              <a:t>Tarefa completa, 3 tentativas</a:t>
            </a:r>
          </a:p>
          <a:p>
            <a:r>
              <a:rPr lang="pt-BR" dirty="0"/>
              <a:t>Sessão de teste</a:t>
            </a:r>
          </a:p>
          <a:p>
            <a:pPr lvl="1"/>
            <a:r>
              <a:rPr lang="pt-BR" dirty="0"/>
              <a:t>Operation span task</a:t>
            </a:r>
          </a:p>
          <a:p>
            <a:pPr lvl="2"/>
            <a:r>
              <a:rPr lang="pt-BR" dirty="0"/>
              <a:t>Span 3–7</a:t>
            </a:r>
          </a:p>
          <a:p>
            <a:pPr lvl="2"/>
            <a:r>
              <a:rPr lang="pt-BR" dirty="0"/>
              <a:t>3 tentativas cada</a:t>
            </a:r>
          </a:p>
          <a:p>
            <a:pPr lvl="2"/>
            <a:r>
              <a:rPr lang="pt-BR" dirty="0"/>
              <a:t>Tentativas = 15</a:t>
            </a:r>
          </a:p>
          <a:p>
            <a:pPr lvl="2"/>
            <a:r>
              <a:rPr lang="pt-BR" dirty="0"/>
              <a:t>Pontuação máxima = 75</a:t>
            </a:r>
          </a:p>
          <a:p>
            <a:pPr lvl="2"/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F6270-5880-4BE4-BF37-19AF9171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93" y="1170568"/>
            <a:ext cx="5318676" cy="31094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A18ED5-8E8A-4FFF-A666-8F886B90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377" y="3645818"/>
            <a:ext cx="5317093" cy="31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6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Pontuação</a:t>
            </a:r>
            <a:r>
              <a:rPr lang="en-US" sz="4000" dirty="0"/>
              <a:t> [</a:t>
            </a:r>
            <a:r>
              <a:rPr lang="en-US" sz="4000" dirty="0" err="1"/>
              <a:t>gabarito</a:t>
            </a:r>
            <a:r>
              <a:rPr lang="en-US" sz="4000" dirty="0"/>
              <a:t>: ABCDE] </a:t>
            </a:r>
            <a:r>
              <a:rPr lang="en-US" sz="2500" dirty="0"/>
              <a:t>(</a:t>
            </a:r>
            <a:r>
              <a:rPr lang="en-US" sz="2500" dirty="0" err="1"/>
              <a:t>Gonthier</a:t>
            </a:r>
            <a:r>
              <a:rPr lang="en-US" sz="2500" dirty="0"/>
              <a:t>, 2023)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E926C2-037A-49F8-8136-0899FFC9155F}"/>
              </a:ext>
            </a:extLst>
          </p:cNvPr>
          <p:cNvSpPr/>
          <p:nvPr/>
        </p:nvSpPr>
        <p:spPr>
          <a:xfrm>
            <a:off x="262558" y="2716354"/>
            <a:ext cx="2664296" cy="92946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Cambria" panose="02040503050406030204" pitchFamily="18" charset="0"/>
                <a:ea typeface="Cambria" panose="02040503050406030204" pitchFamily="18" charset="0"/>
              </a:rPr>
              <a:t>ABCDE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3EC875-1693-4012-B4E0-95A0D79D56F1}"/>
              </a:ext>
            </a:extLst>
          </p:cNvPr>
          <p:cNvSpPr/>
          <p:nvPr/>
        </p:nvSpPr>
        <p:spPr>
          <a:xfrm>
            <a:off x="262558" y="4084506"/>
            <a:ext cx="2664296" cy="92946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Cambria" panose="02040503050406030204" pitchFamily="18" charset="0"/>
                <a:ea typeface="Cambria" panose="02040503050406030204" pitchFamily="18" charset="0"/>
              </a:rPr>
              <a:t>ABCD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63E6E-2FAF-4F1E-997A-14E765DDD402}"/>
              </a:ext>
            </a:extLst>
          </p:cNvPr>
          <p:cNvSpPr/>
          <p:nvPr/>
        </p:nvSpPr>
        <p:spPr>
          <a:xfrm>
            <a:off x="262558" y="5452658"/>
            <a:ext cx="2664296" cy="929464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Cambria" panose="02040503050406030204" pitchFamily="18" charset="0"/>
                <a:ea typeface="Cambria" panose="02040503050406030204" pitchFamily="18" charset="0"/>
              </a:rPr>
              <a:t>ABXCDE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5BC900-C6BA-4393-A144-70460470A6AD}"/>
              </a:ext>
            </a:extLst>
          </p:cNvPr>
          <p:cNvGrpSpPr/>
          <p:nvPr/>
        </p:nvGrpSpPr>
        <p:grpSpPr>
          <a:xfrm>
            <a:off x="3286894" y="2709714"/>
            <a:ext cx="8640960" cy="929464"/>
            <a:chOff x="3286894" y="2709714"/>
            <a:chExt cx="8640960" cy="9294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03781C-AB04-4CB3-B995-A2EDD1D974C4}"/>
                </a:ext>
              </a:extLst>
            </p:cNvPr>
            <p:cNvSpPr/>
            <p:nvPr/>
          </p:nvSpPr>
          <p:spPr>
            <a:xfrm>
              <a:off x="3286894" y="2709714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1197FB3-8324-4A8D-BD74-205E6CD1FA3B}"/>
                </a:ext>
              </a:extLst>
            </p:cNvPr>
            <p:cNvSpPr/>
            <p:nvPr/>
          </p:nvSpPr>
          <p:spPr>
            <a:xfrm>
              <a:off x="6239222" y="2709714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703EFAC-6B5D-4839-8C37-1B7CBD2A3023}"/>
                </a:ext>
              </a:extLst>
            </p:cNvPr>
            <p:cNvSpPr/>
            <p:nvPr/>
          </p:nvSpPr>
          <p:spPr>
            <a:xfrm>
              <a:off x="9263558" y="2709714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CF3A55-ED87-4E69-ABF8-C908D1E59117}"/>
              </a:ext>
            </a:extLst>
          </p:cNvPr>
          <p:cNvGrpSpPr/>
          <p:nvPr/>
        </p:nvGrpSpPr>
        <p:grpSpPr>
          <a:xfrm>
            <a:off x="3286894" y="4077866"/>
            <a:ext cx="8640960" cy="929464"/>
            <a:chOff x="3286894" y="4077866"/>
            <a:chExt cx="8640960" cy="92946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602833-875C-47EF-B8DF-959DCCA1892C}"/>
                </a:ext>
              </a:extLst>
            </p:cNvPr>
            <p:cNvSpPr/>
            <p:nvPr/>
          </p:nvSpPr>
          <p:spPr>
            <a:xfrm>
              <a:off x="3286894" y="4077866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476A9EA-5C18-4C2D-91C7-CF5BF8DBE6F3}"/>
                </a:ext>
              </a:extLst>
            </p:cNvPr>
            <p:cNvSpPr/>
            <p:nvPr/>
          </p:nvSpPr>
          <p:spPr>
            <a:xfrm>
              <a:off x="6239222" y="4077866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B503FE9-B944-4D43-B341-937759E9FC28}"/>
                </a:ext>
              </a:extLst>
            </p:cNvPr>
            <p:cNvSpPr/>
            <p:nvPr/>
          </p:nvSpPr>
          <p:spPr>
            <a:xfrm>
              <a:off x="9263558" y="4077866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26376E-BE41-48AE-91EA-CE29E66C02ED}"/>
              </a:ext>
            </a:extLst>
          </p:cNvPr>
          <p:cNvGrpSpPr/>
          <p:nvPr/>
        </p:nvGrpSpPr>
        <p:grpSpPr>
          <a:xfrm>
            <a:off x="3286894" y="5446018"/>
            <a:ext cx="8640960" cy="929464"/>
            <a:chOff x="3286894" y="5446018"/>
            <a:chExt cx="8640960" cy="9294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DBC0BD-4887-44D4-8B06-517CC97CCEF5}"/>
                </a:ext>
              </a:extLst>
            </p:cNvPr>
            <p:cNvSpPr/>
            <p:nvPr/>
          </p:nvSpPr>
          <p:spPr>
            <a:xfrm>
              <a:off x="3286894" y="5446018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13618B-A2E1-4957-98B9-10A21E6CBD16}"/>
                </a:ext>
              </a:extLst>
            </p:cNvPr>
            <p:cNvSpPr/>
            <p:nvPr/>
          </p:nvSpPr>
          <p:spPr>
            <a:xfrm>
              <a:off x="6239222" y="5446018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62A0936-167B-4944-B886-8B45B1266DCF}"/>
                </a:ext>
              </a:extLst>
            </p:cNvPr>
            <p:cNvSpPr/>
            <p:nvPr/>
          </p:nvSpPr>
          <p:spPr>
            <a:xfrm>
              <a:off x="9263558" y="5446018"/>
              <a:ext cx="2664296" cy="929464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A9C85-FF3F-49AB-9FF9-475AA1AD6EDA}"/>
              </a:ext>
            </a:extLst>
          </p:cNvPr>
          <p:cNvGrpSpPr/>
          <p:nvPr/>
        </p:nvGrpSpPr>
        <p:grpSpPr>
          <a:xfrm>
            <a:off x="262558" y="1341562"/>
            <a:ext cx="11665296" cy="929464"/>
            <a:chOff x="262558" y="1341562"/>
            <a:chExt cx="11665296" cy="929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2587F4A-9CB9-4ECC-858A-AC8C3651DCB7}"/>
                </a:ext>
              </a:extLst>
            </p:cNvPr>
            <p:cNvSpPr/>
            <p:nvPr/>
          </p:nvSpPr>
          <p:spPr>
            <a:xfrm>
              <a:off x="3286894" y="1341562"/>
              <a:ext cx="2664296" cy="9294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Total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FFA8498-5886-4BD0-B56A-DDF938EDFF54}"/>
                </a:ext>
              </a:extLst>
            </p:cNvPr>
            <p:cNvSpPr/>
            <p:nvPr/>
          </p:nvSpPr>
          <p:spPr>
            <a:xfrm>
              <a:off x="6239222" y="1341562"/>
              <a:ext cx="2664296" cy="9294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Parcial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AA72C0-8F52-4206-9DC2-AFA244C8F7F0}"/>
                </a:ext>
              </a:extLst>
            </p:cNvPr>
            <p:cNvSpPr/>
            <p:nvPr/>
          </p:nvSpPr>
          <p:spPr>
            <a:xfrm>
              <a:off x="9263558" y="1341562"/>
              <a:ext cx="2664296" cy="9294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dirty="0">
                  <a:latin typeface="Cambria" panose="02040503050406030204" pitchFamily="18" charset="0"/>
                  <a:ea typeface="Cambria" panose="02040503050406030204" pitchFamily="18" charset="0"/>
                </a:rPr>
                <a:t>Damerau–Levenshtein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D0106-9F8D-4ACE-9BC4-D83DDEF9D023}"/>
                </a:ext>
              </a:extLst>
            </p:cNvPr>
            <p:cNvSpPr/>
            <p:nvPr/>
          </p:nvSpPr>
          <p:spPr>
            <a:xfrm>
              <a:off x="262558" y="1341562"/>
              <a:ext cx="2664296" cy="9294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4000" dirty="0">
                  <a:latin typeface="Cambria" panose="02040503050406030204" pitchFamily="18" charset="0"/>
                  <a:ea typeface="Cambria" panose="02040503050406030204" pitchFamily="18" charset="0"/>
                </a:rPr>
                <a:t>Resposta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34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37450</TotalTime>
  <Words>126</Words>
  <Application>Microsoft Office PowerPoint</Application>
  <PresentationFormat>Custom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Bangers</vt:lpstr>
      <vt:lpstr>Calibri</vt:lpstr>
      <vt:lpstr>Cambria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646</cp:revision>
  <dcterms:created xsi:type="dcterms:W3CDTF">2016-11-14T13:56:39Z</dcterms:created>
  <dcterms:modified xsi:type="dcterms:W3CDTF">2024-09-30T18:19:47Z</dcterms:modified>
</cp:coreProperties>
</file>