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307" r:id="rId4"/>
    <p:sldId id="322" r:id="rId5"/>
    <p:sldId id="323" r:id="rId6"/>
    <p:sldId id="324" r:id="rId7"/>
    <p:sldId id="325" r:id="rId8"/>
    <p:sldId id="321" r:id="rId9"/>
    <p:sldId id="327" r:id="rId10"/>
    <p:sldId id="326" r:id="rId11"/>
    <p:sldId id="315" r:id="rId12"/>
    <p:sldId id="318" r:id="rId13"/>
    <p:sldId id="328" r:id="rId14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876" y="-1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Escalas de mensuração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Comentários</a:t>
            </a:r>
            <a:r>
              <a:rPr lang="en-US" sz="4000" dirty="0" smtClean="0"/>
              <a:t> </a:t>
            </a:r>
            <a:r>
              <a:rPr lang="en-US" sz="4000" dirty="0" err="1" smtClean="0"/>
              <a:t>Finais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742950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 startAt="3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Teoria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quantitativa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pode</a:t>
            </a:r>
            <a:r>
              <a:rPr lang="en-US" sz="3600" kern="0" spc="-1" dirty="0" smtClean="0">
                <a:latin typeface="Calibri"/>
              </a:rPr>
              <a:t> ser </a:t>
            </a:r>
            <a:r>
              <a:rPr lang="en-US" sz="3600" kern="0" spc="-1" dirty="0" err="1" smtClean="0">
                <a:latin typeface="Calibri"/>
              </a:rPr>
              <a:t>usada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relacionar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resposta</a:t>
            </a:r>
            <a:r>
              <a:rPr lang="en-US" sz="3600" kern="0" spc="-1" dirty="0" smtClean="0">
                <a:latin typeface="Calibri"/>
              </a:rPr>
              <a:t> com a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psicológica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(Brainerd &amp; Reyna, 2005) </a:t>
            </a: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psicologia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comumente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refletem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resultado</a:t>
            </a:r>
            <a:r>
              <a:rPr lang="en-US" sz="3600" kern="0" spc="-1" dirty="0" smtClean="0">
                <a:latin typeface="Calibri"/>
              </a:rPr>
              <a:t> de um </a:t>
            </a:r>
            <a:r>
              <a:rPr lang="en-US" sz="3600" kern="0" spc="-1" dirty="0" err="1" smtClean="0">
                <a:latin typeface="Calibri"/>
              </a:rPr>
              <a:t>processo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psicológico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latente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Wagenmakers</a:t>
            </a:r>
            <a:r>
              <a:rPr lang="en-US" sz="2600" kern="0" spc="-1" dirty="0" smtClean="0">
                <a:latin typeface="Calibri"/>
              </a:rPr>
              <a:t> et al., 2011)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User\Desktop\Vídeos Aleatórios\nota do enem.png"/>
          <p:cNvPicPr>
            <a:picLocks noChangeAspect="1" noChangeArrowheads="1"/>
          </p:cNvPicPr>
          <p:nvPr/>
        </p:nvPicPr>
        <p:blipFill>
          <a:blip r:embed="rId2"/>
          <a:srcRect r="10562" b="7692"/>
          <a:stretch>
            <a:fillRect/>
          </a:stretch>
        </p:blipFill>
        <p:spPr bwMode="auto">
          <a:xfrm>
            <a:off x="165852" y="4215612"/>
            <a:ext cx="6004029" cy="2643976"/>
          </a:xfrm>
          <a:prstGeom prst="rect">
            <a:avLst/>
          </a:prstGeom>
          <a:noFill/>
        </p:spPr>
      </p:pic>
      <p:pic>
        <p:nvPicPr>
          <p:cNvPr id="10" name="Picture 2" descr="C:\Users\User\Desktop\Python para Psicólogos\estatistica-e-afins\015 - Psicofísica\015.1 - Limiar absoluto, função psicométrica.jpg"/>
          <p:cNvPicPr/>
          <p:nvPr/>
        </p:nvPicPr>
        <p:blipFill>
          <a:blip r:embed="rId3" cstate="print"/>
          <a:stretch/>
        </p:blipFill>
        <p:spPr>
          <a:xfrm>
            <a:off x="7095338" y="3771942"/>
            <a:ext cx="4071378" cy="308764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relacionamentos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variáveis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Método experimental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</a:t>
            </a:r>
            <a:r>
              <a:rPr lang="en-US" sz="3600" kern="0" spc="-1" dirty="0" err="1" smtClean="0">
                <a:latin typeface="Calibri"/>
              </a:rPr>
              <a:t>identificar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graficamente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Exemplos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67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de Ayala, R. J. (2022). </a:t>
            </a:r>
            <a:r>
              <a:rPr lang="en-US" sz="3600" i="1" kern="0" spc="-1" dirty="0" smtClean="0">
                <a:latin typeface="Calibri"/>
              </a:rPr>
              <a:t>The theory and practice of item response theory</a:t>
            </a:r>
            <a:r>
              <a:rPr lang="en-US" sz="3600" kern="0" spc="-1" dirty="0" smtClean="0">
                <a:latin typeface="Calibri"/>
              </a:rPr>
              <a:t> (2</a:t>
            </a:r>
            <a:r>
              <a:rPr lang="en-US" sz="3600" kern="0" spc="-1" baseline="30000" dirty="0" smtClean="0">
                <a:latin typeface="Calibri"/>
              </a:rPr>
              <a:t>nd</a:t>
            </a:r>
            <a:r>
              <a:rPr lang="en-US" sz="3600" kern="0" spc="-1" dirty="0" smtClean="0">
                <a:latin typeface="Calibri"/>
              </a:rPr>
              <a:t> ed.). The Guilford Press.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Brainerd, C. J., &amp; Reyna, V. F. (2005). </a:t>
            </a:r>
            <a:r>
              <a:rPr lang="en-US" sz="3600" i="1" kern="0" spc="-1" dirty="0" smtClean="0">
                <a:latin typeface="Calibri"/>
              </a:rPr>
              <a:t>The science of false memory</a:t>
            </a:r>
            <a:r>
              <a:rPr lang="en-US" sz="3600" kern="0" spc="-1" dirty="0" smtClean="0">
                <a:latin typeface="Calibri"/>
              </a:rPr>
              <a:t>. Oxford Psychology Press.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Field, A. (2017). </a:t>
            </a:r>
            <a:r>
              <a:rPr lang="en-US" sz="3600" i="1" kern="0" spc="-1" dirty="0" smtClean="0">
                <a:latin typeface="Calibri"/>
              </a:rPr>
              <a:t>Discovering statistics using IBM SPSS Statistics</a:t>
            </a:r>
            <a:r>
              <a:rPr lang="en-US" sz="3600" kern="0" spc="-1" dirty="0" smtClean="0">
                <a:latin typeface="Calibri"/>
              </a:rPr>
              <a:t> (5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Sage.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Golino</a:t>
            </a:r>
            <a:r>
              <a:rPr lang="en-US" sz="3600" kern="0" spc="-1" dirty="0" smtClean="0">
                <a:latin typeface="Calibri"/>
              </a:rPr>
              <a:t>, H. F., Gomes, C. M. A., </a:t>
            </a:r>
            <a:r>
              <a:rPr lang="en-US" sz="3600" kern="0" spc="-1" dirty="0" err="1" smtClean="0">
                <a:latin typeface="Calibri"/>
              </a:rPr>
              <a:t>Amantes</a:t>
            </a:r>
            <a:r>
              <a:rPr lang="en-US" sz="3600" kern="0" spc="-1" dirty="0" smtClean="0">
                <a:latin typeface="Calibri"/>
              </a:rPr>
              <a:t>, A., &amp; Coelho, G. (2015). </a:t>
            </a:r>
            <a:r>
              <a:rPr lang="en-US" sz="3600" i="1" kern="0" spc="-1" dirty="0" err="1" smtClean="0">
                <a:latin typeface="Calibri"/>
              </a:rPr>
              <a:t>Psicometria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contemporânea</a:t>
            </a:r>
            <a:r>
              <a:rPr lang="en-US" sz="3600" i="1" kern="0" spc="-1" dirty="0" smtClean="0">
                <a:latin typeface="Calibri"/>
              </a:rPr>
              <a:t>: </a:t>
            </a:r>
            <a:r>
              <a:rPr lang="en-US" sz="3600" i="1" kern="0" spc="-1" dirty="0" err="1" smtClean="0">
                <a:latin typeface="Calibri"/>
              </a:rPr>
              <a:t>Compreendendo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os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modelos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Rasch</a:t>
            </a:r>
            <a:r>
              <a:rPr lang="en-US" sz="3600" kern="0" spc="-1" dirty="0" smtClean="0">
                <a:latin typeface="Calibri"/>
              </a:rPr>
              <a:t>. Casa do </a:t>
            </a:r>
            <a:r>
              <a:rPr lang="en-US" sz="3600" kern="0" spc="-1" dirty="0" err="1" smtClean="0">
                <a:latin typeface="Calibri"/>
              </a:rPr>
              <a:t>Psicólogo</a:t>
            </a:r>
            <a:r>
              <a:rPr lang="en-US" sz="3600" kern="0" spc="-1" dirty="0" smtClean="0">
                <a:latin typeface="Calibri"/>
              </a:rPr>
              <a:t>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Howell, D. C. (2012). </a:t>
            </a:r>
            <a:r>
              <a:rPr lang="en-US" sz="3600" i="1" kern="0" spc="-1" dirty="0" smtClean="0">
                <a:latin typeface="Calibri"/>
              </a:rPr>
              <a:t>Statistical methods for psychology</a:t>
            </a:r>
            <a:r>
              <a:rPr lang="en-US" sz="3600" kern="0" spc="-1" dirty="0" smtClean="0">
                <a:latin typeface="Calibri"/>
              </a:rPr>
              <a:t> (8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Wadsworth </a:t>
            </a:r>
            <a:r>
              <a:rPr lang="en-US" sz="3600" kern="0" spc="-1" dirty="0" err="1" smtClean="0">
                <a:latin typeface="Calibri"/>
              </a:rPr>
              <a:t>Cengage</a:t>
            </a:r>
            <a:r>
              <a:rPr lang="en-US" sz="3600" kern="0" spc="-1" dirty="0" smtClean="0">
                <a:latin typeface="Calibri"/>
              </a:rPr>
              <a:t> Learning.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Pasquali</a:t>
            </a:r>
            <a:r>
              <a:rPr lang="en-US" sz="3600" kern="0" spc="-1" dirty="0" smtClean="0">
                <a:latin typeface="Calibri"/>
              </a:rPr>
              <a:t>, L. (2013). </a:t>
            </a:r>
            <a:r>
              <a:rPr lang="en-US" sz="3600" i="1" kern="0" spc="-1" dirty="0" err="1" smtClean="0">
                <a:latin typeface="Calibri"/>
              </a:rPr>
              <a:t>Psicometria</a:t>
            </a:r>
            <a:r>
              <a:rPr lang="en-US" sz="3600" i="1" kern="0" spc="-1" dirty="0" smtClean="0">
                <a:latin typeface="Calibri"/>
              </a:rPr>
              <a:t>: </a:t>
            </a:r>
            <a:r>
              <a:rPr lang="en-US" sz="3600" i="1" kern="0" spc="-1" dirty="0" err="1" smtClean="0">
                <a:latin typeface="Calibri"/>
              </a:rPr>
              <a:t>Teoria</a:t>
            </a:r>
            <a:r>
              <a:rPr lang="en-US" sz="3600" i="1" kern="0" spc="-1" dirty="0" smtClean="0">
                <a:latin typeface="Calibri"/>
              </a:rPr>
              <a:t> dos testes </a:t>
            </a:r>
            <a:r>
              <a:rPr lang="en-US" sz="3600" i="1" kern="0" spc="-1" dirty="0" err="1" smtClean="0">
                <a:latin typeface="Calibri"/>
              </a:rPr>
              <a:t>na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psicologia</a:t>
            </a:r>
            <a:r>
              <a:rPr lang="en-US" sz="3600" i="1" kern="0" spc="-1" dirty="0" smtClean="0">
                <a:latin typeface="Calibri"/>
              </a:rPr>
              <a:t> e </a:t>
            </a:r>
            <a:r>
              <a:rPr lang="en-US" sz="3600" i="1" kern="0" spc="-1" dirty="0" err="1" smtClean="0">
                <a:latin typeface="Calibri"/>
              </a:rPr>
              <a:t>na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educação</a:t>
            </a:r>
            <a:r>
              <a:rPr lang="en-US" sz="3600" kern="0" spc="-1" dirty="0" smtClean="0">
                <a:latin typeface="Calibri"/>
              </a:rPr>
              <a:t>. </a:t>
            </a:r>
            <a:r>
              <a:rPr lang="en-US" sz="3600" kern="0" spc="-1" dirty="0" err="1" smtClean="0">
                <a:latin typeface="Calibri"/>
              </a:rPr>
              <a:t>Editora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Vozes</a:t>
            </a:r>
            <a:r>
              <a:rPr lang="en-US" sz="3600" kern="0" spc="-1" dirty="0" smtClean="0">
                <a:latin typeface="Calibri"/>
              </a:rPr>
              <a:t>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Stevens, S. S. (1946). On the theory of scales of measurement. </a:t>
            </a:r>
            <a:r>
              <a:rPr lang="en-US" sz="3600" i="1" kern="0" spc="-1" dirty="0" smtClean="0">
                <a:latin typeface="Calibri"/>
              </a:rPr>
              <a:t>Science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104</a:t>
            </a:r>
            <a:r>
              <a:rPr lang="en-US" sz="3600" kern="0" spc="-1" dirty="0" smtClean="0">
                <a:latin typeface="Calibri"/>
              </a:rPr>
              <a:t>(2684), 677–680. https://doi.org/10.1126/science.103.2684.677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Wagenmakers</a:t>
            </a:r>
            <a:r>
              <a:rPr lang="en-US" sz="3600" kern="0" spc="-1" dirty="0" smtClean="0">
                <a:latin typeface="Calibri"/>
              </a:rPr>
              <a:t>, E.-J., </a:t>
            </a:r>
            <a:r>
              <a:rPr lang="en-US" sz="3600" kern="0" spc="-1" dirty="0" err="1" smtClean="0">
                <a:latin typeface="Calibri"/>
              </a:rPr>
              <a:t>Krypotos</a:t>
            </a:r>
            <a:r>
              <a:rPr lang="en-US" sz="3600" kern="0" spc="-1" dirty="0" smtClean="0">
                <a:latin typeface="Calibri"/>
              </a:rPr>
              <a:t>, A.-L., </a:t>
            </a:r>
            <a:r>
              <a:rPr lang="en-US" sz="3600" kern="0" spc="-1" dirty="0" err="1" smtClean="0">
                <a:latin typeface="Calibri"/>
              </a:rPr>
              <a:t>Criss</a:t>
            </a:r>
            <a:r>
              <a:rPr lang="en-US" sz="3600" kern="0" spc="-1" dirty="0" smtClean="0">
                <a:latin typeface="Calibri"/>
              </a:rPr>
              <a:t>, A. H., &amp; Iverson, G. (2012). On the interpretation of removable interactions: A survey of the field 33 years after Loftus. </a:t>
            </a:r>
            <a:r>
              <a:rPr lang="en-US" sz="3600" i="1" kern="0" spc="-1" dirty="0" smtClean="0">
                <a:latin typeface="Calibri"/>
              </a:rPr>
              <a:t>Memory &amp; Cognition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40</a:t>
            </a:r>
            <a:r>
              <a:rPr lang="en-US" sz="3600" kern="0" spc="-1" dirty="0" smtClean="0">
                <a:latin typeface="Calibri"/>
              </a:rPr>
              <a:t>, 145–160. https://doi.org/10.3758/s13421-011-158-0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BREVE!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C:\Users\User\Desktop\Vídeos Aleatórios\plane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8214" y="286522"/>
            <a:ext cx="3429024" cy="2745952"/>
          </a:xfrm>
          <a:prstGeom prst="rect">
            <a:avLst/>
          </a:prstGeom>
          <a:noFill/>
        </p:spPr>
      </p:pic>
      <p:pic>
        <p:nvPicPr>
          <p:cNvPr id="8" name="Picture 3" descr="C:\Users\User\Desktop\Vídeos Aleatórios\numb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329528"/>
            <a:ext cx="4500594" cy="2528762"/>
          </a:xfrm>
          <a:prstGeom prst="rect">
            <a:avLst/>
          </a:prstGeom>
          <a:noFill/>
        </p:spPr>
      </p:pic>
      <p:pic>
        <p:nvPicPr>
          <p:cNvPr id="9" name="Picture 4" descr="C:\Users\User\Desktop\Vídeos Aleatórios\psicometria contemporâne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6842" y="3286918"/>
            <a:ext cx="2500330" cy="3278494"/>
          </a:xfrm>
          <a:prstGeom prst="rect">
            <a:avLst/>
          </a:prstGeom>
          <a:noFill/>
        </p:spPr>
      </p:pic>
      <p:pic>
        <p:nvPicPr>
          <p:cNvPr id="9218" name="Picture 2" descr="C:\Users\User\Desktop\Vídeos Aleatórios\psicometria pasqual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6182" y="3218932"/>
            <a:ext cx="2671179" cy="356616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Motivação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Qual</a:t>
            </a:r>
            <a:r>
              <a:rPr lang="en-US" sz="3600" kern="0" spc="-1" dirty="0" smtClean="0">
                <a:latin typeface="Calibri"/>
              </a:rPr>
              <a:t> é a </a:t>
            </a:r>
            <a:r>
              <a:rPr lang="en-US" sz="3600" kern="0" spc="-1" dirty="0" err="1" smtClean="0">
                <a:latin typeface="Calibri"/>
              </a:rPr>
              <a:t>relação</a:t>
            </a:r>
            <a:r>
              <a:rPr lang="en-US" sz="3600" kern="0" spc="-1" dirty="0" smtClean="0">
                <a:latin typeface="Calibri"/>
              </a:rPr>
              <a:t> entre o </a:t>
            </a:r>
            <a:r>
              <a:rPr lang="en-US" sz="3600" kern="0" spc="-1" dirty="0" err="1" smtClean="0">
                <a:latin typeface="Calibri"/>
              </a:rPr>
              <a:t>sistema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numérico</a:t>
            </a:r>
            <a:r>
              <a:rPr lang="en-US" sz="3600" kern="0" spc="-1" dirty="0" smtClean="0">
                <a:latin typeface="Calibri"/>
              </a:rPr>
              <a:t> e as </a:t>
            </a:r>
            <a:r>
              <a:rPr lang="en-US" sz="3600" kern="0" spc="-1" dirty="0" err="1" smtClean="0">
                <a:latin typeface="Calibri"/>
              </a:rPr>
              <a:t>operações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empíricas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observadas</a:t>
            </a:r>
            <a:r>
              <a:rPr lang="en-US" sz="3600" kern="0" spc="-1" dirty="0" smtClean="0">
                <a:latin typeface="Calibri"/>
              </a:rPr>
              <a:t>?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As </a:t>
            </a:r>
            <a:r>
              <a:rPr lang="en-US" sz="3600" kern="0" spc="-1" dirty="0" err="1" smtClean="0">
                <a:latin typeface="Calibri"/>
              </a:rPr>
              <a:t>relações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observadas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fenômenos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empíricos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fidedignamente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preservadas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meio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processo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medida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adotado</a:t>
            </a:r>
            <a:r>
              <a:rPr lang="en-US" sz="3600" kern="0" spc="-1" dirty="0" smtClean="0">
                <a:latin typeface="Calibri"/>
              </a:rPr>
              <a:t>?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Golino</a:t>
            </a:r>
            <a:r>
              <a:rPr lang="en-US" sz="2600" kern="0" spc="-1" dirty="0" smtClean="0">
                <a:latin typeface="Calibri"/>
              </a:rPr>
              <a:t> et al., 2015)</a:t>
            </a:r>
            <a:r>
              <a:rPr lang="en-US" sz="3600" kern="0" spc="-1" dirty="0" smtClean="0">
                <a:latin typeface="Calibri"/>
              </a:rPr>
              <a:t>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Escalas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mensuração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(Stevens, 1946)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Qualitativas</a:t>
            </a:r>
            <a:r>
              <a:rPr lang="en-US" sz="3500" kern="0" spc="-1" dirty="0" smtClean="0">
                <a:latin typeface="Calibri"/>
              </a:rPr>
              <a:t>: nominal e ordinal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Quantitativas</a:t>
            </a:r>
            <a:r>
              <a:rPr lang="en-US" sz="3500" kern="0" spc="-1" dirty="0" smtClean="0"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intervalar</a:t>
            </a:r>
            <a:r>
              <a:rPr lang="en-US" sz="3500" kern="0" spc="-1" dirty="0" smtClean="0">
                <a:latin typeface="Calibri"/>
              </a:rPr>
              <a:t> e de </a:t>
            </a:r>
            <a:r>
              <a:rPr lang="en-US" sz="3500" kern="0" spc="-1" dirty="0" err="1" smtClean="0">
                <a:latin typeface="Calibri"/>
              </a:rPr>
              <a:t>razão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7" name="Picture 5" descr="C:\Users\User\Desktop\Vídeos Aleatórios\stev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8412" y="3715546"/>
            <a:ext cx="2783788" cy="26271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Escala</a:t>
            </a:r>
            <a:r>
              <a:rPr lang="en-US" sz="4000" dirty="0" smtClean="0"/>
              <a:t> Nominal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Entidades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escalonadas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mas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rotuladas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Axioma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identidade</a:t>
            </a:r>
            <a:r>
              <a:rPr lang="en-US" sz="3600" kern="0" spc="-1" dirty="0" smtClean="0">
                <a:latin typeface="Calibri"/>
              </a:rPr>
              <a:t> (A = A; A ≠ B)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Exemplos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sexo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religião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estado</a:t>
            </a:r>
            <a:r>
              <a:rPr lang="en-US" sz="3600" kern="0" spc="-1" dirty="0" smtClean="0">
                <a:latin typeface="Calibri"/>
              </a:rPr>
              <a:t> civil, cargo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Estatísticas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frequência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percentual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moda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l-GR" sz="3600" kern="0" spc="-1" dirty="0" smtClean="0">
                <a:latin typeface="Calibri"/>
              </a:rPr>
              <a:t>χ</a:t>
            </a:r>
            <a:r>
              <a:rPr lang="en-US" sz="3600" kern="0" spc="-1" dirty="0" smtClean="0">
                <a:latin typeface="Calibri"/>
              </a:rPr>
              <a:t>², </a:t>
            </a:r>
            <a:r>
              <a:rPr lang="en-US" sz="3600" i="1" kern="0" spc="-1" dirty="0" smtClean="0">
                <a:latin typeface="Calibri"/>
              </a:rPr>
              <a:t>C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User\Desktop\Vídeos Aleatórios\jogado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0958" y="3700470"/>
            <a:ext cx="5257204" cy="2944034"/>
          </a:xfrm>
          <a:prstGeom prst="rect">
            <a:avLst/>
          </a:prstGeom>
          <a:noFill/>
        </p:spPr>
      </p:pic>
      <p:pic>
        <p:nvPicPr>
          <p:cNvPr id="1027" name="Picture 3" descr="C:\Users\User\Desktop\Vídeos Aleatórios\contato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356" y="3598864"/>
            <a:ext cx="4857784" cy="311707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Escala</a:t>
            </a:r>
            <a:r>
              <a:rPr lang="en-US" sz="4000" dirty="0" smtClean="0"/>
              <a:t> Ordinal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Ordena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entidades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longo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algum</a:t>
            </a:r>
            <a:r>
              <a:rPr lang="en-US" sz="3600" kern="0" spc="-1" dirty="0" smtClean="0">
                <a:latin typeface="Calibri"/>
              </a:rPr>
              <a:t> continuum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Axiomas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identidade</a:t>
            </a:r>
            <a:r>
              <a:rPr lang="en-US" sz="3600" kern="0" spc="-1" dirty="0" smtClean="0">
                <a:latin typeface="Calibri"/>
              </a:rPr>
              <a:t> (A = A; A ≠ B) e </a:t>
            </a:r>
            <a:r>
              <a:rPr lang="en-US" sz="3600" kern="0" spc="-1" dirty="0" err="1" smtClean="0">
                <a:latin typeface="Calibri"/>
              </a:rPr>
              <a:t>ordem</a:t>
            </a:r>
            <a:r>
              <a:rPr lang="en-US" sz="3600" kern="0" spc="-1" dirty="0" smtClean="0">
                <a:latin typeface="Calibri"/>
              </a:rPr>
              <a:t> (A &gt; B; B &lt; A)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Exemplos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preferência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rankings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opiniões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atitudes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Estatísticas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mediana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não-paramétricas</a:t>
            </a:r>
            <a:r>
              <a:rPr lang="en-US" sz="3600" kern="0" spc="-1" dirty="0" smtClean="0">
                <a:latin typeface="Calibri"/>
              </a:rPr>
              <a:t> (e.g., rho)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User\Desktop\Vídeos Aleatórios\hierarquia-exerci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860" y="3627653"/>
            <a:ext cx="4071966" cy="3027281"/>
          </a:xfrm>
          <a:prstGeom prst="rect">
            <a:avLst/>
          </a:prstGeom>
          <a:noFill/>
        </p:spPr>
      </p:pic>
      <p:pic>
        <p:nvPicPr>
          <p:cNvPr id="2051" name="Picture 3" descr="C:\Users\User\Desktop\Vídeos Aleatórios\podiu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644" y="3629839"/>
            <a:ext cx="4429156" cy="298486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Vídeos Aleatórios\termometros-celsius-e-fahrenheit_476141-669.jpg"/>
          <p:cNvPicPr>
            <a:picLocks noChangeAspect="1" noChangeArrowheads="1"/>
          </p:cNvPicPr>
          <p:nvPr/>
        </p:nvPicPr>
        <p:blipFill>
          <a:blip r:embed="rId2" cstate="print"/>
          <a:srcRect r="48649"/>
          <a:stretch>
            <a:fillRect/>
          </a:stretch>
        </p:blipFill>
        <p:spPr bwMode="auto">
          <a:xfrm>
            <a:off x="9738544" y="3175915"/>
            <a:ext cx="2451869" cy="3683674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Escala</a:t>
            </a:r>
            <a:r>
              <a:rPr lang="en-US" sz="4000" dirty="0" smtClean="0"/>
              <a:t> </a:t>
            </a:r>
            <a:r>
              <a:rPr lang="en-US" sz="4000" dirty="0" err="1" smtClean="0"/>
              <a:t>Intervalar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Intervalos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similares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representam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intervalos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similares</a:t>
            </a:r>
            <a:r>
              <a:rPr lang="en-US" sz="3600" kern="0" spc="-1" dirty="0" smtClean="0">
                <a:latin typeface="Calibri"/>
              </a:rPr>
              <a:t> no </a:t>
            </a:r>
            <a:r>
              <a:rPr lang="en-US" sz="3600" kern="0" spc="-1" dirty="0" err="1" smtClean="0">
                <a:latin typeface="Calibri"/>
              </a:rPr>
              <a:t>atributo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está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sendo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mensurado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Axiomas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identidade</a:t>
            </a:r>
            <a:r>
              <a:rPr lang="en-US" sz="3600" kern="0" spc="-1" dirty="0" smtClean="0">
                <a:latin typeface="Calibri"/>
              </a:rPr>
              <a:t> (A = A; A ≠ B), </a:t>
            </a:r>
            <a:r>
              <a:rPr lang="en-US" sz="3600" kern="0" spc="-1" dirty="0" err="1" smtClean="0">
                <a:latin typeface="Calibri"/>
              </a:rPr>
              <a:t>ordem</a:t>
            </a:r>
            <a:r>
              <a:rPr lang="en-US" sz="3600" kern="0" spc="-1" dirty="0" smtClean="0">
                <a:latin typeface="Calibri"/>
              </a:rPr>
              <a:t> (A &gt; B; B &lt; A) e </a:t>
            </a:r>
            <a:r>
              <a:rPr lang="en-US" sz="3600" kern="0" spc="-1" dirty="0" err="1" smtClean="0">
                <a:latin typeface="Calibri"/>
              </a:rPr>
              <a:t>aditividade</a:t>
            </a:r>
            <a:r>
              <a:rPr lang="en-US" sz="3600" kern="0" spc="-1" dirty="0" smtClean="0">
                <a:latin typeface="Calibri"/>
              </a:rPr>
              <a:t> (A + B)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Estatísticas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média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DP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paramétricas</a:t>
            </a:r>
            <a:r>
              <a:rPr lang="en-US" sz="3600" kern="0" spc="-1" dirty="0" smtClean="0">
                <a:latin typeface="Calibri"/>
              </a:rPr>
              <a:t> (e.g., </a:t>
            </a:r>
            <a:r>
              <a:rPr lang="en-US" sz="3600" i="1" kern="0" spc="-1" dirty="0" smtClean="0">
                <a:latin typeface="Calibri"/>
              </a:rPr>
              <a:t>t</a:t>
            </a:r>
            <a:r>
              <a:rPr lang="en-US" sz="3600" kern="0" spc="-1" dirty="0" smtClean="0">
                <a:latin typeface="Calibri"/>
              </a:rPr>
              <a:t>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760" y="4001298"/>
            <a:ext cx="3714776" cy="276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reto 9"/>
          <p:cNvCxnSpPr/>
          <p:nvPr/>
        </p:nvCxnSpPr>
        <p:spPr>
          <a:xfrm>
            <a:off x="608790" y="4714090"/>
            <a:ext cx="914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08790" y="5284006"/>
            <a:ext cx="2286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08790" y="5857098"/>
            <a:ext cx="3200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Escala</a:t>
            </a:r>
            <a:r>
              <a:rPr lang="en-US" sz="4000" dirty="0" smtClean="0"/>
              <a:t> de </a:t>
            </a:r>
            <a:r>
              <a:rPr lang="en-US" sz="4000" dirty="0" err="1" smtClean="0"/>
              <a:t>Razão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Razões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longo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possuem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sentido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Axiomas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identidade</a:t>
            </a:r>
            <a:r>
              <a:rPr lang="en-US" sz="3600" kern="0" spc="-1" dirty="0" smtClean="0">
                <a:latin typeface="Calibri"/>
              </a:rPr>
              <a:t> (A = A; A ≠ B), </a:t>
            </a:r>
            <a:r>
              <a:rPr lang="en-US" sz="3600" kern="0" spc="-1" dirty="0" err="1" smtClean="0">
                <a:latin typeface="Calibri"/>
              </a:rPr>
              <a:t>ordem</a:t>
            </a:r>
            <a:r>
              <a:rPr lang="en-US" sz="3600" kern="0" spc="-1" dirty="0" smtClean="0">
                <a:latin typeface="Calibri"/>
              </a:rPr>
              <a:t> (A &gt; B; B &lt; A), </a:t>
            </a:r>
            <a:r>
              <a:rPr lang="en-US" sz="3600" kern="0" spc="-1" dirty="0" err="1" smtClean="0">
                <a:latin typeface="Calibri"/>
              </a:rPr>
              <a:t>aditividade</a:t>
            </a:r>
            <a:r>
              <a:rPr lang="en-US" sz="3600" kern="0" spc="-1" dirty="0" smtClean="0">
                <a:latin typeface="Calibri"/>
              </a:rPr>
              <a:t> (A + B) e </a:t>
            </a:r>
            <a:r>
              <a:rPr lang="en-US" sz="3600" kern="0" spc="-1" dirty="0" err="1" smtClean="0">
                <a:latin typeface="Calibri"/>
              </a:rPr>
              <a:t>origem</a:t>
            </a:r>
            <a:r>
              <a:rPr lang="en-US" sz="3600" kern="0" spc="-1" dirty="0" smtClean="0">
                <a:latin typeface="Calibri"/>
              </a:rPr>
              <a:t> (zero </a:t>
            </a:r>
            <a:r>
              <a:rPr lang="en-US" sz="3600" kern="0" spc="-1" dirty="0" err="1" smtClean="0">
                <a:latin typeface="Calibri"/>
              </a:rPr>
              <a:t>absoluto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Estatísticas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média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geométrica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CV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User\Desktop\Vídeos Aleatórios\reaction 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5461" y="4144174"/>
            <a:ext cx="3591709" cy="1753764"/>
          </a:xfrm>
          <a:prstGeom prst="rect">
            <a:avLst/>
          </a:prstGeom>
          <a:noFill/>
        </p:spPr>
      </p:pic>
      <p:pic>
        <p:nvPicPr>
          <p:cNvPr id="4099" name="Picture 3" descr="C:\Users\User\Desktop\Vídeos Aleatórios\balanç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372" y="3786984"/>
            <a:ext cx="2743200" cy="2743200"/>
          </a:xfrm>
          <a:prstGeom prst="rect">
            <a:avLst/>
          </a:prstGeom>
          <a:noFill/>
        </p:spPr>
      </p:pic>
      <p:pic>
        <p:nvPicPr>
          <p:cNvPr id="4100" name="Picture 4" descr="C:\Users\User\Desktop\Vídeos Aleatórios\covid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9520" y="3644108"/>
            <a:ext cx="5304644" cy="297594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Comentários</a:t>
            </a:r>
            <a:r>
              <a:rPr lang="en-US" sz="4000" dirty="0" smtClean="0"/>
              <a:t> </a:t>
            </a:r>
            <a:r>
              <a:rPr lang="en-US" sz="4000" dirty="0" err="1" smtClean="0"/>
              <a:t>Finais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742950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mensuração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propriedade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medida</a:t>
            </a:r>
            <a:r>
              <a:rPr lang="en-US" sz="3600" kern="0" spc="-1" dirty="0" smtClean="0">
                <a:latin typeface="Calibri"/>
              </a:rPr>
              <a:t> (i.e.,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resposta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742950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3600" kern="0" spc="-1" smtClean="0">
                <a:latin typeface="Calibri"/>
              </a:rPr>
              <a:t>Exemplo: idade</a:t>
            </a: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3600" kern="0" spc="-1" smtClean="0">
                <a:latin typeface="Calibri"/>
              </a:rPr>
              <a:t>Você se considera jovem adulto?</a:t>
            </a:r>
          </a:p>
          <a:p>
            <a:pPr marL="1657350" lvl="2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2600" kern="0" spc="-1" smtClean="0">
                <a:latin typeface="Calibri"/>
              </a:rPr>
              <a:t>(   ) Sim      (   ) Não</a:t>
            </a: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3600" kern="0" spc="-1" smtClean="0">
                <a:latin typeface="Calibri"/>
              </a:rPr>
              <a:t>Qual sua faixa etária?</a:t>
            </a:r>
          </a:p>
          <a:p>
            <a:pPr marL="1657350" lvl="2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2600" kern="0" spc="-1" smtClean="0">
                <a:latin typeface="Calibri"/>
              </a:rPr>
              <a:t>(   ) 21–30 anos   (   ) 31–40 anos    (   ) 41–50 anos    (   ) 51–60 anos</a:t>
            </a: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3600" kern="0" spc="-1" smtClean="0">
                <a:latin typeface="Calibri"/>
              </a:rPr>
              <a:t>Qual é a sua idade, em anos completos? ____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Comentários</a:t>
            </a:r>
            <a:r>
              <a:rPr lang="en-US" sz="4000" dirty="0" smtClean="0"/>
              <a:t> </a:t>
            </a:r>
            <a:r>
              <a:rPr lang="en-US" sz="4000" dirty="0" err="1" smtClean="0"/>
              <a:t>Finais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742950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 startAt="2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mensuradas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sofisticadas</a:t>
            </a:r>
            <a:r>
              <a:rPr lang="en-US" sz="3600" kern="0" spc="-1" dirty="0" smtClean="0">
                <a:latin typeface="Calibri"/>
              </a:rPr>
              <a:t> (e.g., </a:t>
            </a:r>
            <a:r>
              <a:rPr lang="en-US" sz="3600" kern="0" spc="-1" dirty="0" err="1" smtClean="0">
                <a:latin typeface="Calibri"/>
              </a:rPr>
              <a:t>intervalar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razão</a:t>
            </a:r>
            <a:r>
              <a:rPr lang="en-US" sz="3600" kern="0" spc="-1" dirty="0" smtClean="0">
                <a:latin typeface="Calibri"/>
              </a:rPr>
              <a:t>) </a:t>
            </a:r>
            <a:r>
              <a:rPr lang="en-US" sz="3600" kern="0" spc="-1" dirty="0" err="1" smtClean="0">
                <a:latin typeface="Calibri"/>
              </a:rPr>
              <a:t>podem</a:t>
            </a:r>
            <a:r>
              <a:rPr lang="en-US" sz="3600" kern="0" spc="-1" dirty="0" smtClean="0">
                <a:latin typeface="Calibri"/>
              </a:rPr>
              <a:t> ser </a:t>
            </a:r>
            <a:r>
              <a:rPr lang="en-US" sz="3600" kern="0" spc="-1" dirty="0" err="1" smtClean="0">
                <a:latin typeface="Calibri"/>
              </a:rPr>
              <a:t>transformadas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sofisticadas</a:t>
            </a:r>
            <a:r>
              <a:rPr lang="en-US" sz="3600" kern="0" spc="-1" dirty="0" smtClean="0">
                <a:latin typeface="Calibri"/>
              </a:rPr>
              <a:t> (e.g., nominal, ordinal), </a:t>
            </a:r>
            <a:r>
              <a:rPr lang="en-US" sz="3600" kern="0" spc="-1" dirty="0" err="1" smtClean="0">
                <a:latin typeface="Calibri"/>
              </a:rPr>
              <a:t>mas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contrário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não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verdadeiro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User\Desktop\Vídeos Aleatórios\altur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736" y="3572670"/>
            <a:ext cx="5291935" cy="297671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81090" y="4429926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70C0"/>
                </a:solidFill>
              </a:rPr>
              <a:t>Até</a:t>
            </a:r>
            <a:r>
              <a:rPr lang="en-US" sz="3000" b="1" dirty="0" smtClean="0">
                <a:solidFill>
                  <a:srgbClr val="0070C0"/>
                </a:solidFill>
              </a:rPr>
              <a:t> 1,65 m = </a:t>
            </a:r>
            <a:r>
              <a:rPr lang="en-US" sz="3000" b="1" dirty="0" err="1" smtClean="0">
                <a:solidFill>
                  <a:srgbClr val="0070C0"/>
                </a:solidFill>
              </a:rPr>
              <a:t>baixos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3000" b="1" dirty="0" smtClean="0">
                <a:solidFill>
                  <a:srgbClr val="00B050"/>
                </a:solidFill>
              </a:rPr>
              <a:t>1,75 m </a:t>
            </a:r>
            <a:r>
              <a:rPr lang="en-US" sz="3000" b="1" dirty="0" err="1" smtClean="0">
                <a:solidFill>
                  <a:srgbClr val="00B050"/>
                </a:solidFill>
              </a:rPr>
              <a:t>ou</a:t>
            </a:r>
            <a:r>
              <a:rPr lang="en-US" sz="3000" b="1" dirty="0" smtClean="0">
                <a:solidFill>
                  <a:srgbClr val="00B050"/>
                </a:solidFill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</a:rPr>
              <a:t>mais</a:t>
            </a:r>
            <a:r>
              <a:rPr lang="en-US" sz="3000" b="1" dirty="0" smtClean="0">
                <a:solidFill>
                  <a:srgbClr val="00B050"/>
                </a:solidFill>
              </a:rPr>
              <a:t> = altos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42636</TotalTime>
  <Words>689</Words>
  <Application>Microsoft Office PowerPoint</Application>
  <PresentationFormat>Personalizar</PresentationFormat>
  <Paragraphs>70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Escalas de mensuração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ATÉ BREVE!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870</cp:revision>
  <dcterms:created xsi:type="dcterms:W3CDTF">2016-11-14T13:56:39Z</dcterms:created>
  <dcterms:modified xsi:type="dcterms:W3CDTF">2022-09-25T16:13:13Z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