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0" r:id="rId2"/>
    <p:sldId id="307" r:id="rId3"/>
    <p:sldId id="327" r:id="rId4"/>
    <p:sldId id="328" r:id="rId5"/>
    <p:sldId id="329" r:id="rId6"/>
    <p:sldId id="330" r:id="rId7"/>
    <p:sldId id="331" r:id="rId8"/>
    <p:sldId id="339" r:id="rId9"/>
    <p:sldId id="334" r:id="rId10"/>
    <p:sldId id="332" r:id="rId11"/>
    <p:sldId id="333" r:id="rId12"/>
    <p:sldId id="335" r:id="rId13"/>
    <p:sldId id="336" r:id="rId14"/>
    <p:sldId id="337" r:id="rId15"/>
    <p:sldId id="338" r:id="rId16"/>
    <p:sldId id="315" r:id="rId17"/>
    <p:sldId id="318" r:id="rId18"/>
    <p:sldId id="341" r:id="rId19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876" y="-1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6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78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TIPOS DE RELACIONAMENTOS ENTRE VARIÁVEIS</a:t>
            </a:r>
            <a:endParaRPr lang="pt-BR" sz="78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Mediação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Ocorre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quando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preditora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X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critério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Y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transmitidos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meio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mediadora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M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1704210" y="2901180"/>
            <a:ext cx="8458200" cy="3886200"/>
            <a:chOff x="1704210" y="2729692"/>
            <a:chExt cx="8458200" cy="3886200"/>
          </a:xfrm>
        </p:grpSpPr>
        <p:sp>
          <p:nvSpPr>
            <p:cNvPr id="21" name="Retângulo 20"/>
            <p:cNvSpPr/>
            <p:nvPr/>
          </p:nvSpPr>
          <p:spPr>
            <a:xfrm>
              <a:off x="2237610" y="5015692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409810" y="5015692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285610" y="2729692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Conector de seta reta 26"/>
            <p:cNvCxnSpPr>
              <a:endCxn id="25" idx="1"/>
            </p:cNvCxnSpPr>
            <p:nvPr/>
          </p:nvCxnSpPr>
          <p:spPr>
            <a:xfrm>
              <a:off x="3380610" y="5472892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3380610" y="3491692"/>
              <a:ext cx="1905000" cy="1752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6428610" y="3567892"/>
              <a:ext cx="1981200" cy="1600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/>
            <p:cNvSpPr/>
            <p:nvPr/>
          </p:nvSpPr>
          <p:spPr>
            <a:xfrm>
              <a:off x="1704210" y="6006292"/>
              <a:ext cx="22860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Preditora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876410" y="6006292"/>
              <a:ext cx="22860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Critério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114098" y="3720292"/>
              <a:ext cx="155261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Mediadora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Mediação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Cavendish et al. (2022)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1851848" y="2472552"/>
            <a:ext cx="8458200" cy="3886200"/>
            <a:chOff x="1851848" y="2472552"/>
            <a:chExt cx="8458200" cy="3886200"/>
          </a:xfrm>
        </p:grpSpPr>
        <p:grpSp>
          <p:nvGrpSpPr>
            <p:cNvPr id="2" name="Grupo 53"/>
            <p:cNvGrpSpPr/>
            <p:nvPr/>
          </p:nvGrpSpPr>
          <p:grpSpPr>
            <a:xfrm>
              <a:off x="1851848" y="2472552"/>
              <a:ext cx="8458200" cy="3886200"/>
              <a:chOff x="1704210" y="2729692"/>
              <a:chExt cx="8458200" cy="3886200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2237610" y="501569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8409810" y="501569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5285610" y="272969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" name="Conector de seta reta 26"/>
              <p:cNvCxnSpPr>
                <a:endCxn id="25" idx="1"/>
              </p:cNvCxnSpPr>
              <p:nvPr/>
            </p:nvCxnSpPr>
            <p:spPr>
              <a:xfrm>
                <a:off x="3380610" y="5472892"/>
                <a:ext cx="5029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/>
              <p:cNvCxnSpPr/>
              <p:nvPr/>
            </p:nvCxnSpPr>
            <p:spPr>
              <a:xfrm flipV="1">
                <a:off x="3380610" y="3491692"/>
                <a:ext cx="1905000" cy="1752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/>
              <p:cNvCxnSpPr/>
              <p:nvPr/>
            </p:nvCxnSpPr>
            <p:spPr>
              <a:xfrm>
                <a:off x="6428610" y="3567892"/>
                <a:ext cx="1981200" cy="1600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tângulo 49"/>
              <p:cNvSpPr/>
              <p:nvPr/>
            </p:nvSpPr>
            <p:spPr>
              <a:xfrm>
                <a:off x="1704210" y="6006292"/>
                <a:ext cx="22860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Método de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aprendizagem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7876410" y="6006292"/>
                <a:ext cx="22860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Recordação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4952198" y="3720292"/>
                <a:ext cx="1766926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Organização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semântica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" name="Retângulo 14"/>
            <p:cNvSpPr/>
            <p:nvPr/>
          </p:nvSpPr>
          <p:spPr>
            <a:xfrm>
              <a:off x="4652184" y="5611038"/>
              <a:ext cx="2871782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= 1,43 [0,41, 2,77]</a:t>
              </a:r>
              <a:endPara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c′ 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= 3,04 [0,84, 5,21]</a:t>
              </a:r>
            </a:p>
            <a:p>
              <a:pPr algn="ctr"/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= 4,47 [2,05, 6,75]</a:t>
              </a:r>
            </a:p>
            <a:p>
              <a:pPr algn="ctr"/>
              <a:endParaRPr lang="en-US" sz="20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66182" y="3539336"/>
              <a:ext cx="2095544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= 0,13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[0,02, 0,21]</a:t>
              </a:r>
              <a:endParaRPr lang="en-US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428726" y="3472668"/>
              <a:ext cx="1524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= 11,00 [7,04, 15,41]</a:t>
              </a:r>
              <a:endParaRPr lang="en-US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Moderação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Ocorre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quando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X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Y </a:t>
            </a:r>
            <a:r>
              <a:rPr lang="en-US" sz="3600" kern="0" spc="-1" dirty="0" err="1" smtClean="0">
                <a:latin typeface="Calibri"/>
              </a:rPr>
              <a:t>muda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direção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força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depender</a:t>
            </a:r>
            <a:r>
              <a:rPr lang="en-US" sz="3600" kern="0" spc="-1" dirty="0" smtClean="0">
                <a:latin typeface="Calibri"/>
              </a:rPr>
              <a:t> dos 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moderadora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>W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smtClean="0">
                <a:latin typeface="Calibri"/>
              </a:rPr>
              <a:t/>
            </a:r>
            <a:br>
              <a:rPr lang="en-US" sz="3600" i="1" kern="0" spc="-1" dirty="0" smtClean="0">
                <a:latin typeface="Calibri"/>
              </a:rPr>
            </a:b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704210" y="2677318"/>
            <a:ext cx="8458200" cy="4110062"/>
            <a:chOff x="1704210" y="2505830"/>
            <a:chExt cx="8458200" cy="4110062"/>
          </a:xfrm>
        </p:grpSpPr>
        <p:sp>
          <p:nvSpPr>
            <p:cNvPr id="16" name="Retângulo 15"/>
            <p:cNvSpPr/>
            <p:nvPr/>
          </p:nvSpPr>
          <p:spPr>
            <a:xfrm>
              <a:off x="2237610" y="5015692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409810" y="5015692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285610" y="2986848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Conector de seta reta 18"/>
            <p:cNvCxnSpPr>
              <a:endCxn id="17" idx="1"/>
            </p:cNvCxnSpPr>
            <p:nvPr/>
          </p:nvCxnSpPr>
          <p:spPr>
            <a:xfrm>
              <a:off x="3380610" y="5472892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18" idx="2"/>
            </p:cNvCxnSpPr>
            <p:nvPr/>
          </p:nvCxnSpPr>
          <p:spPr>
            <a:xfrm rot="16200000" flipH="1">
              <a:off x="5083183" y="4675175"/>
              <a:ext cx="1571636" cy="23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/>
            <p:cNvSpPr/>
            <p:nvPr/>
          </p:nvSpPr>
          <p:spPr>
            <a:xfrm>
              <a:off x="1704210" y="6006292"/>
              <a:ext cx="22860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Preditora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876410" y="6006292"/>
              <a:ext cx="22860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Critério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095074" y="2505830"/>
              <a:ext cx="1552612" cy="395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Moderadora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Moderação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Godden e </a:t>
            </a:r>
            <a:r>
              <a:rPr lang="en-US" sz="3600" kern="0" spc="-1" dirty="0" err="1" smtClean="0">
                <a:latin typeface="Calibri"/>
              </a:rPr>
              <a:t>Baddeley</a:t>
            </a:r>
            <a:r>
              <a:rPr lang="en-US" sz="3600" kern="0" spc="-1" dirty="0" smtClean="0">
                <a:latin typeface="Calibri"/>
              </a:rPr>
              <a:t> (1975)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050" y="2215348"/>
            <a:ext cx="8786874" cy="441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Causação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Ocorre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quando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mudanças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i="1" kern="0" spc="-1" dirty="0" smtClean="0">
                <a:latin typeface="Calibri"/>
              </a:rPr>
              <a:t>Y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podem</a:t>
            </a:r>
            <a:r>
              <a:rPr lang="en-US" sz="3600" kern="0" spc="-1" dirty="0" smtClean="0">
                <a:latin typeface="Calibri"/>
              </a:rPr>
              <a:t> ser </a:t>
            </a:r>
            <a:r>
              <a:rPr lang="en-US" sz="3600" kern="0" spc="-1" dirty="0" err="1" smtClean="0">
                <a:latin typeface="Calibri"/>
              </a:rPr>
              <a:t>atribuídos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maneira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ambígua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às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mudanças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 (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) de </a:t>
            </a:r>
            <a:r>
              <a:rPr lang="en-US" sz="3600" i="1" kern="0" spc="-1" dirty="0" smtClean="0">
                <a:latin typeface="Calibri"/>
              </a:rPr>
              <a:t>X</a:t>
            </a:r>
            <a:br>
              <a:rPr lang="en-US" sz="3600" i="1" kern="0" spc="-1" dirty="0" smtClean="0">
                <a:latin typeface="Calibri"/>
              </a:rPr>
            </a:b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380298" y="3001166"/>
            <a:ext cx="9429816" cy="1624820"/>
            <a:chOff x="1480252" y="4343400"/>
            <a:chExt cx="9429816" cy="1624820"/>
          </a:xfrm>
        </p:grpSpPr>
        <p:sp>
          <p:nvSpPr>
            <p:cNvPr id="15" name="Retângulo 14"/>
            <p:cNvSpPr/>
            <p:nvPr/>
          </p:nvSpPr>
          <p:spPr>
            <a:xfrm>
              <a:off x="24852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6574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Conector de seta reta 20"/>
            <p:cNvCxnSpPr>
              <a:endCxn id="20" idx="1"/>
            </p:cNvCxnSpPr>
            <p:nvPr/>
          </p:nvCxnSpPr>
          <p:spPr>
            <a:xfrm>
              <a:off x="3628202" y="4800600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1480252" y="5358620"/>
              <a:ext cx="310035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antecedente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preditora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695374" y="5358620"/>
              <a:ext cx="3214694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consequente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critério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380298" y="5019684"/>
            <a:ext cx="9429816" cy="1624820"/>
            <a:chOff x="1480252" y="4343400"/>
            <a:chExt cx="9429816" cy="1624820"/>
          </a:xfrm>
        </p:grpSpPr>
        <p:sp>
          <p:nvSpPr>
            <p:cNvPr id="29" name="Retângulo 28"/>
            <p:cNvSpPr/>
            <p:nvPr/>
          </p:nvSpPr>
          <p:spPr>
            <a:xfrm>
              <a:off x="24852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6574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Conector de seta reta 30"/>
            <p:cNvCxnSpPr>
              <a:endCxn id="30" idx="1"/>
            </p:cNvCxnSpPr>
            <p:nvPr/>
          </p:nvCxnSpPr>
          <p:spPr>
            <a:xfrm>
              <a:off x="3628202" y="4800600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1480252" y="5358620"/>
              <a:ext cx="310035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independente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695374" y="5358620"/>
              <a:ext cx="3214694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dependente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Causação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Rauscher et al. (1993)</a:t>
            </a:r>
            <a:r>
              <a:rPr lang="en-US" sz="3600" i="1" kern="0" spc="-1" dirty="0" smtClean="0">
                <a:latin typeface="Calibri"/>
              </a:rPr>
              <a:t/>
            </a:r>
            <a:br>
              <a:rPr lang="en-US" sz="3600" i="1" kern="0" spc="-1" dirty="0" smtClean="0">
                <a:latin typeface="Calibri"/>
              </a:rPr>
            </a:b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upo 13"/>
          <p:cNvGrpSpPr/>
          <p:nvPr/>
        </p:nvGrpSpPr>
        <p:grpSpPr>
          <a:xfrm>
            <a:off x="1380298" y="1858158"/>
            <a:ext cx="9429816" cy="1624820"/>
            <a:chOff x="1480252" y="4343400"/>
            <a:chExt cx="9429816" cy="1624820"/>
          </a:xfrm>
        </p:grpSpPr>
        <p:sp>
          <p:nvSpPr>
            <p:cNvPr id="15" name="Retângulo 14"/>
            <p:cNvSpPr/>
            <p:nvPr/>
          </p:nvSpPr>
          <p:spPr>
            <a:xfrm>
              <a:off x="24852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6574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Conector de seta reta 20"/>
            <p:cNvCxnSpPr>
              <a:endCxn id="20" idx="1"/>
            </p:cNvCxnSpPr>
            <p:nvPr/>
          </p:nvCxnSpPr>
          <p:spPr>
            <a:xfrm>
              <a:off x="3628202" y="4800600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1480252" y="5358620"/>
              <a:ext cx="310035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Ambiente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sonoro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695374" y="5358620"/>
              <a:ext cx="3214694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Raciocínio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espacial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6248" y="3501232"/>
            <a:ext cx="6072230" cy="325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Método experimental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</a:t>
            </a:r>
            <a:r>
              <a:rPr lang="en-US" sz="3600" kern="0" spc="-1" dirty="0" err="1" smtClean="0">
                <a:latin typeface="Calibri"/>
              </a:rPr>
              <a:t>identificar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graficamente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Exemplos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595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Cavendish, B. A., Lima, M. F. R., </a:t>
            </a:r>
            <a:r>
              <a:rPr lang="en-US" sz="3600" kern="0" spc="-1" dirty="0" err="1" smtClean="0">
                <a:latin typeface="Calibri"/>
              </a:rPr>
              <a:t>Perícoli</a:t>
            </a:r>
            <a:r>
              <a:rPr lang="en-US" sz="3600" kern="0" spc="-1" dirty="0" smtClean="0">
                <a:latin typeface="Calibri"/>
              </a:rPr>
              <a:t>, L., &amp; </a:t>
            </a:r>
            <a:r>
              <a:rPr lang="en-US" sz="3600" kern="0" spc="-1" dirty="0" err="1" smtClean="0">
                <a:latin typeface="Calibri"/>
              </a:rPr>
              <a:t>Buratto</a:t>
            </a:r>
            <a:r>
              <a:rPr lang="en-US" sz="3600" kern="0" spc="-1" dirty="0" smtClean="0">
                <a:latin typeface="Calibri"/>
              </a:rPr>
              <a:t>, L. G. (2022). Effects of combining retrieval practice and </a:t>
            </a:r>
            <a:r>
              <a:rPr lang="en-US" sz="3600" kern="0" spc="-1" dirty="0" err="1" smtClean="0">
                <a:latin typeface="Calibri"/>
              </a:rPr>
              <a:t>tDCS</a:t>
            </a:r>
            <a:r>
              <a:rPr lang="en-US" sz="3600" kern="0" spc="-1" dirty="0" smtClean="0">
                <a:latin typeface="Calibri"/>
              </a:rPr>
              <a:t> over long-term memory: A randomized controlled trial. </a:t>
            </a:r>
            <a:r>
              <a:rPr lang="en-US" sz="3600" i="1" kern="0" spc="-1" dirty="0" smtClean="0">
                <a:latin typeface="Calibri"/>
              </a:rPr>
              <a:t>Brain and Cognition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156</a:t>
            </a:r>
            <a:r>
              <a:rPr lang="en-US" sz="3600" kern="0" spc="-1" dirty="0" smtClean="0">
                <a:latin typeface="Calibri"/>
              </a:rPr>
              <a:t>, Article 105807. https://doi.org/10.1016/j.bandc.2021.105807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Godden, D. R., &amp; </a:t>
            </a:r>
            <a:r>
              <a:rPr lang="en-US" sz="3600" kern="0" spc="-1" dirty="0" err="1" smtClean="0">
                <a:latin typeface="Calibri"/>
              </a:rPr>
              <a:t>Baddeley</a:t>
            </a:r>
            <a:r>
              <a:rPr lang="en-US" sz="3600" kern="0" spc="-1" dirty="0" smtClean="0">
                <a:latin typeface="Calibri"/>
              </a:rPr>
              <a:t>, A. D. (1975). Context-dependent memory in two natural environments: On land and underwater. </a:t>
            </a:r>
            <a:r>
              <a:rPr lang="en-US" sz="3600" i="1" kern="0" spc="-1" dirty="0" smtClean="0">
                <a:latin typeface="Calibri"/>
              </a:rPr>
              <a:t>British Journal of Psychology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66</a:t>
            </a:r>
            <a:r>
              <a:rPr lang="en-US" sz="3600" kern="0" spc="-1" dirty="0" smtClean="0">
                <a:latin typeface="Calibri"/>
              </a:rPr>
              <a:t>(3), 325–331. https://doi.org/10.1111/j.2044-8295.1975.tb01468.x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Goodwin, C. J., &amp; Goodwin, K. A. (2013). </a:t>
            </a:r>
            <a:r>
              <a:rPr lang="en-US" sz="3600" i="1" kern="0" spc="-1" dirty="0" smtClean="0">
                <a:latin typeface="Calibri"/>
              </a:rPr>
              <a:t>Research in psychology: Methods and design </a:t>
            </a:r>
            <a:r>
              <a:rPr lang="en-US" sz="3600" kern="0" spc="-1" dirty="0" smtClean="0">
                <a:latin typeface="Calibri"/>
              </a:rPr>
              <a:t>(7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John Wiley &amp; Sons, Inc.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Griggs, R. A. (2014). </a:t>
            </a:r>
            <a:r>
              <a:rPr lang="en-US" sz="3600" i="1" kern="0" spc="-1" dirty="0" smtClean="0">
                <a:latin typeface="Calibri"/>
              </a:rPr>
              <a:t>Psychology: A concise introduction </a:t>
            </a:r>
            <a:r>
              <a:rPr lang="en-US" sz="3600" kern="0" spc="-1" dirty="0" smtClean="0">
                <a:latin typeface="Calibri"/>
              </a:rPr>
              <a:t>(4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Worth Publishers.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Killingsworth</a:t>
            </a:r>
            <a:r>
              <a:rPr lang="en-US" sz="3600" kern="0" spc="-1" dirty="0" smtClean="0">
                <a:latin typeface="Calibri"/>
              </a:rPr>
              <a:t>, M. A., &amp; Gilbert, D. T. (2010). A wandering mind is an unhappy mind. </a:t>
            </a:r>
            <a:r>
              <a:rPr lang="en-US" sz="3600" i="1" kern="0" spc="-1" dirty="0" smtClean="0">
                <a:latin typeface="Calibri"/>
              </a:rPr>
              <a:t>Science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330</a:t>
            </a:r>
            <a:r>
              <a:rPr lang="en-US" sz="3600" kern="0" spc="-1" dirty="0" smtClean="0">
                <a:latin typeface="Calibri"/>
              </a:rPr>
              <a:t>(6006), 932. https://doi.org/10.1126/science.1192439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pt-BR" sz="3600" kern="0" spc="-1" dirty="0" smtClean="0">
                <a:latin typeface="Calibri"/>
              </a:rPr>
              <a:t>Pinker, S. (2013). </a:t>
            </a:r>
            <a:r>
              <a:rPr lang="pt-BR" sz="3600" i="1" kern="0" spc="-1" dirty="0" smtClean="0">
                <a:latin typeface="Calibri"/>
              </a:rPr>
              <a:t>Os anjos bons da nossa natureza: Por que a violência diminuiu</a:t>
            </a:r>
            <a:r>
              <a:rPr lang="pt-BR" sz="3600" kern="0" spc="-1" dirty="0" smtClean="0">
                <a:latin typeface="Calibri"/>
              </a:rPr>
              <a:t>. Companhia das Letras.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Rauscher, F. H., Shaw, G. L., &amp; </a:t>
            </a:r>
            <a:r>
              <a:rPr lang="en-US" sz="3600" kern="0" spc="-1" dirty="0" err="1" smtClean="0">
                <a:latin typeface="Calibri"/>
              </a:rPr>
              <a:t>Ky</a:t>
            </a:r>
            <a:r>
              <a:rPr lang="en-US" sz="3600" kern="0" spc="-1" dirty="0" smtClean="0">
                <a:latin typeface="Calibri"/>
              </a:rPr>
              <a:t>, K. N. (1993). Music and spatial task performance. </a:t>
            </a:r>
            <a:r>
              <a:rPr lang="en-US" sz="3600" i="1" kern="0" spc="-1" dirty="0" smtClean="0">
                <a:latin typeface="Calibri"/>
              </a:rPr>
              <a:t>Nature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365</a:t>
            </a:r>
            <a:r>
              <a:rPr lang="en-US" sz="3600" kern="0" spc="-1" dirty="0" smtClean="0">
                <a:latin typeface="Calibri"/>
              </a:rPr>
              <a:t>(6447), 611. https://doi.org/10.1038/365611a0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Shaughnessy</a:t>
            </a:r>
            <a:r>
              <a:rPr lang="en-US" sz="3600" kern="0" spc="-1" dirty="0" smtClean="0">
                <a:latin typeface="Calibri"/>
              </a:rPr>
              <a:t>, J. J.,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E. B., &amp;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J. S. (2012). </a:t>
            </a:r>
            <a:r>
              <a:rPr lang="en-US" sz="3600" i="1" kern="0" spc="-1" dirty="0" smtClean="0">
                <a:latin typeface="Calibri"/>
              </a:rPr>
              <a:t>Research methods in psychology </a:t>
            </a:r>
            <a:r>
              <a:rPr lang="en-US" sz="3600" kern="0" spc="-1" dirty="0" smtClean="0">
                <a:latin typeface="Calibri"/>
              </a:rPr>
              <a:t>(9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breve!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Motivação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Cientistas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buscam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investigar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relacionamentos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regulares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previsíveis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(Goodwin &amp; Goodwin, 2013; </a:t>
            </a:r>
            <a:r>
              <a:rPr lang="en-US" sz="2600" kern="0" spc="-1" dirty="0" err="1" smtClean="0">
                <a:latin typeface="Calibri"/>
              </a:rPr>
              <a:t>Shaughnessy</a:t>
            </a:r>
            <a:r>
              <a:rPr lang="en-US" sz="2600" kern="0" spc="-1" dirty="0" smtClean="0">
                <a:latin typeface="Calibri"/>
              </a:rPr>
              <a:t> et al., 2012)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Diversos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relacionamentos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possíveis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variáveis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Correlação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associação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Mediação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Moderação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Causação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Importante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podem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ter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b="1" i="1" kern="0" spc="-1" dirty="0" err="1" smtClean="0">
                <a:solidFill>
                  <a:srgbClr val="002060"/>
                </a:solidFill>
                <a:latin typeface="Calibri"/>
              </a:rPr>
              <a:t>relação</a:t>
            </a:r>
            <a:r>
              <a:rPr lang="en-US" sz="3600" b="1" i="1" kern="0" spc="-1" dirty="0" smtClean="0">
                <a:solidFill>
                  <a:srgbClr val="002060"/>
                </a:solidFill>
                <a:latin typeface="Calibri"/>
              </a:rPr>
              <a:t> causal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mas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delineamento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pesquisa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pode</a:t>
            </a:r>
            <a:r>
              <a:rPr lang="en-US" sz="3600" kern="0" spc="-1" dirty="0" smtClean="0">
                <a:latin typeface="Calibri"/>
              </a:rPr>
              <a:t> ser </a:t>
            </a:r>
            <a:r>
              <a:rPr lang="en-US" sz="3600" kern="0" spc="-1" dirty="0" err="1" smtClean="0">
                <a:latin typeface="Calibri"/>
              </a:rPr>
              <a:t>capaz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apenas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mostrar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b="1" i="1" kern="0" spc="-1" dirty="0" err="1" smtClean="0">
                <a:latin typeface="Calibri"/>
              </a:rPr>
              <a:t>correlação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Correlação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8988" y="1358092"/>
            <a:ext cx="9289688" cy="46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737620" y="157240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rgbClr val="FF3399"/>
                </a:solidFill>
              </a:rPr>
              <a:t>r</a:t>
            </a:r>
            <a:r>
              <a:rPr lang="pt-BR" sz="2400" b="1" dirty="0" smtClean="0">
                <a:solidFill>
                  <a:srgbClr val="FF3399"/>
                </a:solidFill>
              </a:rPr>
              <a:t> = 1,00</a:t>
            </a:r>
            <a:endParaRPr lang="en-US" sz="2400" b="1" i="1" dirty="0">
              <a:solidFill>
                <a:srgbClr val="FF3399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09850" y="1572406"/>
            <a:ext cx="166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rgbClr val="FFC081"/>
                </a:solidFill>
              </a:rPr>
              <a:t>r</a:t>
            </a:r>
            <a:r>
              <a:rPr lang="pt-BR" sz="2400" b="1" dirty="0" smtClean="0">
                <a:solidFill>
                  <a:srgbClr val="FFC081"/>
                </a:solidFill>
              </a:rPr>
              <a:t> = –1,00</a:t>
            </a:r>
            <a:endParaRPr lang="en-US" sz="2400" b="1" i="1" dirty="0">
              <a:solidFill>
                <a:srgbClr val="FFC08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80826" y="63466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Griggs (2014)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Correlação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51736" y="1358092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 = 0,00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80826" y="1358092"/>
            <a:ext cx="166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rgbClr val="00B050"/>
                </a:solidFill>
              </a:rPr>
              <a:t>r</a:t>
            </a:r>
            <a:r>
              <a:rPr lang="pt-BR" sz="2400" b="1" dirty="0" smtClean="0">
                <a:solidFill>
                  <a:srgbClr val="00B050"/>
                </a:solidFill>
              </a:rPr>
              <a:t> ≈ 0,90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8462" y="1858158"/>
            <a:ext cx="1223706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9738544" y="1358092"/>
            <a:ext cx="166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>
                <a:solidFill>
                  <a:schemeClr val="accent6"/>
                </a:solidFill>
              </a:rPr>
              <a:t>r</a:t>
            </a:r>
            <a:r>
              <a:rPr lang="pt-BR" sz="2400" b="1" dirty="0" smtClean="0">
                <a:solidFill>
                  <a:schemeClr val="accent6"/>
                </a:solidFill>
              </a:rPr>
              <a:t> ≈</a:t>
            </a:r>
            <a:r>
              <a:rPr lang="pt-BR" sz="2400" b="1" dirty="0" smtClean="0">
                <a:solidFill>
                  <a:srgbClr val="00B050"/>
                </a:solidFill>
              </a:rPr>
              <a:t> </a:t>
            </a:r>
            <a:r>
              <a:rPr lang="pt-BR" sz="2400" b="1" dirty="0" smtClean="0">
                <a:solidFill>
                  <a:schemeClr val="accent6"/>
                </a:solidFill>
              </a:rPr>
              <a:t>–0,90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80826" y="63466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Griggs (2014)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Correlação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30" y="3596251"/>
            <a:ext cx="7429552" cy="3119691"/>
          </a:xfrm>
          <a:prstGeom prst="rect">
            <a:avLst/>
          </a:prstGeom>
        </p:spPr>
      </p:pic>
      <p:sp>
        <p:nvSpPr>
          <p:cNvPr id="1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i="1" kern="0" spc="-1" dirty="0" smtClean="0">
                <a:latin typeface="Calibri"/>
              </a:rPr>
              <a:t>r</a:t>
            </a:r>
            <a:r>
              <a:rPr lang="en-US" sz="3600" kern="0" spc="-1" dirty="0" smtClean="0">
                <a:latin typeface="Calibri"/>
              </a:rPr>
              <a:t> de Pearson </a:t>
            </a:r>
            <a:r>
              <a:rPr lang="en-US" sz="3600" kern="0" spc="-1" dirty="0" err="1" smtClean="0">
                <a:latin typeface="Calibri"/>
              </a:rPr>
              <a:t>varia</a:t>
            </a:r>
            <a:r>
              <a:rPr lang="en-US" sz="3600" kern="0" spc="-1" dirty="0" smtClean="0">
                <a:latin typeface="Calibri"/>
              </a:rPr>
              <a:t> entre –1 e +1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Seu</a:t>
            </a:r>
            <a:r>
              <a:rPr lang="en-US" sz="3500" kern="0" spc="-1" dirty="0" smtClean="0">
                <a:latin typeface="Calibri"/>
              </a:rPr>
              <a:t> valor </a:t>
            </a:r>
            <a:r>
              <a:rPr lang="en-US" sz="3500" kern="0" spc="-1" dirty="0" err="1" smtClean="0">
                <a:latin typeface="Calibri"/>
              </a:rPr>
              <a:t>expressa</a:t>
            </a:r>
            <a:r>
              <a:rPr lang="en-US" sz="3500" kern="0" spc="-1" dirty="0" smtClean="0">
                <a:latin typeface="Calibri"/>
              </a:rPr>
              <a:t> a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força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relação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Seu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sinal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expressa</a:t>
            </a:r>
            <a:r>
              <a:rPr lang="en-US" sz="3500" kern="0" spc="-1" dirty="0" smtClean="0">
                <a:latin typeface="Calibri"/>
              </a:rPr>
              <a:t> a </a:t>
            </a:r>
            <a:r>
              <a:rPr lang="en-US" sz="3500" b="1" kern="0" spc="-1" dirty="0" err="1" smtClean="0">
                <a:solidFill>
                  <a:srgbClr val="002060"/>
                </a:solidFill>
                <a:latin typeface="Calibri"/>
              </a:rPr>
              <a:t>direção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da</a:t>
            </a:r>
            <a:r>
              <a:rPr lang="en-US" sz="3500" kern="0" spc="-1" dirty="0" smtClean="0">
                <a:latin typeface="Calibri"/>
              </a:rPr>
              <a:t> </a:t>
            </a:r>
            <a:r>
              <a:rPr lang="en-US" sz="3500" kern="0" spc="-1" dirty="0" err="1" smtClean="0">
                <a:latin typeface="Calibri"/>
              </a:rPr>
              <a:t>relação</a:t>
            </a:r>
            <a:endParaRPr lang="en-US" sz="35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latin typeface="Calibri"/>
              </a:rPr>
              <a:t>Pressuposto</a:t>
            </a:r>
            <a:r>
              <a:rPr lang="en-US" sz="3500" kern="0" spc="-1" dirty="0" smtClean="0">
                <a:latin typeface="Calibri"/>
              </a:rPr>
              <a:t>: a </a:t>
            </a:r>
            <a:r>
              <a:rPr lang="en-US" sz="3500" kern="0" spc="-1" dirty="0" err="1" smtClean="0">
                <a:latin typeface="Calibri"/>
              </a:rPr>
              <a:t>relação</a:t>
            </a:r>
            <a:r>
              <a:rPr lang="en-US" sz="3500" kern="0" spc="-1" dirty="0" smtClean="0">
                <a:latin typeface="Calibri"/>
              </a:rPr>
              <a:t> é linear</a:t>
            </a:r>
            <a:endParaRPr lang="pt-BR" sz="35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Correlação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Qual a direção da influência em uma correlação?</a:t>
            </a:r>
            <a:r>
              <a:rPr lang="pt-BR" sz="2600" kern="0" spc="-1" dirty="0" smtClean="0">
                <a:latin typeface="Calibri"/>
              </a:rPr>
              <a:t> (Pinker, 2013)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Filhos indesejados e propensão ao crime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Ser indesejado aumenta a probabilidade de cometer crimes?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latin typeface="Calibri"/>
              </a:rPr>
              <a:t>Viver em ambientes propensos ao crime aumenta a probabilidade de ter filhos indesejados?</a:t>
            </a:r>
            <a:endParaRPr lang="pt-BR" sz="3500" kern="0" spc="-1" dirty="0">
              <a:latin typeface="Calibri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37290" y="4501364"/>
            <a:ext cx="5786478" cy="2289910"/>
            <a:chOff x="237290" y="4501364"/>
            <a:chExt cx="5786478" cy="2289910"/>
          </a:xfrm>
        </p:grpSpPr>
        <p:pic>
          <p:nvPicPr>
            <p:cNvPr id="1026" name="Picture 2" descr="C:\Users\User\Desktop\Vídeos Aleatórios\gravidez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290" y="4572802"/>
              <a:ext cx="2072473" cy="2072472"/>
            </a:xfrm>
            <a:prstGeom prst="rect">
              <a:avLst/>
            </a:prstGeom>
            <a:noFill/>
          </p:spPr>
        </p:pic>
        <p:pic>
          <p:nvPicPr>
            <p:cNvPr id="1027" name="Picture 3" descr="C:\Users\User\Desktop\Vídeos Aleatórios\Criminalidade.jpg"/>
            <p:cNvPicPr>
              <a:picLocks noChangeAspect="1" noChangeArrowheads="1"/>
            </p:cNvPicPr>
            <p:nvPr/>
          </p:nvPicPr>
          <p:blipFill>
            <a:blip r:embed="rId4"/>
            <a:srcRect l="16014" t="23916" r="20112"/>
            <a:stretch>
              <a:fillRect/>
            </a:stretch>
          </p:blipFill>
          <p:spPr bwMode="auto">
            <a:xfrm>
              <a:off x="3460527" y="4501364"/>
              <a:ext cx="2563241" cy="2289910"/>
            </a:xfrm>
            <a:prstGeom prst="rect">
              <a:avLst/>
            </a:prstGeom>
            <a:noFill/>
          </p:spPr>
        </p:pic>
        <p:sp>
          <p:nvSpPr>
            <p:cNvPr id="10" name="Seta para a direita 9"/>
            <p:cNvSpPr/>
            <p:nvPr/>
          </p:nvSpPr>
          <p:spPr>
            <a:xfrm>
              <a:off x="2666182" y="5430058"/>
              <a:ext cx="928694" cy="42862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175171" y="4501364"/>
            <a:ext cx="5920827" cy="2289910"/>
            <a:chOff x="31503" y="4501364"/>
            <a:chExt cx="5920827" cy="2289910"/>
          </a:xfrm>
        </p:grpSpPr>
        <p:pic>
          <p:nvPicPr>
            <p:cNvPr id="13" name="Picture 2" descr="C:\Users\User\Desktop\Vídeos Aleatórios\gravidez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79857" y="4572802"/>
              <a:ext cx="2072473" cy="2072472"/>
            </a:xfrm>
            <a:prstGeom prst="rect">
              <a:avLst/>
            </a:prstGeom>
            <a:noFill/>
          </p:spPr>
        </p:pic>
        <p:pic>
          <p:nvPicPr>
            <p:cNvPr id="14" name="Picture 3" descr="C:\Users\User\Desktop\Vídeos Aleatórios\Criminalidade.jpg"/>
            <p:cNvPicPr>
              <a:picLocks noChangeAspect="1" noChangeArrowheads="1"/>
            </p:cNvPicPr>
            <p:nvPr/>
          </p:nvPicPr>
          <p:blipFill>
            <a:blip r:embed="rId4"/>
            <a:srcRect l="16014" t="23916" r="20112"/>
            <a:stretch>
              <a:fillRect/>
            </a:stretch>
          </p:blipFill>
          <p:spPr bwMode="auto">
            <a:xfrm>
              <a:off x="31503" y="4501364"/>
              <a:ext cx="2563241" cy="2289910"/>
            </a:xfrm>
            <a:prstGeom prst="rect">
              <a:avLst/>
            </a:prstGeom>
            <a:noFill/>
          </p:spPr>
        </p:pic>
        <p:sp>
          <p:nvSpPr>
            <p:cNvPr id="16" name="Seta para a direita 15"/>
            <p:cNvSpPr/>
            <p:nvPr/>
          </p:nvSpPr>
          <p:spPr>
            <a:xfrm>
              <a:off x="2666182" y="5430058"/>
              <a:ext cx="928694" cy="42862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Multiplicar 16"/>
          <p:cNvSpPr/>
          <p:nvPr/>
        </p:nvSpPr>
        <p:spPr>
          <a:xfrm>
            <a:off x="6023768" y="5430058"/>
            <a:ext cx="500066" cy="64294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Predição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relação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ordem</a:t>
            </a:r>
            <a:r>
              <a:rPr lang="en-US" sz="3600" kern="0" spc="-1" dirty="0" smtClean="0">
                <a:latin typeface="Calibri"/>
              </a:rPr>
              <a:t> temporal é </a:t>
            </a:r>
            <a:r>
              <a:rPr lang="en-US" sz="3600" kern="0" spc="-1" dirty="0" err="1" smtClean="0">
                <a:latin typeface="Calibri"/>
              </a:rPr>
              <a:t>teórica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empiricamente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estabelecida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1380298" y="2343136"/>
            <a:ext cx="9429816" cy="1624820"/>
            <a:chOff x="1480252" y="4343400"/>
            <a:chExt cx="9429816" cy="1624820"/>
          </a:xfrm>
        </p:grpSpPr>
        <p:sp>
          <p:nvSpPr>
            <p:cNvPr id="22" name="Retângulo 21"/>
            <p:cNvSpPr/>
            <p:nvPr/>
          </p:nvSpPr>
          <p:spPr>
            <a:xfrm>
              <a:off x="24852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57402" y="4343400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Conector de seta reta 23"/>
            <p:cNvCxnSpPr>
              <a:endCxn id="23" idx="1"/>
            </p:cNvCxnSpPr>
            <p:nvPr/>
          </p:nvCxnSpPr>
          <p:spPr>
            <a:xfrm>
              <a:off x="3628202" y="4800600"/>
              <a:ext cx="502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1480252" y="5358620"/>
              <a:ext cx="310035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antecedente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preditora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695374" y="5358620"/>
              <a:ext cx="3214694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Variável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consequente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critério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851848" y="4215612"/>
            <a:ext cx="8458200" cy="2714644"/>
            <a:chOff x="1851848" y="4215612"/>
            <a:chExt cx="8458200" cy="2714644"/>
          </a:xfrm>
        </p:grpSpPr>
        <p:grpSp>
          <p:nvGrpSpPr>
            <p:cNvPr id="31" name="Grupo 30"/>
            <p:cNvGrpSpPr/>
            <p:nvPr/>
          </p:nvGrpSpPr>
          <p:grpSpPr>
            <a:xfrm>
              <a:off x="1851848" y="4215612"/>
              <a:ext cx="8458200" cy="2071702"/>
              <a:chOff x="1951802" y="3786984"/>
              <a:chExt cx="8458200" cy="2071702"/>
            </a:xfrm>
          </p:grpSpPr>
          <p:sp>
            <p:nvSpPr>
              <p:cNvPr id="32" name="Retângulo 31"/>
              <p:cNvSpPr/>
              <p:nvPr/>
            </p:nvSpPr>
            <p:spPr>
              <a:xfrm>
                <a:off x="2485202" y="3786984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8657402" y="4587096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Conector de seta reta 33"/>
              <p:cNvCxnSpPr>
                <a:stCxn id="32" idx="3"/>
                <a:endCxn id="33" idx="1"/>
              </p:cNvCxnSpPr>
              <p:nvPr/>
            </p:nvCxnSpPr>
            <p:spPr>
              <a:xfrm>
                <a:off x="3628202" y="4244184"/>
                <a:ext cx="5029200" cy="800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tângulo 34"/>
              <p:cNvSpPr/>
              <p:nvPr/>
            </p:nvSpPr>
            <p:spPr>
              <a:xfrm>
                <a:off x="1951802" y="4644240"/>
                <a:ext cx="228600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Sexo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8124002" y="5501496"/>
                <a:ext cx="228600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Salário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" name="Retângulo 37"/>
            <p:cNvSpPr/>
            <p:nvPr/>
          </p:nvSpPr>
          <p:spPr>
            <a:xfrm>
              <a:off x="2380430" y="5572934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000" b="1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3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880364" y="6501628"/>
              <a:ext cx="228600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Escolaridade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Conector de seta reta 39"/>
            <p:cNvCxnSpPr>
              <a:stCxn id="38" idx="3"/>
              <a:endCxn id="33" idx="1"/>
            </p:cNvCxnSpPr>
            <p:nvPr/>
          </p:nvCxnSpPr>
          <p:spPr>
            <a:xfrm flipV="1">
              <a:off x="3523430" y="5472924"/>
              <a:ext cx="5034018" cy="557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Predição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Killingsworth</a:t>
            </a:r>
            <a:r>
              <a:rPr lang="en-US" sz="3600" kern="0" spc="-1" dirty="0" smtClean="0">
                <a:latin typeface="Calibri"/>
              </a:rPr>
              <a:t> e Gilbert (2010)</a:t>
            </a:r>
            <a:endParaRPr lang="pt-BR" sz="3500" b="1" i="1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upo 42"/>
          <p:cNvGrpSpPr/>
          <p:nvPr/>
        </p:nvGrpSpPr>
        <p:grpSpPr>
          <a:xfrm>
            <a:off x="1851848" y="3001166"/>
            <a:ext cx="8458200" cy="2714644"/>
            <a:chOff x="1851848" y="4215612"/>
            <a:chExt cx="8458200" cy="2714644"/>
          </a:xfrm>
        </p:grpSpPr>
        <p:grpSp>
          <p:nvGrpSpPr>
            <p:cNvPr id="4" name="Grupo 30"/>
            <p:cNvGrpSpPr/>
            <p:nvPr/>
          </p:nvGrpSpPr>
          <p:grpSpPr>
            <a:xfrm>
              <a:off x="1851848" y="4215612"/>
              <a:ext cx="8458200" cy="2071702"/>
              <a:chOff x="1951802" y="3786984"/>
              <a:chExt cx="8458200" cy="2071702"/>
            </a:xfrm>
          </p:grpSpPr>
          <p:sp>
            <p:nvSpPr>
              <p:cNvPr id="32" name="Retângulo 31"/>
              <p:cNvSpPr/>
              <p:nvPr/>
            </p:nvSpPr>
            <p:spPr>
              <a:xfrm>
                <a:off x="2485202" y="3786984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8657402" y="4587096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Conector de seta reta 33"/>
              <p:cNvCxnSpPr>
                <a:stCxn id="32" idx="3"/>
                <a:endCxn id="33" idx="1"/>
              </p:cNvCxnSpPr>
              <p:nvPr/>
            </p:nvCxnSpPr>
            <p:spPr>
              <a:xfrm>
                <a:off x="3628202" y="4244184"/>
                <a:ext cx="5029200" cy="800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tângulo 34"/>
              <p:cNvSpPr/>
              <p:nvPr/>
            </p:nvSpPr>
            <p:spPr>
              <a:xfrm>
                <a:off x="1951802" y="4644240"/>
                <a:ext cx="228600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Pensamentos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8124002" y="5501496"/>
                <a:ext cx="2286000" cy="357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Felicidade</a:t>
                </a:r>
                <a:endPara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" name="Retângulo 37"/>
            <p:cNvSpPr/>
            <p:nvPr/>
          </p:nvSpPr>
          <p:spPr>
            <a:xfrm>
              <a:off x="2380430" y="5572934"/>
              <a:ext cx="114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000" b="1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3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880364" y="6501628"/>
              <a:ext cx="228600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Ações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Conector de seta reta 39"/>
            <p:cNvCxnSpPr>
              <a:stCxn id="38" idx="3"/>
              <a:endCxn id="33" idx="1"/>
            </p:cNvCxnSpPr>
            <p:nvPr/>
          </p:nvCxnSpPr>
          <p:spPr>
            <a:xfrm flipV="1">
              <a:off x="3523430" y="5472924"/>
              <a:ext cx="5034018" cy="557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Predição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2451868" y="1358092"/>
            <a:ext cx="7315200" cy="5410200"/>
            <a:chOff x="2451868" y="1358092"/>
            <a:chExt cx="7315200" cy="5410200"/>
          </a:xfrm>
        </p:grpSpPr>
        <p:grpSp>
          <p:nvGrpSpPr>
            <p:cNvPr id="54" name="Grupo 53"/>
            <p:cNvGrpSpPr/>
            <p:nvPr/>
          </p:nvGrpSpPr>
          <p:grpSpPr>
            <a:xfrm>
              <a:off x="2451868" y="1358092"/>
              <a:ext cx="7315200" cy="5410200"/>
              <a:chOff x="2451924" y="1305742"/>
              <a:chExt cx="7315200" cy="5410200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2451924" y="13057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8624124" y="34393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sz="3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Conector de seta reta 25"/>
              <p:cNvCxnSpPr>
                <a:stCxn id="21" idx="3"/>
              </p:cNvCxnSpPr>
              <p:nvPr/>
            </p:nvCxnSpPr>
            <p:spPr>
              <a:xfrm>
                <a:off x="3594924" y="1762942"/>
                <a:ext cx="5029200" cy="1828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tângulo 40"/>
              <p:cNvSpPr/>
              <p:nvPr/>
            </p:nvSpPr>
            <p:spPr>
              <a:xfrm>
                <a:off x="2451924" y="23725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30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" name="Conector de seta reta 41"/>
              <p:cNvCxnSpPr>
                <a:stCxn id="41" idx="3"/>
              </p:cNvCxnSpPr>
              <p:nvPr/>
            </p:nvCxnSpPr>
            <p:spPr>
              <a:xfrm>
                <a:off x="3594924" y="2829742"/>
                <a:ext cx="5029200" cy="9144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tângulo 42"/>
              <p:cNvSpPr/>
              <p:nvPr/>
            </p:nvSpPr>
            <p:spPr>
              <a:xfrm>
                <a:off x="2451924" y="34393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30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2451924" y="45061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30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2451924" y="5801542"/>
                <a:ext cx="11430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000" b="1" i="1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b="1" i="1" baseline="-250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en-US" sz="3000" b="1" i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Conector de seta reta 45"/>
              <p:cNvCxnSpPr>
                <a:stCxn id="43" idx="3"/>
                <a:endCxn id="25" idx="1"/>
              </p:cNvCxnSpPr>
              <p:nvPr/>
            </p:nvCxnSpPr>
            <p:spPr>
              <a:xfrm>
                <a:off x="3594924" y="3896542"/>
                <a:ext cx="5029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/>
              <p:cNvCxnSpPr>
                <a:stCxn id="44" idx="3"/>
              </p:cNvCxnSpPr>
              <p:nvPr/>
            </p:nvCxnSpPr>
            <p:spPr>
              <a:xfrm flipV="1">
                <a:off x="3594924" y="4048942"/>
                <a:ext cx="5029200" cy="9144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/>
              <p:cNvCxnSpPr>
                <a:stCxn id="45" idx="3"/>
              </p:cNvCxnSpPr>
              <p:nvPr/>
            </p:nvCxnSpPr>
            <p:spPr>
              <a:xfrm flipV="1">
                <a:off x="3594924" y="4234700"/>
                <a:ext cx="5000668" cy="20240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tângulo 60"/>
            <p:cNvSpPr/>
            <p:nvPr/>
          </p:nvSpPr>
          <p:spPr>
            <a:xfrm>
              <a:off x="2451868" y="5430058"/>
              <a:ext cx="1143000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000" b="1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sz="30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42686</TotalTime>
  <Words>716</Words>
  <Application>Microsoft Office PowerPoint</Application>
  <PresentationFormat>Personalizar</PresentationFormat>
  <Paragraphs>139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TIPOS DE RELACIONAMENTOS ENTRE VARIÁVEIS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Até breve!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876</cp:revision>
  <dcterms:created xsi:type="dcterms:W3CDTF">2016-11-14T13:56:39Z</dcterms:created>
  <dcterms:modified xsi:type="dcterms:W3CDTF">2022-09-25T16:34:06Z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