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53" r:id="rId2"/>
    <p:sldId id="351" r:id="rId3"/>
    <p:sldId id="307" r:id="rId4"/>
    <p:sldId id="343" r:id="rId5"/>
    <p:sldId id="345" r:id="rId6"/>
    <p:sldId id="341" r:id="rId7"/>
    <p:sldId id="342" r:id="rId8"/>
    <p:sldId id="346" r:id="rId9"/>
    <p:sldId id="347" r:id="rId10"/>
    <p:sldId id="348" r:id="rId11"/>
    <p:sldId id="349" r:id="rId12"/>
    <p:sldId id="350" r:id="rId13"/>
    <p:sldId id="315" r:id="rId14"/>
    <p:sldId id="318" r:id="rId15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234" y="-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INTRODUÇÃO AO MÉTODO EXPERIMENTAL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Ao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controlar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demais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variáveis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pesquisadores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garantem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a </a:t>
            </a:r>
            <a:r>
              <a:rPr lang="en-US" sz="3500" kern="0" spc="-1" dirty="0" err="1" smtClean="0">
                <a:latin typeface="Calibri"/>
              </a:rPr>
              <a:t>única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coisa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sistematicamente</a:t>
            </a:r>
            <a:r>
              <a:rPr lang="en-US" sz="3500" kern="0" spc="-1" dirty="0" smtClean="0">
                <a:latin typeface="Calibri"/>
              </a:rPr>
              <a:t> é a VI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Constantes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definição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variam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Variáveis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aleatorizadas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balanceadas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assistematicamente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Logo, </a:t>
            </a:r>
            <a:r>
              <a:rPr lang="en-US" sz="3500" kern="0" spc="-1" dirty="0" err="1" smtClean="0">
                <a:latin typeface="Calibri"/>
              </a:rPr>
              <a:t>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efeitos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smtClean="0">
                <a:latin typeface="Calibri"/>
              </a:rPr>
              <a:t>VI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confundidos</a:t>
            </a:r>
            <a:endParaRPr lang="en-US" sz="3500" kern="0" spc="-1" dirty="0" smtClean="0"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Se </a:t>
            </a:r>
            <a:r>
              <a:rPr lang="en-US" sz="3500" kern="0" spc="-1" dirty="0" err="1" smtClean="0">
                <a:latin typeface="Calibri"/>
              </a:rPr>
              <a:t>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valores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VD </a:t>
            </a:r>
            <a:r>
              <a:rPr lang="en-US" sz="3500" kern="0" spc="-1" dirty="0" err="1" smtClean="0">
                <a:latin typeface="Calibri"/>
              </a:rPr>
              <a:t>variam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função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VI, </a:t>
            </a:r>
            <a:r>
              <a:rPr lang="en-US" sz="3500" kern="0" spc="-1" dirty="0" err="1" smtClean="0">
                <a:latin typeface="Calibri"/>
              </a:rPr>
              <a:t>diz</a:t>
            </a:r>
            <a:r>
              <a:rPr lang="en-US" sz="3500" kern="0" spc="-1" dirty="0" smtClean="0">
                <a:latin typeface="Calibri"/>
              </a:rPr>
              <a:t>-se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a VI </a:t>
            </a:r>
            <a:r>
              <a:rPr lang="en-US" sz="3500" kern="0" spc="-1" dirty="0" err="1" smtClean="0">
                <a:latin typeface="Calibri"/>
              </a:rPr>
              <a:t>causou</a:t>
            </a:r>
            <a:r>
              <a:rPr lang="en-US" sz="3500" kern="0" spc="-1" dirty="0" smtClean="0">
                <a:latin typeface="Calibri"/>
              </a:rPr>
              <a:t> a VD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Exercício</a:t>
            </a:r>
            <a:r>
              <a:rPr lang="en-US" sz="4000" dirty="0" smtClean="0"/>
              <a:t> </a:t>
            </a:r>
            <a:r>
              <a:rPr lang="en-US" sz="4000" dirty="0" err="1" smtClean="0"/>
              <a:t>Prático—Vídeo</a:t>
            </a:r>
            <a:r>
              <a:rPr lang="en-US" sz="4000" dirty="0" smtClean="0"/>
              <a:t> </a:t>
            </a:r>
            <a:r>
              <a:rPr lang="en-US" sz="4000" dirty="0" err="1" smtClean="0"/>
              <a:t>Aleatório</a:t>
            </a:r>
            <a:r>
              <a:rPr lang="en-US" sz="4000" dirty="0" smtClean="0"/>
              <a:t> 002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7414552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Devaneio</a:t>
            </a:r>
            <a:r>
              <a:rPr lang="en-US" sz="3600" kern="0" spc="-1" dirty="0" smtClean="0">
                <a:latin typeface="Calibri"/>
              </a:rPr>
              <a:t> mental e </a:t>
            </a:r>
            <a:r>
              <a:rPr lang="en-US" sz="3600" kern="0" spc="-1" dirty="0" err="1" smtClean="0">
                <a:latin typeface="Calibri"/>
              </a:rPr>
              <a:t>felicidade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Killingsworth</a:t>
            </a:r>
            <a:r>
              <a:rPr lang="en-US" sz="2600" kern="0" spc="-1" dirty="0" smtClean="0">
                <a:latin typeface="Calibri"/>
              </a:rPr>
              <a:t> &amp; Gilbert, 2010)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Posição</a:t>
            </a:r>
            <a:r>
              <a:rPr lang="en-US" sz="3600" kern="0" spc="-1" dirty="0" smtClean="0">
                <a:latin typeface="Calibri"/>
              </a:rPr>
              <a:t> serial de um </a:t>
            </a:r>
            <a:r>
              <a:rPr lang="en-US" sz="3600" kern="0" spc="-1" dirty="0" err="1" smtClean="0">
                <a:latin typeface="Calibri"/>
              </a:rPr>
              <a:t>presidente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história</a:t>
            </a:r>
            <a:r>
              <a:rPr lang="en-US" sz="3600" kern="0" spc="-1" dirty="0" smtClean="0">
                <a:latin typeface="Calibri"/>
              </a:rPr>
              <a:t> dos EUA e </a:t>
            </a:r>
            <a:r>
              <a:rPr lang="en-US" sz="3600" kern="0" spc="-1" dirty="0" err="1" smtClean="0">
                <a:latin typeface="Calibri"/>
              </a:rPr>
              <a:t>esquecimento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Roediger</a:t>
            </a:r>
            <a:r>
              <a:rPr lang="en-US" sz="2600" kern="0" spc="-1" dirty="0" smtClean="0">
                <a:latin typeface="Calibri"/>
              </a:rPr>
              <a:t> &amp; </a:t>
            </a:r>
            <a:r>
              <a:rPr lang="en-US" sz="2600" kern="0" spc="-1" dirty="0" err="1" smtClean="0">
                <a:latin typeface="Calibri"/>
              </a:rPr>
              <a:t>DeSoto</a:t>
            </a:r>
            <a:r>
              <a:rPr lang="en-US" sz="2600" kern="0" spc="-1" dirty="0" smtClean="0">
                <a:latin typeface="Calibri"/>
              </a:rPr>
              <a:t>, 2014)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reforço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resposta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Klapes</a:t>
            </a:r>
            <a:r>
              <a:rPr lang="en-US" sz="2600" kern="0" spc="-1" dirty="0" smtClean="0">
                <a:latin typeface="Calibri"/>
              </a:rPr>
              <a:t> et al., 2020)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Ambiente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sonoro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raciocínio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espacial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(Rauscher et al., 1993)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D:\Python_files\PsychoPy\YouTube\Thumbnails\aleatório 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966" y="929464"/>
            <a:ext cx="4644291" cy="2361409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470" y="3858422"/>
            <a:ext cx="3714776" cy="241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Sugestões</a:t>
            </a:r>
            <a:r>
              <a:rPr lang="en-US" sz="4000" dirty="0" smtClean="0"/>
              <a:t> de </a:t>
            </a:r>
            <a:r>
              <a:rPr lang="en-US" sz="4000" dirty="0" err="1" smtClean="0"/>
              <a:t>Leituras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User\Desktop\51zla4g3GwL._SX399_BO1,204,203,2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90" y="1501000"/>
            <a:ext cx="3666744" cy="4572000"/>
          </a:xfrm>
          <a:prstGeom prst="rect">
            <a:avLst/>
          </a:prstGeom>
          <a:noFill/>
        </p:spPr>
      </p:pic>
      <p:pic>
        <p:nvPicPr>
          <p:cNvPr id="3075" name="Picture 3" descr="C:\Users\Use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7818" y="1429562"/>
            <a:ext cx="3694176" cy="4572000"/>
          </a:xfrm>
          <a:prstGeom prst="rect">
            <a:avLst/>
          </a:prstGeom>
          <a:noFill/>
        </p:spPr>
      </p:pic>
      <p:pic>
        <p:nvPicPr>
          <p:cNvPr id="3076" name="Picture 4" descr="C:\Users\User\Desktop\51nE9SHXgM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4084" y="1429562"/>
            <a:ext cx="3657600" cy="4572000"/>
          </a:xfrm>
          <a:prstGeom prst="rect">
            <a:avLst/>
          </a:prstGeom>
          <a:noFill/>
        </p:spPr>
      </p:pic>
      <p:pic>
        <p:nvPicPr>
          <p:cNvPr id="1026" name="Picture 2" descr="C:\Users\limap\OneDrive\Área de Trabalho\Vídeos Aleatórios\libhen.png"/>
          <p:cNvPicPr>
            <a:picLocks noChangeAspect="1" noChangeArrowheads="1"/>
          </p:cNvPicPr>
          <p:nvPr/>
        </p:nvPicPr>
        <p:blipFill>
          <a:blip r:embed="rId5"/>
          <a:srcRect b="75281"/>
          <a:stretch>
            <a:fillRect/>
          </a:stretch>
        </p:blipFill>
        <p:spPr bwMode="auto">
          <a:xfrm>
            <a:off x="2900970" y="6073000"/>
            <a:ext cx="6337508" cy="78658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</a:t>
            </a:r>
            <a:r>
              <a:rPr lang="en-US" sz="3600" kern="0" spc="-1" dirty="0" err="1" smtClean="0">
                <a:latin typeface="Calibri"/>
              </a:rPr>
              <a:t>identificar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graficamente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Experimentos</a:t>
            </a:r>
            <a:r>
              <a:rPr lang="en-US" sz="3600" kern="0" spc="-1" dirty="0" smtClean="0">
                <a:latin typeface="Calibri"/>
              </a:rPr>
              <a:t> com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67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Cozby</a:t>
            </a:r>
            <a:r>
              <a:rPr lang="en-US" sz="3600" kern="0" spc="-1" dirty="0" smtClean="0">
                <a:latin typeface="Calibri"/>
              </a:rPr>
              <a:t>, P. C., &amp; Bates, S. C. (2018). </a:t>
            </a:r>
            <a:r>
              <a:rPr lang="en-US" sz="3600" i="1" kern="0" spc="-1" dirty="0" smtClean="0">
                <a:latin typeface="Calibri"/>
              </a:rPr>
              <a:t>Methods in behavioral research</a:t>
            </a:r>
            <a:r>
              <a:rPr lang="en-US" sz="3600" kern="0" spc="-1" dirty="0" smtClean="0">
                <a:latin typeface="Calibri"/>
              </a:rPr>
              <a:t> (13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Goodwin, C. J., &amp; Goodwin, K. A. (2013). </a:t>
            </a:r>
            <a:r>
              <a:rPr lang="en-US" sz="3600" i="1" kern="0" spc="-1" dirty="0" smtClean="0">
                <a:latin typeface="Calibri"/>
              </a:rPr>
              <a:t>Research in psychology: Methods and design </a:t>
            </a:r>
            <a:r>
              <a:rPr lang="en-US" sz="3600" kern="0" spc="-1" dirty="0" smtClean="0">
                <a:latin typeface="Calibri"/>
              </a:rPr>
              <a:t>(7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John Wiley &amp; Sons, Inc.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MacLeod, C. M. (1991). Half a century of research on the </a:t>
            </a:r>
            <a:r>
              <a:rPr lang="en-US" sz="3600" kern="0" spc="-1" dirty="0" err="1" smtClean="0">
                <a:latin typeface="Calibri"/>
              </a:rPr>
              <a:t>Stroop</a:t>
            </a:r>
            <a:r>
              <a:rPr lang="en-US" sz="3600" kern="0" spc="-1" dirty="0" smtClean="0">
                <a:latin typeface="Calibri"/>
              </a:rPr>
              <a:t> effect: An integrative review. </a:t>
            </a:r>
            <a:r>
              <a:rPr lang="en-US" sz="3600" i="1" kern="0" spc="-1" dirty="0" smtClean="0">
                <a:latin typeface="Calibri"/>
              </a:rPr>
              <a:t>Psychological Bulletin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109</a:t>
            </a:r>
            <a:r>
              <a:rPr lang="en-US" sz="3600" kern="0" spc="-1" dirty="0" smtClean="0">
                <a:latin typeface="Calibri"/>
              </a:rPr>
              <a:t>(2), 163–203. https://</a:t>
            </a:r>
            <a:r>
              <a:rPr lang="en-US" sz="3600" kern="0" spc="-1" dirty="0" smtClean="0">
                <a:latin typeface="Calibri"/>
              </a:rPr>
              <a:t>doi.org/10.1037/0033-2909.109.2.163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Roediger</a:t>
            </a:r>
            <a:r>
              <a:rPr lang="en-US" sz="3600" kern="0" spc="-1" dirty="0" smtClean="0">
                <a:latin typeface="Calibri"/>
              </a:rPr>
              <a:t>, H. L., III, &amp; </a:t>
            </a:r>
            <a:r>
              <a:rPr lang="en-US" sz="3600" kern="0" spc="-1" dirty="0" err="1" smtClean="0">
                <a:latin typeface="Calibri"/>
              </a:rPr>
              <a:t>Yamashiro</a:t>
            </a:r>
            <a:r>
              <a:rPr lang="en-US" sz="3600" kern="0" spc="-1" dirty="0" smtClean="0">
                <a:latin typeface="Calibri"/>
              </a:rPr>
              <a:t>, J. K. (2020). Evaluating experimental research. In R. </a:t>
            </a:r>
            <a:r>
              <a:rPr lang="en-US" sz="3600" kern="0" spc="-1" dirty="0" smtClean="0">
                <a:latin typeface="Calibri"/>
              </a:rPr>
              <a:t>J. Sternberg </a:t>
            </a:r>
            <a:r>
              <a:rPr lang="en-US" sz="3600" kern="0" spc="-1" dirty="0" smtClean="0">
                <a:latin typeface="Calibri"/>
              </a:rPr>
              <a:t>&amp; D. F. </a:t>
            </a:r>
            <a:r>
              <a:rPr lang="en-US" sz="3600" kern="0" spc="-1" dirty="0" err="1" smtClean="0">
                <a:latin typeface="Calibri"/>
              </a:rPr>
              <a:t>Halpern</a:t>
            </a:r>
            <a:r>
              <a:rPr lang="en-US" sz="3600" kern="0" spc="-1" dirty="0" smtClean="0">
                <a:latin typeface="Calibri"/>
              </a:rPr>
              <a:t> (Eds.), </a:t>
            </a:r>
            <a:r>
              <a:rPr lang="en-US" sz="3600" i="1" kern="0" spc="-1" dirty="0" smtClean="0">
                <a:latin typeface="Calibri"/>
              </a:rPr>
              <a:t>Critical thinking in psychology </a:t>
            </a:r>
            <a:r>
              <a:rPr lang="en-US" sz="3600" kern="0" spc="-1" dirty="0" smtClean="0">
                <a:latin typeface="Calibri"/>
              </a:rPr>
              <a:t>(2</a:t>
            </a:r>
            <a:r>
              <a:rPr lang="en-US" sz="3600" kern="0" spc="-1" baseline="30000" dirty="0" smtClean="0">
                <a:latin typeface="Calibri"/>
              </a:rPr>
              <a:t>nd</a:t>
            </a:r>
            <a:r>
              <a:rPr lang="en-US" sz="3600" kern="0" spc="-1" dirty="0" smtClean="0">
                <a:latin typeface="Calibri"/>
              </a:rPr>
              <a:t> ed., pp. 249–279</a:t>
            </a:r>
            <a:r>
              <a:rPr lang="en-US" sz="3600" kern="0" spc="-1" dirty="0" smtClean="0">
                <a:latin typeface="Calibri"/>
              </a:rPr>
              <a:t>). Cambridge </a:t>
            </a:r>
            <a:r>
              <a:rPr lang="en-US" sz="3600" kern="0" spc="-1" dirty="0" smtClean="0">
                <a:latin typeface="Calibri"/>
              </a:rPr>
              <a:t>University Press. https://doi.org/10.1017/9781108684354.012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Rosenthal</a:t>
            </a:r>
            <a:r>
              <a:rPr lang="en-US" sz="3600" kern="0" spc="-1" dirty="0" smtClean="0">
                <a:latin typeface="Calibri"/>
              </a:rPr>
              <a:t>, R., &amp; </a:t>
            </a:r>
            <a:r>
              <a:rPr lang="en-US" sz="3600" kern="0" spc="-1" dirty="0" err="1" smtClean="0">
                <a:latin typeface="Calibri"/>
              </a:rPr>
              <a:t>Fode</a:t>
            </a:r>
            <a:r>
              <a:rPr lang="en-US" sz="3600" kern="0" spc="-1" dirty="0" smtClean="0">
                <a:latin typeface="Calibri"/>
              </a:rPr>
              <a:t>, K. L. (1963). The effect of experimenter bias on the performance of the albino rat. </a:t>
            </a:r>
            <a:r>
              <a:rPr lang="en-US" sz="3600" i="1" kern="0" spc="-1" dirty="0" smtClean="0">
                <a:latin typeface="Calibri"/>
              </a:rPr>
              <a:t>Behavioral Science</a:t>
            </a:r>
            <a:r>
              <a:rPr lang="en-US" sz="3600" kern="0" spc="-1" dirty="0" smtClean="0">
                <a:latin typeface="Calibri"/>
              </a:rPr>
              <a:t>,</a:t>
            </a:r>
            <a:r>
              <a:rPr lang="en-US" sz="3600" i="1" kern="0" spc="-1" dirty="0" smtClean="0">
                <a:latin typeface="Calibri"/>
              </a:rPr>
              <a:t> 8</a:t>
            </a:r>
            <a:r>
              <a:rPr lang="en-US" sz="3600" kern="0" spc="-1" dirty="0" smtClean="0">
                <a:latin typeface="Calibri"/>
              </a:rPr>
              <a:t>, 183-189. https://doi.org/10.1002/bs.3830080302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Shaughnessy</a:t>
            </a:r>
            <a:r>
              <a:rPr lang="en-US" sz="3600" kern="0" spc="-1" dirty="0" smtClean="0">
                <a:latin typeface="Calibri"/>
              </a:rPr>
              <a:t>, J. J.,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E. B., &amp;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J. S. (2012). </a:t>
            </a:r>
            <a:r>
              <a:rPr lang="en-US" sz="3600" i="1" kern="0" spc="-1" dirty="0" smtClean="0">
                <a:latin typeface="Calibri"/>
              </a:rPr>
              <a:t>Research methods in psychology </a:t>
            </a:r>
            <a:r>
              <a:rPr lang="en-US" sz="3600" kern="0" spc="-1" dirty="0" smtClean="0">
                <a:latin typeface="Calibri"/>
              </a:rPr>
              <a:t>(9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john fr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0048" y="4544634"/>
            <a:ext cx="1143008" cy="231495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Motivação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upo 11"/>
          <p:cNvGrpSpPr/>
          <p:nvPr/>
        </p:nvGrpSpPr>
        <p:grpSpPr>
          <a:xfrm>
            <a:off x="2237554" y="929464"/>
            <a:ext cx="9644130" cy="3929090"/>
            <a:chOff x="1380298" y="929464"/>
            <a:chExt cx="9644130" cy="3929090"/>
          </a:xfrm>
        </p:grpSpPr>
        <p:pic>
          <p:nvPicPr>
            <p:cNvPr id="1026" name="Picture 2" descr="C:\Users\User\Desktop\Vídeos Aleatórios\Adesivo-Post-it-PNG-1024x1024.png"/>
            <p:cNvPicPr>
              <a:picLocks noChangeAspect="1" noChangeArrowheads="1"/>
            </p:cNvPicPr>
            <p:nvPr/>
          </p:nvPicPr>
          <p:blipFill>
            <a:blip r:embed="rId3"/>
            <a:srcRect t="1351" r="65625" b="67187"/>
            <a:stretch>
              <a:fillRect/>
            </a:stretch>
          </p:blipFill>
          <p:spPr bwMode="auto">
            <a:xfrm>
              <a:off x="1380298" y="1000902"/>
              <a:ext cx="4214842" cy="3857652"/>
            </a:xfrm>
            <a:prstGeom prst="rect">
              <a:avLst/>
            </a:prstGeom>
            <a:noFill/>
          </p:spPr>
        </p:pic>
        <p:pic>
          <p:nvPicPr>
            <p:cNvPr id="9" name="Picture 2" descr="C:\Users\User\Desktop\Vídeos Aleatórios\Adesivo-Post-it-PNG-1024x1024.png"/>
            <p:cNvPicPr>
              <a:picLocks noChangeAspect="1" noChangeArrowheads="1"/>
            </p:cNvPicPr>
            <p:nvPr/>
          </p:nvPicPr>
          <p:blipFill>
            <a:blip r:embed="rId3"/>
            <a:srcRect l="33210" t="584" r="37077" b="67372"/>
            <a:stretch>
              <a:fillRect/>
            </a:stretch>
          </p:blipFill>
          <p:spPr bwMode="auto">
            <a:xfrm>
              <a:off x="7381090" y="929464"/>
              <a:ext cx="3643338" cy="3929090"/>
            </a:xfrm>
            <a:prstGeom prst="rect">
              <a:avLst/>
            </a:prstGeom>
            <a:noFill/>
          </p:spPr>
        </p:pic>
        <p:sp>
          <p:nvSpPr>
            <p:cNvPr id="10" name="CaixaDeTexto 9"/>
            <p:cNvSpPr txBox="1"/>
            <p:nvPr/>
          </p:nvSpPr>
          <p:spPr>
            <a:xfrm>
              <a:off x="2023240" y="265047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Broadway" pitchFamily="82" charset="0"/>
                </a:rPr>
                <a:t>Método A</a:t>
              </a:r>
              <a:endParaRPr lang="en-US" sz="4000" b="1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024032" y="2643976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Broadway" pitchFamily="82" charset="0"/>
                </a:rPr>
                <a:t>Método B</a:t>
              </a:r>
              <a:endParaRPr lang="en-US" sz="4000" b="1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13" name="PlaceHolder 1"/>
          <p:cNvSpPr txBox="1">
            <a:spLocks/>
          </p:cNvSpPr>
          <p:nvPr/>
        </p:nvSpPr>
        <p:spPr>
          <a:xfrm>
            <a:off x="165852" y="5001430"/>
            <a:ext cx="10072758" cy="1858158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pt-BR" sz="3500" b="1" kern="0" spc="-1" dirty="0" smtClean="0">
                <a:latin typeface="Calibri"/>
              </a:rPr>
              <a:t>Qual método de ensino produz maiores</a:t>
            </a: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pt-BR" sz="3500" b="1" kern="0" spc="-1" dirty="0" smtClean="0">
                <a:latin typeface="Calibri"/>
              </a:rPr>
              <a:t>benefícios na aprendizagem dos estudantes?</a:t>
            </a:r>
            <a:endParaRPr lang="pt-BR" sz="3500" b="1" kern="0" spc="-1" dirty="0">
              <a:latin typeface="Calibri"/>
            </a:endParaRPr>
          </a:p>
        </p:txBody>
      </p:sp>
      <p:pic>
        <p:nvPicPr>
          <p:cNvPr id="3" name="Picture 2" descr="C:\Users\User\Desktop\edna krabappel.jpg"/>
          <p:cNvPicPr>
            <a:picLocks noChangeAspect="1" noChangeArrowheads="1"/>
          </p:cNvPicPr>
          <p:nvPr/>
        </p:nvPicPr>
        <p:blipFill>
          <a:blip r:embed="rId4"/>
          <a:srcRect r="18433"/>
          <a:stretch>
            <a:fillRect/>
          </a:stretch>
        </p:blipFill>
        <p:spPr bwMode="auto">
          <a:xfrm>
            <a:off x="94414" y="1358092"/>
            <a:ext cx="2237554" cy="2743200"/>
          </a:xfrm>
          <a:prstGeom prst="rect">
            <a:avLst/>
          </a:prstGeom>
          <a:noFill/>
        </p:spPr>
      </p:pic>
      <p:pic>
        <p:nvPicPr>
          <p:cNvPr id="1027" name="Picture 3" descr="C:\Users\User\Desktop\skinn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6404" y="1429530"/>
            <a:ext cx="1550504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Objetivo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determinar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manipulação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independente</a:t>
            </a:r>
            <a:r>
              <a:rPr lang="en-US" sz="3600" kern="0" spc="-1" dirty="0" smtClean="0">
                <a:latin typeface="Calibri"/>
              </a:rPr>
              <a:t> tem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dependente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800" kern="0" spc="-1" dirty="0" smtClean="0">
                <a:latin typeface="Calibri"/>
              </a:rPr>
              <a:t>(</a:t>
            </a:r>
            <a:r>
              <a:rPr lang="en-US" sz="2800" kern="0" spc="-1" dirty="0" err="1" smtClean="0">
                <a:latin typeface="Calibri"/>
              </a:rPr>
              <a:t>Roediger</a:t>
            </a:r>
            <a:r>
              <a:rPr lang="en-US" sz="2800" kern="0" spc="-1" dirty="0" smtClean="0">
                <a:latin typeface="Calibri"/>
              </a:rPr>
              <a:t> &amp; </a:t>
            </a:r>
            <a:r>
              <a:rPr lang="en-US" sz="2800" kern="0" spc="-1" dirty="0" err="1" smtClean="0">
                <a:latin typeface="Calibri"/>
              </a:rPr>
              <a:t>Yamashiro</a:t>
            </a:r>
            <a:r>
              <a:rPr lang="en-US" sz="2800" kern="0" spc="-1" dirty="0" smtClean="0">
                <a:latin typeface="Calibri"/>
              </a:rPr>
              <a:t>, 2020)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É o </a:t>
            </a:r>
            <a:r>
              <a:rPr lang="en-US" sz="3600" kern="0" spc="-1" dirty="0" err="1" smtClean="0">
                <a:latin typeface="Calibri"/>
              </a:rPr>
              <a:t>fator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i="1" kern="0" spc="-1" dirty="0" err="1" smtClean="0">
                <a:latin typeface="Calibri"/>
              </a:rPr>
              <a:t>manipulado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um </a:t>
            </a:r>
            <a:r>
              <a:rPr lang="en-US" sz="3600" kern="0" spc="-1" dirty="0" err="1" smtClean="0">
                <a:latin typeface="Calibri"/>
              </a:rPr>
              <a:t>experimento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É o </a:t>
            </a:r>
            <a:r>
              <a:rPr lang="en-US" sz="3500" kern="0" spc="-1" dirty="0" err="1" smtClean="0">
                <a:latin typeface="Calibri"/>
              </a:rPr>
              <a:t>fator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é </a:t>
            </a:r>
            <a:r>
              <a:rPr lang="en-US" sz="3500" i="1" kern="0" spc="-1" dirty="0" err="1" smtClean="0">
                <a:latin typeface="Calibri"/>
              </a:rPr>
              <a:t>mensurado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um </a:t>
            </a:r>
            <a:r>
              <a:rPr lang="en-US" sz="3500" kern="0" spc="-1" dirty="0" err="1" smtClean="0">
                <a:latin typeface="Calibri"/>
              </a:rPr>
              <a:t>experimento</a:t>
            </a:r>
            <a:endParaRPr lang="en-US" sz="35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Fatores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interesse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uma</a:t>
            </a:r>
            <a:r>
              <a:rPr lang="en-US" sz="3500" kern="0" spc="-1" dirty="0" smtClean="0">
                <a:latin typeface="Calibri"/>
              </a:rPr>
              <a:t> dada </a:t>
            </a:r>
            <a:r>
              <a:rPr lang="en-US" sz="3500" kern="0" spc="-1" dirty="0" err="1" smtClean="0">
                <a:latin typeface="Calibri"/>
              </a:rPr>
              <a:t>pesquisa</a:t>
            </a:r>
            <a:r>
              <a:rPr lang="en-US" sz="3500" kern="0" spc="-1" dirty="0" smtClean="0">
                <a:latin typeface="Calibri"/>
              </a:rPr>
              <a:t> e,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isso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mantidos</a:t>
            </a:r>
            <a:r>
              <a:rPr lang="en-US" sz="3500" i="1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constantes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i="1" kern="0" spc="-1" dirty="0" err="1" smtClean="0">
                <a:latin typeface="Calibri"/>
              </a:rPr>
              <a:t>balanceados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ou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aleatorizados</a:t>
            </a:r>
            <a:endParaRPr lang="pt-BR" sz="3500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Efeitos</a:t>
            </a:r>
            <a:r>
              <a:rPr lang="en-US" sz="3800" dirty="0" smtClean="0"/>
              <a:t> de </a:t>
            </a:r>
            <a:r>
              <a:rPr lang="en-US" sz="3800" dirty="0" err="1" smtClean="0"/>
              <a:t>Expectativa</a:t>
            </a:r>
            <a:r>
              <a:rPr lang="en-US" sz="3800" dirty="0" smtClean="0"/>
              <a:t> do </a:t>
            </a:r>
            <a:r>
              <a:rPr lang="en-US" sz="3800" dirty="0" err="1" smtClean="0"/>
              <a:t>Experimentador</a:t>
            </a:r>
            <a:r>
              <a:rPr lang="en-US" sz="3800" dirty="0" smtClean="0"/>
              <a:t> </a:t>
            </a:r>
            <a:r>
              <a:rPr lang="en-US" dirty="0" smtClean="0"/>
              <a:t>(Rosenthal &amp; </a:t>
            </a:r>
            <a:r>
              <a:rPr lang="en-US" dirty="0" err="1" smtClean="0"/>
              <a:t>Fode</a:t>
            </a:r>
            <a:r>
              <a:rPr lang="en-US" dirty="0" smtClean="0"/>
              <a:t>, 1963)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6238082" y="1000902"/>
            <a:ext cx="5757397" cy="3171828"/>
            <a:chOff x="623561" y="1286654"/>
            <a:chExt cx="5757397" cy="31718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3561" y="1715282"/>
              <a:ext cx="2828439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5452" y="1715282"/>
              <a:ext cx="2305506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CaixaDeTexto 9"/>
            <p:cNvSpPr txBox="1"/>
            <p:nvPr/>
          </p:nvSpPr>
          <p:spPr>
            <a:xfrm>
              <a:off x="88023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burros</a:t>
              </a:r>
              <a:endParaRPr lang="en-US" i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9494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brilhantes</a:t>
              </a:r>
              <a:endParaRPr lang="en-US" i="1" dirty="0"/>
            </a:p>
          </p:txBody>
        </p:sp>
      </p:grpSp>
      <p:sp>
        <p:nvSpPr>
          <p:cNvPr id="13" name="PlaceHolder 1"/>
          <p:cNvSpPr txBox="1">
            <a:spLocks/>
          </p:cNvSpPr>
          <p:nvPr/>
        </p:nvSpPr>
        <p:spPr>
          <a:xfrm>
            <a:off x="237290" y="1072582"/>
            <a:ext cx="584291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Doze </a:t>
            </a:r>
            <a:r>
              <a:rPr lang="en-US" sz="3600" kern="0" spc="-1" dirty="0" err="1" smtClean="0">
                <a:latin typeface="Calibri"/>
              </a:rPr>
              <a:t>estudantes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treinaram</a:t>
            </a:r>
            <a:r>
              <a:rPr lang="en-US" sz="3600" kern="0" spc="-1" dirty="0" smtClean="0">
                <a:latin typeface="Calibri"/>
              </a:rPr>
              <a:t> 5 </a:t>
            </a:r>
            <a:r>
              <a:rPr lang="en-US" sz="3600" kern="0" spc="-1" dirty="0" err="1" smtClean="0">
                <a:latin typeface="Calibri"/>
              </a:rPr>
              <a:t>ratos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cada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smtClean="0">
                <a:latin typeface="Calibri"/>
              </a:rPr>
              <a:t>3 </a:t>
            </a:r>
            <a:r>
              <a:rPr lang="en-US" sz="2700" kern="0" spc="-1" dirty="0" err="1" smtClean="0">
                <a:latin typeface="Calibri"/>
              </a:rPr>
              <a:t>fêmeas</a:t>
            </a:r>
            <a:r>
              <a:rPr lang="en-US" sz="2700" kern="0" spc="-1" dirty="0" smtClean="0">
                <a:latin typeface="Calibri"/>
              </a:rPr>
              <a:t> e 2 machos </a:t>
            </a:r>
            <a:r>
              <a:rPr lang="en-US" sz="2700" kern="0" spc="-1" dirty="0" err="1" smtClean="0">
                <a:latin typeface="Calibri"/>
              </a:rPr>
              <a:t>por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grupo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err="1" smtClean="0">
                <a:latin typeface="Calibri"/>
              </a:rPr>
              <a:t>Grupos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balanceados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em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termos</a:t>
            </a:r>
            <a:r>
              <a:rPr lang="en-US" sz="2700" kern="0" spc="-1" dirty="0" smtClean="0">
                <a:latin typeface="Calibri"/>
              </a:rPr>
              <a:t> de </a:t>
            </a:r>
            <a:r>
              <a:rPr lang="en-US" sz="2700" kern="0" spc="-1" dirty="0" err="1" smtClean="0">
                <a:latin typeface="Calibri"/>
              </a:rPr>
              <a:t>idade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Aprendizagem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discriminação</a:t>
            </a:r>
            <a:endParaRPr lang="pt-BR" sz="2600" kern="0" spc="-1" dirty="0">
              <a:latin typeface="Calibri"/>
            </a:endParaRPr>
          </a:p>
        </p:txBody>
      </p:sp>
      <p:pic>
        <p:nvPicPr>
          <p:cNvPr id="1029" name="Picture 5" descr="C:\Users\User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280" y="4158687"/>
            <a:ext cx="4572032" cy="2592865"/>
          </a:xfrm>
          <a:prstGeom prst="rect">
            <a:avLst/>
          </a:prstGeom>
          <a:noFill/>
        </p:spPr>
      </p:pic>
      <p:sp>
        <p:nvSpPr>
          <p:cNvPr id="18" name="PlaceHolder 1"/>
          <p:cNvSpPr txBox="1">
            <a:spLocks/>
          </p:cNvSpPr>
          <p:nvPr/>
        </p:nvSpPr>
        <p:spPr>
          <a:xfrm>
            <a:off x="5967330" y="4287050"/>
            <a:ext cx="5842916" cy="243841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Desempenho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escolhas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por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dia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tentativas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sem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resposta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smtClean="0">
                <a:latin typeface="Calibri"/>
              </a:rPr>
              <a:t>Tempo </a:t>
            </a:r>
            <a:r>
              <a:rPr lang="en-US" sz="2600" kern="0" spc="-1" dirty="0" err="1" smtClean="0">
                <a:latin typeface="Calibri"/>
              </a:rPr>
              <a:t>médio</a:t>
            </a:r>
            <a:r>
              <a:rPr lang="en-US" sz="2600" kern="0" spc="-1" dirty="0" smtClean="0">
                <a:latin typeface="Calibri"/>
              </a:rPr>
              <a:t> (min) </a:t>
            </a:r>
            <a:r>
              <a:rPr lang="en-US" sz="2600" kern="0" spc="-1" dirty="0" err="1" smtClean="0">
                <a:latin typeface="Calibri"/>
              </a:rPr>
              <a:t>necessário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para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fazer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uma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escolha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</a:t>
            </a:r>
            <a:endParaRPr lang="pt-BR" sz="26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Efeitos</a:t>
            </a:r>
            <a:r>
              <a:rPr lang="en-US" sz="4000" dirty="0" smtClean="0"/>
              <a:t> de </a:t>
            </a:r>
            <a:r>
              <a:rPr lang="en-US" sz="4000" dirty="0" err="1" smtClean="0"/>
              <a:t>Expectativa</a:t>
            </a:r>
            <a:r>
              <a:rPr lang="en-US" sz="4000" dirty="0" smtClean="0"/>
              <a:t> do </a:t>
            </a:r>
            <a:r>
              <a:rPr lang="en-US" sz="4000" dirty="0" err="1" smtClean="0"/>
              <a:t>Experimentador</a:t>
            </a:r>
            <a:r>
              <a:rPr lang="en-US" sz="4000" dirty="0" smtClean="0"/>
              <a:t>: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informação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ratos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: burros e </a:t>
            </a:r>
            <a:r>
              <a:rPr lang="en-US" sz="3600" kern="0" spc="-1" dirty="0" err="1" smtClean="0">
                <a:latin typeface="Calibri"/>
              </a:rPr>
              <a:t>brilhantes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acertos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tentativas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resposta</a:t>
            </a:r>
            <a:r>
              <a:rPr lang="en-US" sz="3500" kern="0" spc="-1" dirty="0" smtClean="0">
                <a:latin typeface="Calibri"/>
              </a:rPr>
              <a:t>, tempo </a:t>
            </a:r>
            <a:r>
              <a:rPr lang="en-US" sz="3500" kern="0" spc="-1" dirty="0" err="1" smtClean="0">
                <a:latin typeface="Calibri"/>
              </a:rPr>
              <a:t>médio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até</a:t>
            </a:r>
            <a:r>
              <a:rPr lang="en-US" sz="3500" kern="0" spc="-1" dirty="0" smtClean="0">
                <a:latin typeface="Calibri"/>
              </a:rPr>
              <a:t> o </a:t>
            </a:r>
            <a:r>
              <a:rPr lang="en-US" sz="3500" kern="0" spc="-1" dirty="0" err="1" smtClean="0">
                <a:latin typeface="Calibri"/>
              </a:rPr>
              <a:t>acerto</a:t>
            </a:r>
            <a:endParaRPr lang="en-US" sz="35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Constantes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tentativas</a:t>
            </a:r>
            <a:r>
              <a:rPr lang="en-US" sz="3500" kern="0" spc="-1" dirty="0" smtClean="0">
                <a:latin typeface="Calibri"/>
              </a:rPr>
              <a:t>, de </a:t>
            </a:r>
            <a:r>
              <a:rPr lang="en-US" sz="3500" kern="0" spc="-1" dirty="0" err="1" smtClean="0">
                <a:latin typeface="Calibri"/>
              </a:rPr>
              <a:t>sessões</a:t>
            </a:r>
            <a:r>
              <a:rPr lang="en-US" sz="3500" kern="0" spc="-1" dirty="0" smtClean="0">
                <a:latin typeface="Calibri"/>
              </a:rPr>
              <a:t>, de </a:t>
            </a:r>
            <a:r>
              <a:rPr lang="en-US" sz="3500" kern="0" spc="-1" dirty="0" err="1" smtClean="0">
                <a:latin typeface="Calibri"/>
              </a:rPr>
              <a:t>ratos</a:t>
            </a:r>
            <a:r>
              <a:rPr lang="en-US" sz="3500" kern="0" spc="-1" dirty="0" smtClean="0">
                <a:latin typeface="Calibri"/>
              </a:rPr>
              <a:t> (total, </a:t>
            </a:r>
            <a:r>
              <a:rPr lang="en-US" sz="3500" kern="0" spc="-1" dirty="0" err="1" smtClean="0">
                <a:latin typeface="Calibri"/>
              </a:rPr>
              <a:t>feminino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masculino</a:t>
            </a:r>
            <a:r>
              <a:rPr lang="en-US" sz="3500" kern="0" spc="-1" dirty="0" smtClean="0">
                <a:latin typeface="Calibri"/>
              </a:rPr>
              <a:t>)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“</a:t>
            </a:r>
            <a:r>
              <a:rPr lang="en-US" sz="3500" kern="0" spc="-1" dirty="0" err="1" smtClean="0">
                <a:latin typeface="Calibri"/>
              </a:rPr>
              <a:t>experimentador</a:t>
            </a:r>
            <a:r>
              <a:rPr lang="en-US" sz="3500" kern="0" spc="-1" dirty="0" smtClean="0">
                <a:latin typeface="Calibri"/>
              </a:rPr>
              <a:t>”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Balanceados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idades</a:t>
            </a:r>
            <a:r>
              <a:rPr lang="en-US" sz="3500" kern="0" spc="-1" dirty="0" smtClean="0">
                <a:latin typeface="Calibri"/>
              </a:rPr>
              <a:t> dos </a:t>
            </a:r>
            <a:r>
              <a:rPr lang="en-US" sz="3500" kern="0" spc="-1" dirty="0" err="1" smtClean="0">
                <a:latin typeface="Calibri"/>
              </a:rPr>
              <a:t>ratos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expectativas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iniciais</a:t>
            </a:r>
            <a:r>
              <a:rPr lang="en-US" sz="3500" kern="0" spc="-1" dirty="0" smtClean="0">
                <a:latin typeface="Calibri"/>
              </a:rPr>
              <a:t> dos “</a:t>
            </a:r>
            <a:r>
              <a:rPr lang="en-US" sz="3500" kern="0" spc="-1" dirty="0" err="1" smtClean="0">
                <a:latin typeface="Calibri"/>
              </a:rPr>
              <a:t>experimentadores</a:t>
            </a:r>
            <a:r>
              <a:rPr lang="en-US" sz="3500" kern="0" spc="-1" dirty="0" smtClean="0">
                <a:latin typeface="Calibri"/>
              </a:rPr>
              <a:t>”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Aleatorizados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posição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resposta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alvo</a:t>
            </a:r>
            <a:endParaRPr lang="pt-BR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Tarefa</a:t>
            </a:r>
            <a:r>
              <a:rPr lang="en-US" sz="4000" dirty="0" smtClean="0"/>
              <a:t> de </a:t>
            </a:r>
            <a:r>
              <a:rPr lang="en-US" sz="4000" dirty="0" err="1" smtClean="0"/>
              <a:t>Stroop</a:t>
            </a:r>
            <a:r>
              <a:rPr lang="en-US" sz="4000" dirty="0" smtClean="0"/>
              <a:t> </a:t>
            </a:r>
            <a:r>
              <a:rPr lang="en-US" dirty="0" smtClean="0"/>
              <a:t>(MacLeod, 1991)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PlaceHolder 1"/>
          <p:cNvSpPr txBox="1">
            <a:spLocks/>
          </p:cNvSpPr>
          <p:nvPr/>
        </p:nvSpPr>
        <p:spPr>
          <a:xfrm>
            <a:off x="880232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Tentativas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AZUL</a:t>
            </a:r>
            <a:endParaRPr lang="en-US" sz="3600" kern="0" spc="-1" dirty="0" smtClean="0">
              <a:solidFill>
                <a:srgbClr val="00B0F0"/>
              </a:solidFill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200" kern="0" spc="-1" dirty="0" smtClean="0">
                <a:latin typeface="Calibri"/>
              </a:rPr>
              <a:t>…</a:t>
            </a:r>
            <a:endParaRPr lang="en-US" sz="3200" kern="0" spc="-1" dirty="0" smtClean="0">
              <a:latin typeface="Calibri"/>
            </a:endParaRPr>
          </a:p>
        </p:txBody>
      </p:sp>
      <p:sp>
        <p:nvSpPr>
          <p:cNvPr id="17" name="PlaceHolder 1"/>
          <p:cNvSpPr txBox="1">
            <a:spLocks/>
          </p:cNvSpPr>
          <p:nvPr/>
        </p:nvSpPr>
        <p:spPr>
          <a:xfrm>
            <a:off x="4666446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Congruentes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I</a:t>
            </a:r>
            <a:r>
              <a:rPr lang="en-US" sz="3600" b="1" kern="0" spc="-1" dirty="0" err="1" smtClean="0">
                <a:latin typeface="Calibri"/>
              </a:rPr>
              <a:t>ncongruentes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  <a:endParaRPr lang="en-US" sz="3600" kern="0" spc="-1" dirty="0" smtClean="0">
              <a:solidFill>
                <a:srgbClr val="00B0F0"/>
              </a:solidFill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" name="PlaceHolder 1"/>
          <p:cNvSpPr txBox="1">
            <a:spLocks/>
          </p:cNvSpPr>
          <p:nvPr/>
        </p:nvSpPr>
        <p:spPr>
          <a:xfrm>
            <a:off x="8324784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smtClean="0">
                <a:latin typeface="Calibri"/>
              </a:rPr>
              <a:t>Tempo de </a:t>
            </a:r>
            <a:r>
              <a:rPr lang="en-US" sz="3600" b="1" kern="0" spc="-1" dirty="0" err="1" smtClean="0">
                <a:latin typeface="Calibri"/>
              </a:rPr>
              <a:t>reação</a:t>
            </a:r>
            <a:endParaRPr lang="en-US" sz="3600" b="1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Congruente</a:t>
            </a:r>
            <a:r>
              <a:rPr lang="en-US" sz="3600" b="1" kern="0" spc="-1" dirty="0" smtClean="0">
                <a:latin typeface="Calibri"/>
              </a:rPr>
              <a:t>: </a:t>
            </a:r>
            <a:r>
              <a:rPr lang="en-US" sz="3600" kern="0" spc="-1" dirty="0" smtClean="0">
                <a:latin typeface="Calibri"/>
              </a:rPr>
              <a:t>620 ms</a:t>
            </a: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Incongruente</a:t>
            </a:r>
            <a:r>
              <a:rPr lang="en-US" sz="3600" b="1" kern="0" spc="-1" dirty="0" smtClean="0">
                <a:latin typeface="Calibri"/>
              </a:rPr>
              <a:t>: </a:t>
            </a:r>
            <a:r>
              <a:rPr lang="en-US" sz="3600" kern="0" spc="-1" dirty="0" smtClean="0">
                <a:latin typeface="Calibri"/>
              </a:rPr>
              <a:t>750 ms</a:t>
            </a:r>
            <a:endParaRPr lang="en-US" sz="3600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Tarefa</a:t>
            </a:r>
            <a:r>
              <a:rPr lang="en-US" sz="4000" dirty="0" smtClean="0"/>
              <a:t> de </a:t>
            </a:r>
            <a:r>
              <a:rPr lang="en-US" sz="4000" dirty="0" err="1" smtClean="0"/>
              <a:t>Stroop</a:t>
            </a:r>
            <a:r>
              <a:rPr lang="en-US" sz="4000" dirty="0" smtClean="0"/>
              <a:t>: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relação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cor–palavra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congruente</a:t>
            </a:r>
            <a:r>
              <a:rPr lang="en-US" sz="3600" kern="0" spc="-1" dirty="0" smtClean="0">
                <a:latin typeface="Calibri"/>
              </a:rPr>
              <a:t> (e.g., </a:t>
            </a: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  <a:r>
              <a:rPr lang="en-US" sz="3600" kern="0" spc="-1" dirty="0" smtClean="0">
                <a:latin typeface="Calibri"/>
              </a:rPr>
              <a:t>) e </a:t>
            </a:r>
            <a:r>
              <a:rPr lang="en-US" sz="3600" kern="0" spc="-1" dirty="0" err="1" smtClean="0">
                <a:latin typeface="Calibri"/>
              </a:rPr>
              <a:t>incongruente</a:t>
            </a:r>
            <a:r>
              <a:rPr lang="en-US" sz="3600" kern="0" spc="-1" dirty="0" smtClean="0">
                <a:latin typeface="Calibri"/>
              </a:rPr>
              <a:t> (</a:t>
            </a: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smtClean="0">
                <a:latin typeface="Calibri"/>
              </a:rPr>
              <a:t>tempo de </a:t>
            </a:r>
            <a:r>
              <a:rPr lang="en-US" sz="3500" kern="0" spc="-1" dirty="0" err="1" smtClean="0">
                <a:latin typeface="Calibri"/>
              </a:rPr>
              <a:t>reação</a:t>
            </a:r>
            <a:r>
              <a:rPr lang="en-US" sz="3500" kern="0" spc="-1" dirty="0" smtClean="0">
                <a:latin typeface="Calibri"/>
              </a:rPr>
              <a:t> (ms)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Constantes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tamanho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fonte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posição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apresentação</a:t>
            </a:r>
            <a:r>
              <a:rPr lang="en-US" sz="3500" kern="0" spc="-1" dirty="0" smtClean="0">
                <a:latin typeface="Calibri"/>
              </a:rPr>
              <a:t> das </a:t>
            </a:r>
            <a:r>
              <a:rPr lang="en-US" sz="3500" kern="0" spc="-1" dirty="0" err="1" smtClean="0">
                <a:latin typeface="Calibri"/>
              </a:rPr>
              <a:t>palavras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tela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instrução</a:t>
            </a:r>
            <a:r>
              <a:rPr lang="en-US" sz="3500" kern="0" spc="-1" dirty="0" smtClean="0">
                <a:latin typeface="Calibri"/>
              </a:rPr>
              <a:t> dada </a:t>
            </a:r>
            <a:r>
              <a:rPr lang="en-US" sz="3500" kern="0" spc="-1" dirty="0" err="1" smtClean="0">
                <a:latin typeface="Calibri"/>
              </a:rPr>
              <a:t>aos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participantes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tentativas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Balanceados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ou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aleatorizados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ordem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apresentação</a:t>
            </a:r>
            <a:r>
              <a:rPr lang="en-US" sz="3500" kern="0" spc="-1" dirty="0" smtClean="0">
                <a:latin typeface="Calibri"/>
              </a:rPr>
              <a:t> dos </a:t>
            </a:r>
            <a:r>
              <a:rPr lang="en-US" sz="3500" kern="0" spc="-1" dirty="0" err="1" smtClean="0">
                <a:latin typeface="Calibri"/>
              </a:rPr>
              <a:t>estímulos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ocorrem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média</a:t>
            </a:r>
            <a:r>
              <a:rPr lang="en-US" sz="3500" kern="0" spc="-1" dirty="0" smtClean="0">
                <a:latin typeface="Calibri"/>
              </a:rPr>
              <a:t> com </a:t>
            </a:r>
            <a:r>
              <a:rPr lang="en-US" sz="3500" kern="0" spc="-1" dirty="0" err="1" smtClean="0">
                <a:latin typeface="Calibri"/>
              </a:rPr>
              <a:t>igual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frequência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diferentes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pontos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tarefa</a:t>
            </a:r>
            <a:endParaRPr lang="pt-BR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Sob o </a:t>
            </a:r>
            <a:r>
              <a:rPr lang="en-US" sz="3600" kern="0" spc="-1" dirty="0" err="1" smtClean="0">
                <a:latin typeface="Calibri"/>
              </a:rPr>
              <a:t>controle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pesquisador—ele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determina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serão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seus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Manipulação</a:t>
            </a:r>
            <a:endParaRPr lang="en-US" sz="3600" kern="0" spc="-1" dirty="0" smtClean="0"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Entressujeitos: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participantes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expostos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Intrassujeitos: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mesmos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participantes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expostos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Entressujeitos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intrassujeitos?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Mnemônica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I</a:t>
            </a:r>
            <a:r>
              <a:rPr lang="en-US" sz="3600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i="1" kern="0" spc="-1" dirty="0" err="1" smtClean="0">
                <a:solidFill>
                  <a:srgbClr val="002060"/>
                </a:solidFill>
                <a:latin typeface="Calibri"/>
              </a:rPr>
              <a:t>Independem</a:t>
            </a:r>
            <a:r>
              <a:rPr lang="en-US" sz="3600" i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3600" kern="0" spc="-1" dirty="0" smtClean="0">
                <a:latin typeface="Calibri"/>
              </a:rPr>
              <a:t>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participante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pensa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sente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acredita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faz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Pesquisador</a:t>
            </a:r>
            <a:r>
              <a:rPr lang="en-US" sz="3500" kern="0" spc="-1" dirty="0" smtClean="0">
                <a:latin typeface="Calibri"/>
              </a:rPr>
              <a:t> decide </a:t>
            </a:r>
            <a:r>
              <a:rPr lang="en-US" sz="3500" i="1" kern="0" spc="-1" dirty="0" smtClean="0">
                <a:latin typeface="Calibri"/>
              </a:rPr>
              <a:t>o </a:t>
            </a:r>
            <a:r>
              <a:rPr lang="en-US" sz="3500" i="1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i="1" kern="0" spc="-1" dirty="0" err="1" smtClean="0">
                <a:latin typeface="Calibri"/>
              </a:rPr>
              <a:t>como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vai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medir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mas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controla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qual</a:t>
            </a:r>
            <a:r>
              <a:rPr lang="en-US" sz="3500" kern="0" spc="-1" dirty="0" smtClean="0">
                <a:latin typeface="Calibri"/>
              </a:rPr>
              <a:t> o valor </a:t>
            </a:r>
            <a:r>
              <a:rPr lang="en-US" sz="3500" kern="0" spc="-1" dirty="0" err="1" smtClean="0">
                <a:latin typeface="Calibri"/>
              </a:rPr>
              <a:t>obtido</a:t>
            </a:r>
            <a:r>
              <a:rPr lang="en-US" sz="3500" kern="0" spc="-1" dirty="0" smtClean="0">
                <a:latin typeface="Calibri"/>
              </a:rPr>
              <a:t> no </a:t>
            </a:r>
            <a:r>
              <a:rPr lang="en-US" sz="3500" kern="0" spc="-1" dirty="0" err="1" smtClean="0">
                <a:latin typeface="Calibri"/>
              </a:rPr>
              <a:t>processo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mensuração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Efeito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expectativa</a:t>
            </a:r>
            <a:r>
              <a:rPr lang="en-US" sz="3500" kern="0" spc="-1" dirty="0" smtClean="0">
                <a:latin typeface="Calibri"/>
              </a:rPr>
              <a:t> do </a:t>
            </a:r>
            <a:r>
              <a:rPr lang="en-US" sz="3500" kern="0" spc="-1" dirty="0" err="1" smtClean="0">
                <a:latin typeface="Calibri"/>
              </a:rPr>
              <a:t>experimentador</a:t>
            </a:r>
            <a:r>
              <a:rPr lang="en-US" sz="3500" kern="0" spc="-1" dirty="0" smtClean="0"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escolhas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corretas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dia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Efeito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Stroop</a:t>
            </a:r>
            <a:r>
              <a:rPr lang="en-US" sz="3500" kern="0" spc="-1" dirty="0" smtClean="0">
                <a:latin typeface="Calibri"/>
              </a:rPr>
              <a:t>: tempo de </a:t>
            </a:r>
            <a:r>
              <a:rPr lang="en-US" sz="3500" kern="0" spc="-1" dirty="0" err="1" smtClean="0">
                <a:latin typeface="Calibri"/>
              </a:rPr>
              <a:t>reação</a:t>
            </a:r>
            <a:r>
              <a:rPr lang="en-US" sz="3500" kern="0" spc="-1" dirty="0" smtClean="0">
                <a:latin typeface="Calibri"/>
              </a:rPr>
              <a:t> (ms)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200" b="1" kern="0" spc="-1" dirty="0" err="1" smtClean="0">
                <a:solidFill>
                  <a:srgbClr val="002060"/>
                </a:solidFill>
                <a:latin typeface="Calibri"/>
              </a:rPr>
              <a:t>Mnemônica</a:t>
            </a:r>
            <a:r>
              <a:rPr lang="en-US" sz="32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200" kern="0" spc="-1" dirty="0" err="1" smtClean="0">
                <a:latin typeface="Calibri"/>
              </a:rPr>
              <a:t>os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valores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da</a:t>
            </a:r>
            <a:r>
              <a:rPr lang="en-US" sz="3200" kern="0" spc="-1" dirty="0" smtClean="0">
                <a:latin typeface="Calibri"/>
              </a:rPr>
              <a:t> V</a:t>
            </a:r>
            <a:r>
              <a:rPr lang="en-US" sz="3200" b="1" kern="0" spc="-1" dirty="0" smtClean="0">
                <a:solidFill>
                  <a:srgbClr val="002060"/>
                </a:solidFill>
                <a:latin typeface="Calibri"/>
              </a:rPr>
              <a:t>D</a:t>
            </a:r>
            <a:r>
              <a:rPr lang="en-US" sz="3200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200" i="1" kern="0" spc="-1" dirty="0" err="1" smtClean="0">
                <a:solidFill>
                  <a:srgbClr val="002060"/>
                </a:solidFill>
                <a:latin typeface="Calibri"/>
              </a:rPr>
              <a:t>Dependem</a:t>
            </a:r>
            <a:r>
              <a:rPr lang="en-US" sz="3200" i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3200" kern="0" spc="-1" dirty="0" smtClean="0">
                <a:latin typeface="Calibri"/>
              </a:rPr>
              <a:t>do </a:t>
            </a:r>
            <a:r>
              <a:rPr lang="en-US" sz="3200" kern="0" spc="-1" dirty="0" err="1" smtClean="0">
                <a:latin typeface="Calibri"/>
              </a:rPr>
              <a:t>que</a:t>
            </a:r>
            <a:r>
              <a:rPr lang="en-US" sz="3200" kern="0" spc="-1" dirty="0" smtClean="0">
                <a:latin typeface="Calibri"/>
              </a:rPr>
              <a:t> o </a:t>
            </a:r>
            <a:r>
              <a:rPr lang="en-US" sz="3200" kern="0" spc="-1" dirty="0" err="1" smtClean="0">
                <a:latin typeface="Calibri"/>
              </a:rPr>
              <a:t>participante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pensa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sente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acredita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faz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bem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como</a:t>
            </a:r>
            <a:r>
              <a:rPr lang="en-US" sz="3200" kern="0" spc="-1" dirty="0" smtClean="0">
                <a:latin typeface="Calibri"/>
              </a:rPr>
              <a:t> do </a:t>
            </a:r>
            <a:r>
              <a:rPr lang="en-US" sz="3200" kern="0" spc="-1" dirty="0" err="1" smtClean="0">
                <a:latin typeface="Calibri"/>
              </a:rPr>
              <a:t>contexto</a:t>
            </a:r>
            <a:r>
              <a:rPr lang="en-US" sz="3200" kern="0" spc="-1" dirty="0" smtClean="0">
                <a:latin typeface="Calibri"/>
              </a:rPr>
              <a:t> (i.e., </a:t>
            </a:r>
            <a:r>
              <a:rPr lang="en-US" sz="3200" kern="0" spc="-1" dirty="0" err="1" smtClean="0">
                <a:latin typeface="Calibri"/>
              </a:rPr>
              <a:t>da</a:t>
            </a:r>
            <a:r>
              <a:rPr lang="en-US" sz="3200" kern="0" spc="-1" dirty="0" smtClean="0">
                <a:latin typeface="Calibri"/>
              </a:rPr>
              <a:t> VI) </a:t>
            </a:r>
            <a:endParaRPr lang="pt-BR" sz="3500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42921</TotalTime>
  <Words>872</Words>
  <Application>Microsoft Office PowerPoint</Application>
  <PresentationFormat>Personalizar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INTRODUÇÃO AO MÉTODO EXPERIMENTAL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896</cp:revision>
  <dcterms:created xsi:type="dcterms:W3CDTF">2016-11-14T13:56:39Z</dcterms:created>
  <dcterms:modified xsi:type="dcterms:W3CDTF">2022-10-28T20:15:22Z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