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53" r:id="rId2"/>
    <p:sldId id="355" r:id="rId3"/>
    <p:sldId id="371" r:id="rId4"/>
    <p:sldId id="372" r:id="rId5"/>
    <p:sldId id="357" r:id="rId6"/>
    <p:sldId id="307" r:id="rId7"/>
    <p:sldId id="354" r:id="rId8"/>
    <p:sldId id="376" r:id="rId9"/>
    <p:sldId id="373" r:id="rId10"/>
    <p:sldId id="367" r:id="rId11"/>
    <p:sldId id="368" r:id="rId12"/>
    <p:sldId id="377" r:id="rId13"/>
    <p:sldId id="374" r:id="rId14"/>
    <p:sldId id="369" r:id="rId15"/>
    <p:sldId id="370" r:id="rId16"/>
    <p:sldId id="378" r:id="rId17"/>
    <p:sldId id="375" r:id="rId18"/>
    <p:sldId id="364" r:id="rId19"/>
    <p:sldId id="379" r:id="rId20"/>
    <p:sldId id="360" r:id="rId21"/>
    <p:sldId id="380" r:id="rId22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FF3399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6" autoAdjust="0"/>
    <p:restoredTop sz="94265" autoAdjust="0"/>
  </p:normalViewPr>
  <p:slideViewPr>
    <p:cSldViewPr>
      <p:cViewPr>
        <p:scale>
          <a:sx n="66" d="100"/>
          <a:sy n="66" d="100"/>
        </p:scale>
        <p:origin x="-234" y="-7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1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17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EBFF9-CF7D-44B3-85D1-32E9EECEC84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  <a:buNone/>
              </a:pPr>
              <a:t>20</a:t>
            </a:fld>
            <a:endParaRPr lang="pt-B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3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4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8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9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12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13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Ward et al. (2017)</a:t>
            </a:r>
          </a:p>
          <a:p>
            <a:r>
              <a:rPr lang="en-US" dirty="0" smtClean="0"/>
              <a:t>- in the present research, we focus on a previously unexplored (but common) </a:t>
            </a:r>
          </a:p>
          <a:p>
            <a:r>
              <a:rPr lang="en-US" dirty="0" smtClean="0"/>
              <a:t>situation: when </a:t>
            </a:r>
            <a:r>
              <a:rPr lang="en-US" dirty="0" err="1" smtClean="0"/>
              <a:t>smartphones</a:t>
            </a:r>
            <a:r>
              <a:rPr lang="en-US" dirty="0" smtClean="0"/>
              <a:t> are not in use, but are merely present;</a:t>
            </a:r>
          </a:p>
          <a:p>
            <a:r>
              <a:rPr lang="en-US" dirty="0" smtClean="0"/>
              <a:t>- Thornton et al. (2014): found that a visually salient </a:t>
            </a:r>
            <a:r>
              <a:rPr lang="en-US" dirty="0" err="1" smtClean="0"/>
              <a:t>cellphone</a:t>
            </a:r>
            <a:r>
              <a:rPr lang="en-US" dirty="0" smtClean="0"/>
              <a:t> can impair </a:t>
            </a:r>
          </a:p>
          <a:p>
            <a:r>
              <a:rPr lang="en-US" dirty="0" smtClean="0"/>
              <a:t>performance on tasks requiring sustained attention by eliciting awareness of the </a:t>
            </a:r>
          </a:p>
          <a:p>
            <a:r>
              <a:rPr lang="en-US" dirty="0" smtClean="0"/>
              <a:t>"broad social and informational network . . . that one is not part of at the moment";</a:t>
            </a:r>
          </a:p>
          <a:p>
            <a:r>
              <a:rPr lang="en-US" dirty="0" smtClean="0"/>
              <a:t>- IV, salience: (a) high salience, desk condition: nearby and in sight; (b) medium </a:t>
            </a:r>
          </a:p>
          <a:p>
            <a:r>
              <a:rPr lang="en-US" dirty="0" smtClean="0"/>
              <a:t>salience, pocket/bag condition: nearby and out of sight; (c) low salience, other room </a:t>
            </a:r>
          </a:p>
          <a:p>
            <a:r>
              <a:rPr lang="en-US" dirty="0" smtClean="0"/>
              <a:t>condition: in a separate room; turn off the ring and vibrate so that your phone won't </a:t>
            </a:r>
          </a:p>
          <a:p>
            <a:r>
              <a:rPr lang="en-US" dirty="0" smtClean="0"/>
              <a:t>make any sound;</a:t>
            </a:r>
          </a:p>
          <a:p>
            <a:r>
              <a:rPr lang="en-US" dirty="0" smtClean="0"/>
              <a:t>- DVs: WMC (automated </a:t>
            </a:r>
            <a:r>
              <a:rPr lang="en-US" dirty="0" err="1" smtClean="0"/>
              <a:t>Ospan</a:t>
            </a:r>
            <a:r>
              <a:rPr lang="en-US" dirty="0" smtClean="0"/>
              <a:t>) and functional fluid intelligence (</a:t>
            </a:r>
            <a:r>
              <a:rPr lang="en-US" dirty="0" err="1" smtClean="0"/>
              <a:t>Gf</a:t>
            </a:r>
            <a:r>
              <a:rPr lang="en-US" dirty="0" smtClean="0"/>
              <a:t>; Raven); both </a:t>
            </a:r>
          </a:p>
          <a:p>
            <a:r>
              <a:rPr lang="en-US" dirty="0" smtClean="0"/>
              <a:t>measures are sensitive to the current availability of </a:t>
            </a:r>
            <a:r>
              <a:rPr lang="en-US" dirty="0" err="1" smtClean="0"/>
              <a:t>attentional</a:t>
            </a:r>
            <a:r>
              <a:rPr lang="en-US" dirty="0" smtClean="0"/>
              <a:t> resources;</a:t>
            </a:r>
          </a:p>
          <a:p>
            <a:r>
              <a:rPr lang="en-US" dirty="0" smtClean="0"/>
              <a:t>- groups did not differ on phone-related thoughts. Furthermore, a majority of participants indicated that the location of their phones during the experiment did not affect their performance. These results support the idea that  the mere presence of one's </a:t>
            </a:r>
            <a:r>
              <a:rPr lang="en-US" dirty="0" err="1" smtClean="0"/>
              <a:t>smartphone</a:t>
            </a:r>
            <a:r>
              <a:rPr lang="en-US" dirty="0" smtClean="0"/>
              <a:t> may impair cognitive functioning even when it does not occupy the contents of consciousness;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None/>
            </a:pPr>
            <a:fld id="{79DDEB73-848A-4282-974D-9D56EB35ADC1}" type="slidenum">
              <a:rPr lang="pt-BR" sz="1400" b="0" strike="noStrike" spc="-1" smtClean="0">
                <a:latin typeface="Times New Roman"/>
              </a:rPr>
              <a:pPr algn="r">
                <a:buNone/>
              </a:pPr>
              <a:t>16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COMO IDENTIFICAR VARIÁVEIS GRAFICAMENTE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Efeitos</a:t>
            </a:r>
            <a:r>
              <a:rPr lang="en-US" sz="3800" dirty="0" smtClean="0"/>
              <a:t> de </a:t>
            </a:r>
            <a:r>
              <a:rPr lang="en-US" sz="3800" dirty="0" err="1" smtClean="0"/>
              <a:t>Expectativa</a:t>
            </a:r>
            <a:r>
              <a:rPr lang="en-US" sz="3800" dirty="0" smtClean="0"/>
              <a:t> do </a:t>
            </a:r>
            <a:r>
              <a:rPr lang="en-US" sz="3800" dirty="0" err="1" smtClean="0"/>
              <a:t>Experimentador</a:t>
            </a:r>
            <a:r>
              <a:rPr lang="en-US" sz="3800" dirty="0" smtClean="0"/>
              <a:t> </a:t>
            </a:r>
            <a:r>
              <a:rPr lang="en-US" dirty="0" smtClean="0"/>
              <a:t>(Rosenthal &amp; </a:t>
            </a:r>
            <a:r>
              <a:rPr lang="en-US" dirty="0" err="1" smtClean="0"/>
              <a:t>Fode</a:t>
            </a:r>
            <a:r>
              <a:rPr lang="en-US" dirty="0" smtClean="0"/>
              <a:t>, 1963)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10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" name="Grupo 11"/>
          <p:cNvGrpSpPr/>
          <p:nvPr/>
        </p:nvGrpSpPr>
        <p:grpSpPr>
          <a:xfrm>
            <a:off x="6238082" y="1000902"/>
            <a:ext cx="5757397" cy="3171828"/>
            <a:chOff x="623561" y="1286654"/>
            <a:chExt cx="5757397" cy="317182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3561" y="1715282"/>
              <a:ext cx="2828439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75452" y="1715282"/>
              <a:ext cx="2305506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CaixaDeTexto 9"/>
            <p:cNvSpPr txBox="1"/>
            <p:nvPr/>
          </p:nvSpPr>
          <p:spPr>
            <a:xfrm>
              <a:off x="88023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burros</a:t>
              </a:r>
              <a:endParaRPr lang="en-US" i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094942" y="1286654"/>
              <a:ext cx="2143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/>
                <a:t>Ratos</a:t>
              </a:r>
              <a:r>
                <a:rPr lang="en-US" i="1" dirty="0" smtClean="0"/>
                <a:t> </a:t>
              </a:r>
              <a:r>
                <a:rPr lang="en-US" i="1" dirty="0" err="1" smtClean="0"/>
                <a:t>brilhantes</a:t>
              </a:r>
              <a:endParaRPr lang="en-US" i="1" dirty="0"/>
            </a:p>
          </p:txBody>
        </p:sp>
      </p:grpSp>
      <p:sp>
        <p:nvSpPr>
          <p:cNvPr id="13" name="PlaceHolder 1"/>
          <p:cNvSpPr txBox="1">
            <a:spLocks/>
          </p:cNvSpPr>
          <p:nvPr/>
        </p:nvSpPr>
        <p:spPr>
          <a:xfrm>
            <a:off x="237290" y="1072582"/>
            <a:ext cx="5842916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Doze </a:t>
            </a:r>
            <a:r>
              <a:rPr lang="en-US" sz="3600" kern="0" spc="-1" dirty="0" err="1" smtClean="0">
                <a:latin typeface="Calibri"/>
              </a:rPr>
              <a:t>estudantes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treinaram</a:t>
            </a:r>
            <a:r>
              <a:rPr lang="en-US" sz="3600" kern="0" spc="-1" dirty="0" smtClean="0">
                <a:latin typeface="Calibri"/>
              </a:rPr>
              <a:t> 5 </a:t>
            </a:r>
            <a:r>
              <a:rPr lang="en-US" sz="3600" kern="0" spc="-1" dirty="0" err="1" smtClean="0">
                <a:latin typeface="Calibri"/>
              </a:rPr>
              <a:t>ratos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cada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smtClean="0">
                <a:latin typeface="Calibri"/>
              </a:rPr>
              <a:t>3 </a:t>
            </a:r>
            <a:r>
              <a:rPr lang="en-US" sz="2700" kern="0" spc="-1" dirty="0" err="1" smtClean="0">
                <a:latin typeface="Calibri"/>
              </a:rPr>
              <a:t>fêmeas</a:t>
            </a:r>
            <a:r>
              <a:rPr lang="en-US" sz="2700" kern="0" spc="-1" dirty="0" smtClean="0">
                <a:latin typeface="Calibri"/>
              </a:rPr>
              <a:t> e 2 machos </a:t>
            </a:r>
            <a:r>
              <a:rPr lang="en-US" sz="2700" kern="0" spc="-1" dirty="0" err="1" smtClean="0">
                <a:latin typeface="Calibri"/>
              </a:rPr>
              <a:t>por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grupo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700" kern="0" spc="-1" dirty="0" err="1" smtClean="0">
                <a:latin typeface="Calibri"/>
              </a:rPr>
              <a:t>Grupos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balanceados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em</a:t>
            </a:r>
            <a:r>
              <a:rPr lang="en-US" sz="2700" kern="0" spc="-1" dirty="0" smtClean="0">
                <a:latin typeface="Calibri"/>
              </a:rPr>
              <a:t> </a:t>
            </a:r>
            <a:r>
              <a:rPr lang="en-US" sz="2700" kern="0" spc="-1" dirty="0" err="1" smtClean="0">
                <a:latin typeface="Calibri"/>
              </a:rPr>
              <a:t>termos</a:t>
            </a:r>
            <a:r>
              <a:rPr lang="en-US" sz="2700" kern="0" spc="-1" dirty="0" smtClean="0">
                <a:latin typeface="Calibri"/>
              </a:rPr>
              <a:t> de </a:t>
            </a:r>
            <a:r>
              <a:rPr lang="en-US" sz="2700" kern="0" spc="-1" dirty="0" err="1" smtClean="0">
                <a:latin typeface="Calibri"/>
              </a:rPr>
              <a:t>idade</a:t>
            </a:r>
            <a:endParaRPr lang="en-US" sz="27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Aprendizagem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discriminação</a:t>
            </a:r>
            <a:endParaRPr lang="pt-BR" sz="2600" kern="0" spc="-1" dirty="0">
              <a:latin typeface="Calibri"/>
            </a:endParaRPr>
          </a:p>
        </p:txBody>
      </p:sp>
      <p:pic>
        <p:nvPicPr>
          <p:cNvPr id="1029" name="Picture 5" descr="C:\Users\User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280" y="4158687"/>
            <a:ext cx="4572032" cy="2592865"/>
          </a:xfrm>
          <a:prstGeom prst="rect">
            <a:avLst/>
          </a:prstGeom>
          <a:noFill/>
        </p:spPr>
      </p:pic>
      <p:sp>
        <p:nvSpPr>
          <p:cNvPr id="18" name="PlaceHolder 1"/>
          <p:cNvSpPr txBox="1">
            <a:spLocks/>
          </p:cNvSpPr>
          <p:nvPr/>
        </p:nvSpPr>
        <p:spPr>
          <a:xfrm>
            <a:off x="5967330" y="4287050"/>
            <a:ext cx="5842916" cy="243841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Desempenho</a:t>
            </a:r>
            <a:endParaRPr lang="en-US" sz="3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escolhas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por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dia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err="1" smtClean="0">
                <a:latin typeface="Calibri"/>
              </a:rPr>
              <a:t>Número</a:t>
            </a:r>
            <a:r>
              <a:rPr lang="en-US" sz="2600" kern="0" spc="-1" dirty="0" smtClean="0">
                <a:latin typeface="Calibri"/>
              </a:rPr>
              <a:t> de </a:t>
            </a:r>
            <a:r>
              <a:rPr lang="en-US" sz="2600" kern="0" spc="-1" dirty="0" err="1" smtClean="0">
                <a:latin typeface="Calibri"/>
              </a:rPr>
              <a:t>tentativas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sem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resposta</a:t>
            </a:r>
            <a:endParaRPr lang="en-US" sz="2600" kern="0" spc="-1" dirty="0" smtClean="0">
              <a:latin typeface="Calibri"/>
            </a:endParaRPr>
          </a:p>
          <a:p>
            <a:pPr marL="838080" lvl="1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2600" kern="0" spc="-1" dirty="0" smtClean="0">
                <a:latin typeface="Calibri"/>
              </a:rPr>
              <a:t>Tempo </a:t>
            </a:r>
            <a:r>
              <a:rPr lang="en-US" sz="2600" kern="0" spc="-1" dirty="0" err="1" smtClean="0">
                <a:latin typeface="Calibri"/>
              </a:rPr>
              <a:t>médio</a:t>
            </a:r>
            <a:r>
              <a:rPr lang="en-US" sz="2600" kern="0" spc="-1" dirty="0" smtClean="0">
                <a:latin typeface="Calibri"/>
              </a:rPr>
              <a:t> (min) </a:t>
            </a:r>
            <a:r>
              <a:rPr lang="en-US" sz="2600" kern="0" spc="-1" dirty="0" err="1" smtClean="0">
                <a:latin typeface="Calibri"/>
              </a:rPr>
              <a:t>necessário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para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fazer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uma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escolha</a:t>
            </a:r>
            <a:r>
              <a:rPr lang="en-US" sz="2600" kern="0" spc="-1" dirty="0" smtClean="0">
                <a:latin typeface="Calibri"/>
              </a:rPr>
              <a:t> </a:t>
            </a:r>
            <a:r>
              <a:rPr lang="en-US" sz="2600" kern="0" spc="-1" dirty="0" err="1" smtClean="0">
                <a:latin typeface="Calibri"/>
              </a:rPr>
              <a:t>correta</a:t>
            </a:r>
            <a:endParaRPr lang="pt-BR" sz="2600" kern="0" spc="-1" dirty="0">
              <a:latin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Efeitos</a:t>
            </a:r>
            <a:r>
              <a:rPr lang="en-US" sz="3800" dirty="0" smtClean="0"/>
              <a:t> de </a:t>
            </a:r>
            <a:r>
              <a:rPr lang="en-US" sz="3800" dirty="0" err="1" smtClean="0"/>
              <a:t>Expectativa</a:t>
            </a:r>
            <a:r>
              <a:rPr lang="en-US" sz="3800" dirty="0" smtClean="0"/>
              <a:t> do </a:t>
            </a:r>
            <a:r>
              <a:rPr lang="en-US" sz="3800" dirty="0" err="1" smtClean="0"/>
              <a:t>Experimentador</a:t>
            </a:r>
            <a:r>
              <a:rPr lang="en-US" sz="3800" dirty="0" smtClean="0"/>
              <a:t> </a:t>
            </a:r>
            <a:r>
              <a:rPr lang="en-US" dirty="0" smtClean="0"/>
              <a:t>(Rosenthal &amp; </a:t>
            </a:r>
            <a:r>
              <a:rPr lang="en-US" dirty="0" err="1" smtClean="0"/>
              <a:t>Fode</a:t>
            </a:r>
            <a:r>
              <a:rPr lang="en-US" dirty="0" smtClean="0"/>
              <a:t>, 1963)</a:t>
            </a:r>
            <a:endParaRPr lang="en-US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42" y="3715546"/>
            <a:ext cx="5201339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4023" y="1000902"/>
            <a:ext cx="492878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8082" y="3749858"/>
            <a:ext cx="5496051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4661" y="1032352"/>
            <a:ext cx="473983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b="1" kern="0" spc="-1" dirty="0" err="1" smtClean="0">
                <a:solidFill>
                  <a:srgbClr val="0070C0"/>
                </a:solidFill>
                <a:latin typeface="Calibri"/>
              </a:rPr>
              <a:t>Efeito</a:t>
            </a:r>
            <a:r>
              <a:rPr lang="en-US" sz="3500" b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3500" b="1" kern="0" spc="-1" dirty="0" err="1" smtClean="0">
                <a:solidFill>
                  <a:srgbClr val="0070C0"/>
                </a:solidFill>
                <a:latin typeface="Calibri"/>
              </a:rPr>
              <a:t>Stroop</a:t>
            </a:r>
            <a:r>
              <a:rPr lang="en-US" sz="3500" b="1" kern="0" spc="-1" dirty="0" smtClean="0">
                <a:solidFill>
                  <a:srgbClr val="0070C0"/>
                </a:solidFill>
                <a:latin typeface="Calibri"/>
              </a:rPr>
              <a:t> </a:t>
            </a:r>
            <a:r>
              <a:rPr lang="en-US" sz="2900" b="1" kern="0" spc="-1" dirty="0" smtClean="0">
                <a:solidFill>
                  <a:srgbClr val="0070C0"/>
                </a:solidFill>
                <a:latin typeface="Calibri"/>
              </a:rPr>
              <a:t>(</a:t>
            </a:r>
            <a:r>
              <a:rPr lang="en-US" sz="2900" b="1" kern="0" spc="-1" dirty="0" err="1" smtClean="0">
                <a:solidFill>
                  <a:srgbClr val="0070C0"/>
                </a:solidFill>
                <a:latin typeface="Calibri"/>
              </a:rPr>
              <a:t>Stroop</a:t>
            </a:r>
            <a:r>
              <a:rPr lang="en-US" sz="2900" b="1" kern="0" spc="-1" dirty="0" smtClean="0">
                <a:solidFill>
                  <a:srgbClr val="0070C0"/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</a:t>
            </a:r>
            <a:r>
              <a:rPr lang="en-US" sz="3800" dirty="0" smtClean="0"/>
              <a:t> </a:t>
            </a:r>
            <a:r>
              <a:rPr lang="en-US" sz="3800" dirty="0" err="1" smtClean="0"/>
              <a:t>Stroop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Stroop</a:t>
            </a:r>
            <a:r>
              <a:rPr lang="en-US" dirty="0" smtClean="0"/>
              <a:t>, 1935)</a:t>
            </a:r>
            <a:endParaRPr lang="en-US" dirty="0"/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665918" y="1215216"/>
            <a:ext cx="5643602" cy="521473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Experimento</a:t>
            </a:r>
            <a:r>
              <a:rPr lang="en-US" sz="3600" b="1" kern="0" spc="-1" dirty="0" smtClean="0">
                <a:latin typeface="Calibri"/>
              </a:rPr>
              <a:t> 1: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b="1" kern="0" spc="-1" dirty="0" err="1" smtClean="0">
                <a:latin typeface="Calibri"/>
              </a:rPr>
              <a:t>leitura</a:t>
            </a:r>
            <a:r>
              <a:rPr lang="en-US" sz="3600" b="1" kern="0" spc="-1" dirty="0" smtClean="0">
                <a:latin typeface="Calibri"/>
              </a:rPr>
              <a:t> de </a:t>
            </a:r>
            <a:r>
              <a:rPr lang="en-US" sz="3600" b="1" kern="0" spc="-1" dirty="0" err="1" smtClean="0">
                <a:latin typeface="Calibri"/>
              </a:rPr>
              <a:t>palavras</a:t>
            </a: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b="1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FF0000"/>
                </a:solidFill>
                <a:latin typeface="Calibri"/>
              </a:rPr>
              <a:t>BLUE </a:t>
            </a:r>
            <a:r>
              <a:rPr lang="en-US" sz="3600" kern="0" spc="-1" dirty="0" smtClean="0">
                <a:solidFill>
                  <a:srgbClr val="00B0F0"/>
                </a:solidFill>
                <a:latin typeface="Calibri"/>
              </a:rPr>
              <a:t>GREEN </a:t>
            </a:r>
            <a:r>
              <a:rPr lang="en-US" sz="3600" kern="0" spc="-1" dirty="0" smtClean="0">
                <a:solidFill>
                  <a:schemeClr val="accent6">
                    <a:lumMod val="50000"/>
                  </a:schemeClr>
                </a:solidFill>
                <a:latin typeface="Calibri"/>
              </a:rPr>
              <a:t>RED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solidFill>
                  <a:srgbClr val="7030A0"/>
                </a:solidFill>
                <a:latin typeface="Calibri"/>
              </a:rPr>
              <a:t>RED</a:t>
            </a:r>
            <a:r>
              <a:rPr lang="en-US" sz="3600" kern="0" spc="-1" dirty="0" smtClean="0">
                <a:solidFill>
                  <a:srgbClr val="00B050"/>
                </a:solidFill>
                <a:latin typeface="Calibri"/>
              </a:rPr>
              <a:t> PURPLE</a:t>
            </a:r>
            <a:r>
              <a:rPr lang="en-US" sz="3600" kern="0" spc="-1" dirty="0" smtClean="0">
                <a:latin typeface="Calibri"/>
              </a:rPr>
              <a:t>…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endParaRPr lang="en-US" sz="3600" kern="0" spc="-1" dirty="0" smtClean="0">
              <a:latin typeface="Calibri"/>
            </a:endParaRP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BLUE GREEN RED</a:t>
            </a:r>
          </a:p>
          <a:p>
            <a:pPr marL="380880" indent="-380880" algn="ctr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RED PURPLE…</a:t>
            </a:r>
          </a:p>
        </p:txBody>
      </p:sp>
      <p:grpSp>
        <p:nvGrpSpPr>
          <p:cNvPr id="17" name="Grupo 16"/>
          <p:cNvGrpSpPr/>
          <p:nvPr/>
        </p:nvGrpSpPr>
        <p:grpSpPr>
          <a:xfrm>
            <a:off x="6023768" y="1215216"/>
            <a:ext cx="5643602" cy="5644372"/>
            <a:chOff x="6023768" y="1215216"/>
            <a:chExt cx="5643602" cy="5644372"/>
          </a:xfrm>
        </p:grpSpPr>
        <p:sp>
          <p:nvSpPr>
            <p:cNvPr id="11" name="PlaceHolder 1"/>
            <p:cNvSpPr txBox="1">
              <a:spLocks/>
            </p:cNvSpPr>
            <p:nvPr/>
          </p:nvSpPr>
          <p:spPr>
            <a:xfrm>
              <a:off x="6023768" y="1215216"/>
              <a:ext cx="5643602" cy="5644372"/>
            </a:xfrm>
            <a:prstGeom prst="rect">
              <a:avLst/>
            </a:prstGeom>
            <a:noFill/>
            <a:ln w="0">
              <a:noFill/>
            </a:ln>
          </p:spPr>
          <p:txBody>
            <a:bodyPr lIns="101520" tIns="50760" rIns="101520" bIns="50760" anchor="t">
              <a:normAutofit fontScale="97000"/>
            </a:bodyPr>
            <a:lstStyle/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r>
                <a:rPr lang="en-US" sz="3600" b="1" kern="0" spc="-1" dirty="0" err="1" smtClean="0">
                  <a:latin typeface="Calibri"/>
                </a:rPr>
                <a:t>Experimento</a:t>
              </a:r>
              <a:r>
                <a:rPr lang="en-US" sz="3600" b="1" kern="0" spc="-1" dirty="0" smtClean="0">
                  <a:latin typeface="Calibri"/>
                </a:rPr>
                <a:t> 2:</a:t>
              </a: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r>
                <a:rPr lang="en-US" sz="3600" b="1" kern="0" spc="-1" dirty="0" err="1" smtClean="0">
                  <a:latin typeface="Calibri"/>
                </a:rPr>
                <a:t>nomeação</a:t>
              </a:r>
              <a:r>
                <a:rPr lang="en-US" sz="3600" b="1" kern="0" spc="-1" dirty="0" smtClean="0">
                  <a:latin typeface="Calibri"/>
                </a:rPr>
                <a:t> de cores</a:t>
              </a: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600" b="1" kern="0" spc="-1" dirty="0" smtClean="0">
                <a:latin typeface="Calibri"/>
              </a:endParaRP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r>
                <a:rPr lang="en-US" sz="3600" kern="0" spc="-1" dirty="0" smtClean="0">
                  <a:solidFill>
                    <a:srgbClr val="FF0000"/>
                  </a:solidFill>
                  <a:latin typeface="Calibri"/>
                </a:rPr>
                <a:t>BLUE </a:t>
              </a:r>
              <a:r>
                <a:rPr lang="en-US" sz="3600" kern="0" spc="-1" dirty="0" smtClean="0">
                  <a:solidFill>
                    <a:srgbClr val="00B0F0"/>
                  </a:solidFill>
                  <a:latin typeface="Calibri"/>
                </a:rPr>
                <a:t>GREEN </a:t>
              </a:r>
              <a:r>
                <a:rPr lang="en-US" sz="3600" kern="0" spc="-1" dirty="0" smtClean="0">
                  <a:solidFill>
                    <a:schemeClr val="accent6">
                      <a:lumMod val="50000"/>
                    </a:schemeClr>
                  </a:solidFill>
                  <a:latin typeface="Calibri"/>
                </a:rPr>
                <a:t>RED</a:t>
              </a: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r>
                <a:rPr lang="en-US" sz="3600" kern="0" spc="-1" dirty="0" smtClean="0">
                  <a:solidFill>
                    <a:srgbClr val="7030A0"/>
                  </a:solidFill>
                  <a:latin typeface="Calibri"/>
                </a:rPr>
                <a:t>RED</a:t>
              </a:r>
              <a:r>
                <a:rPr lang="en-US" sz="3600" kern="0" spc="-1" dirty="0" smtClean="0">
                  <a:solidFill>
                    <a:srgbClr val="00B050"/>
                  </a:solidFill>
                  <a:latin typeface="Calibri"/>
                </a:rPr>
                <a:t> PURPLE</a:t>
              </a:r>
              <a:r>
                <a:rPr lang="en-US" sz="3600" kern="0" spc="-1" dirty="0" smtClean="0">
                  <a:latin typeface="Calibri"/>
                </a:rPr>
                <a:t>…</a:t>
              </a: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600" kern="0" spc="-1" dirty="0" smtClean="0">
                <a:latin typeface="Calibri"/>
              </a:endParaRP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600" kern="0" spc="-1" dirty="0" smtClean="0">
                <a:latin typeface="Calibri"/>
              </a:endParaRP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600" kern="0" spc="-1" dirty="0" smtClean="0">
                <a:latin typeface="Calibri"/>
              </a:endParaRP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r>
                <a:rPr lang="en-US" sz="3600" kern="0" spc="-1" dirty="0" smtClean="0">
                  <a:latin typeface="Calibri"/>
                </a:rPr>
                <a:t>                            …</a:t>
              </a: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600" kern="0" spc="-1" dirty="0" smtClean="0">
                <a:latin typeface="Calibri"/>
              </a:endParaRPr>
            </a:p>
            <a:p>
              <a:pPr marL="380880" indent="-380880" algn="ctr">
                <a:spcBef>
                  <a:spcPts val="720"/>
                </a:spcBef>
                <a:buClr>
                  <a:srgbClr val="0070C0"/>
                </a:buClr>
                <a:tabLst>
                  <a:tab pos="0" algn="l"/>
                </a:tabLst>
                <a:defRPr/>
              </a:pPr>
              <a:endParaRPr lang="en-US" sz="3200" kern="0" spc="-1" dirty="0" smtClean="0">
                <a:latin typeface="Calibri"/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7452528" y="4929992"/>
              <a:ext cx="777240" cy="77724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8532676" y="4929992"/>
              <a:ext cx="777240" cy="7772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9604246" y="4929992"/>
              <a:ext cx="777240" cy="7772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032610" y="5938702"/>
              <a:ext cx="777240" cy="77724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9095602" y="5930124"/>
              <a:ext cx="777240" cy="77724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Efeito</a:t>
            </a:r>
            <a:r>
              <a:rPr lang="en-US" sz="3800" dirty="0" smtClean="0"/>
              <a:t> </a:t>
            </a:r>
            <a:r>
              <a:rPr lang="en-US" sz="3800" dirty="0" err="1" smtClean="0"/>
              <a:t>Stroop</a:t>
            </a:r>
            <a:r>
              <a:rPr lang="en-US" sz="38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Stroop</a:t>
            </a:r>
            <a:r>
              <a:rPr lang="en-US" dirty="0" smtClean="0"/>
              <a:t>, 1935)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4612" y="1134124"/>
            <a:ext cx="9001188" cy="558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70C0"/>
                </a:solidFill>
                <a:latin typeface="Calibri"/>
              </a:rPr>
              <a:t>Rótulo verbal em pergunta e memória 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(</a:t>
            </a:r>
            <a:r>
              <a:rPr lang="pt-BR" sz="2900" b="1" kern="0" spc="-1" dirty="0" err="1" smtClean="0">
                <a:solidFill>
                  <a:srgbClr val="0070C0"/>
                </a:solidFill>
                <a:latin typeface="Calibri"/>
              </a:rPr>
              <a:t>Loftus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/>
          <a:lstStyle/>
          <a:p>
            <a:fld id="{2982B0E9-E11E-4917-A8BB-33D449F29326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Rótulo</a:t>
            </a:r>
            <a:r>
              <a:rPr lang="en-US" sz="3800" dirty="0" smtClean="0"/>
              <a:t> verbal </a:t>
            </a:r>
            <a:r>
              <a:rPr lang="en-US" sz="3800" dirty="0" err="1" smtClean="0"/>
              <a:t>em</a:t>
            </a:r>
            <a:r>
              <a:rPr lang="en-US" sz="3800" dirty="0" smtClean="0"/>
              <a:t> </a:t>
            </a:r>
            <a:r>
              <a:rPr lang="en-US" sz="3800" dirty="0" err="1" smtClean="0"/>
              <a:t>pergunta</a:t>
            </a:r>
            <a:r>
              <a:rPr lang="en-US" sz="3800" dirty="0" smtClean="0"/>
              <a:t> e </a:t>
            </a:r>
            <a:r>
              <a:rPr lang="en-US" sz="3800" dirty="0" err="1" smtClean="0"/>
              <a:t>memória</a:t>
            </a:r>
            <a:r>
              <a:rPr lang="en-US" sz="3800" dirty="0" smtClean="0"/>
              <a:t> </a:t>
            </a:r>
            <a:r>
              <a:rPr lang="en-US" dirty="0" smtClean="0"/>
              <a:t>(Loftus </a:t>
            </a:r>
            <a:r>
              <a:rPr lang="en-US" dirty="0" smtClean="0"/>
              <a:t>&amp; Palmer, 1974)</a:t>
            </a:r>
            <a:endParaRPr lang="en-US" dirty="0"/>
          </a:p>
        </p:txBody>
      </p:sp>
      <p:sp>
        <p:nvSpPr>
          <p:cNvPr id="11" name="Espaço Reservado para Data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042" y="3429794"/>
            <a:ext cx="4324702" cy="2752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7950" y="3001166"/>
            <a:ext cx="6572296" cy="349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VI—</a:t>
            </a:r>
            <a:r>
              <a:rPr lang="en-US" sz="3600" kern="0" spc="-1" dirty="0" err="1" smtClean="0">
                <a:latin typeface="Calibri"/>
              </a:rPr>
              <a:t>verbo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usado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na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pergunta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sobre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acidente</a:t>
            </a:r>
            <a:r>
              <a:rPr lang="en-US" sz="3600" kern="0" spc="-1" dirty="0" smtClean="0">
                <a:latin typeface="Calibri"/>
              </a:rPr>
              <a:t>: </a:t>
            </a:r>
            <a:r>
              <a:rPr lang="en-US" sz="3600" i="1" kern="0" spc="-1" dirty="0" err="1" smtClean="0">
                <a:latin typeface="Calibri"/>
              </a:rPr>
              <a:t>esmagaram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err="1" smtClean="0">
                <a:latin typeface="Calibri"/>
              </a:rPr>
              <a:t>colidiram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err="1" smtClean="0">
                <a:latin typeface="Calibri"/>
              </a:rPr>
              <a:t>chocaram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err="1" smtClean="0">
                <a:latin typeface="Calibri"/>
              </a:rPr>
              <a:t>bateram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err="1" smtClean="0">
                <a:latin typeface="Calibri"/>
              </a:rPr>
              <a:t>contataram</a:t>
            </a:r>
            <a:endParaRPr lang="en-US" sz="3600" i="1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VD—</a:t>
            </a:r>
            <a:r>
              <a:rPr lang="en-US" sz="3600" kern="0" spc="-1" dirty="0" err="1" smtClean="0">
                <a:latin typeface="Calibri"/>
              </a:rPr>
              <a:t>Velocidade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estimada</a:t>
            </a:r>
            <a:endParaRPr lang="en-US" sz="3600" kern="0" spc="-1" dirty="0" smtClean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Próximos</a:t>
            </a:r>
            <a:r>
              <a:rPr lang="en-US" sz="4000" dirty="0" smtClean="0"/>
              <a:t> </a:t>
            </a:r>
            <a:r>
              <a:rPr lang="en-US" sz="4000" dirty="0" err="1" smtClean="0"/>
              <a:t>vídeos</a:t>
            </a:r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Experimentos</a:t>
            </a:r>
            <a:r>
              <a:rPr lang="en-US" sz="3600" kern="0" spc="-1" dirty="0" smtClean="0">
                <a:latin typeface="Calibri"/>
              </a:rPr>
              <a:t> com </a:t>
            </a:r>
            <a:r>
              <a:rPr lang="en-US" sz="3600" kern="0" spc="-1" dirty="0" err="1" smtClean="0">
                <a:latin typeface="Calibri"/>
              </a:rPr>
              <a:t>mais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uma</a:t>
            </a:r>
            <a:r>
              <a:rPr lang="en-US" sz="3600" kern="0" spc="-1" dirty="0" smtClean="0">
                <a:latin typeface="Calibri"/>
              </a:rPr>
              <a:t> VI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O </a:t>
            </a:r>
            <a:r>
              <a:rPr lang="en-US" sz="3600" kern="0" spc="-1" dirty="0" err="1" smtClean="0">
                <a:latin typeface="Calibri"/>
              </a:rPr>
              <a:t>que</a:t>
            </a:r>
            <a:r>
              <a:rPr lang="en-US" sz="3600" kern="0" spc="-1" dirty="0" smtClean="0">
                <a:latin typeface="Calibri"/>
              </a:rPr>
              <a:t> é </a:t>
            </a:r>
            <a:r>
              <a:rPr lang="en-US" sz="3600" kern="0" spc="-1" dirty="0" err="1" smtClean="0">
                <a:latin typeface="Calibri"/>
              </a:rPr>
              <a:t>efeito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Tipos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interação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Alerta</a:t>
            </a:r>
            <a:r>
              <a:rPr lang="en-US" sz="4000" dirty="0" smtClean="0"/>
              <a:t> </a:t>
            </a:r>
            <a:r>
              <a:rPr lang="en-US" sz="4000" dirty="0" err="1" smtClean="0"/>
              <a:t>inicial</a:t>
            </a:r>
            <a:r>
              <a:rPr lang="en-US" sz="4000" dirty="0" smtClean="0"/>
              <a:t>: </a:t>
            </a:r>
            <a:r>
              <a:rPr lang="en-US" sz="4000" dirty="0" err="1" smtClean="0"/>
              <a:t>Gráficos</a:t>
            </a:r>
            <a:r>
              <a:rPr lang="en-US" sz="4000" dirty="0" smtClean="0"/>
              <a:t> de pizza</a:t>
            </a:r>
            <a:endParaRPr lang="en-US" sz="4000" dirty="0"/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2813" y="2001034"/>
            <a:ext cx="7401747" cy="441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 descr="C:\Users\User\Desktop\downlo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918" y="2501100"/>
            <a:ext cx="4675264" cy="3071834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22504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85752" y="2643976"/>
            <a:ext cx="6380958" cy="14284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</a:rPr>
              <a:t>ATÉ O PRÓXIMO VÍDEO! </a:t>
            </a:r>
            <a:r>
              <a:rPr lang="pt-BR" sz="9000" strike="noStrike" spc="-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itchFamily="34" charset="0"/>
                <a:sym typeface="Wingdings" pitchFamily="2" charset="2"/>
              </a:rPr>
              <a:t></a:t>
            </a:r>
            <a:endParaRPr lang="pt-BR" sz="9000" strike="noStrike" spc="-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latin typeface="Bangers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Referências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380166" y="1072582"/>
            <a:ext cx="11429634" cy="5787006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67000" lnSpcReduction="20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Cozby</a:t>
            </a:r>
            <a:r>
              <a:rPr lang="en-US" sz="3600" kern="0" spc="-1" dirty="0" smtClean="0">
                <a:latin typeface="Calibri"/>
              </a:rPr>
              <a:t>, P. C., &amp; Bates, S. C. (2018). </a:t>
            </a:r>
            <a:r>
              <a:rPr lang="en-US" sz="3600" i="1" kern="0" spc="-1" dirty="0" smtClean="0">
                <a:latin typeface="Calibri"/>
              </a:rPr>
              <a:t>Methods in behavioral research</a:t>
            </a:r>
            <a:r>
              <a:rPr lang="en-US" sz="3600" kern="0" spc="-1" dirty="0" smtClean="0">
                <a:latin typeface="Calibri"/>
              </a:rPr>
              <a:t> (13</a:t>
            </a:r>
            <a:r>
              <a:rPr lang="en-US" sz="3600" kern="0" spc="-1" baseline="30000" dirty="0" smtClean="0">
                <a:latin typeface="Calibri"/>
              </a:rPr>
              <a:t>th</a:t>
            </a:r>
            <a:r>
              <a:rPr lang="en-US" sz="3600" kern="0" spc="-1" dirty="0" smtClean="0">
                <a:latin typeface="Calibri"/>
              </a:rPr>
              <a:t> ed.). McGraw-Hill.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Loftus, E. F., &amp; Palmer, J. C. (1974</a:t>
            </a:r>
            <a:r>
              <a:rPr lang="en-US" sz="3600" kern="0" spc="-1" dirty="0" smtClean="0">
                <a:latin typeface="Calibri"/>
              </a:rPr>
              <a:t>). Reconstruction </a:t>
            </a:r>
            <a:r>
              <a:rPr lang="en-US" sz="3600" kern="0" spc="-1" dirty="0" smtClean="0">
                <a:latin typeface="Calibri"/>
              </a:rPr>
              <a:t>of automobile destruction: An</a:t>
            </a:r>
            <a:br>
              <a:rPr lang="en-US" sz="3600" kern="0" spc="-1" dirty="0" smtClean="0">
                <a:latin typeface="Calibri"/>
              </a:rPr>
            </a:br>
            <a:r>
              <a:rPr lang="en-US" sz="3600" kern="0" spc="-1" dirty="0" smtClean="0">
                <a:latin typeface="Calibri"/>
              </a:rPr>
              <a:t>example of the interaction between language and memory</a:t>
            </a:r>
            <a:r>
              <a:rPr lang="en-US" sz="3600" i="1" kern="0" spc="-1" dirty="0" smtClean="0">
                <a:latin typeface="Calibri"/>
              </a:rPr>
              <a:t>. Journal of Verbal Learning and </a:t>
            </a:r>
            <a:r>
              <a:rPr lang="en-US" sz="3600" i="1" kern="0" spc="-1" dirty="0" smtClean="0">
                <a:latin typeface="Calibri"/>
              </a:rPr>
              <a:t>Verbal Behavior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13</a:t>
            </a:r>
            <a:r>
              <a:rPr lang="en-US" sz="3600" kern="0" spc="-1" dirty="0" smtClean="0">
                <a:latin typeface="Calibri"/>
              </a:rPr>
              <a:t>, 585–589.  https://</a:t>
            </a:r>
            <a:r>
              <a:rPr lang="en-US" sz="3600" kern="0" spc="-1" dirty="0" smtClean="0">
                <a:latin typeface="Calibri"/>
              </a:rPr>
              <a:t>doi.org/10.1016/S0022-5371(74)80011-3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MacLeod</a:t>
            </a:r>
            <a:r>
              <a:rPr lang="en-US" sz="3600" kern="0" spc="-1" dirty="0" smtClean="0">
                <a:latin typeface="Calibri"/>
              </a:rPr>
              <a:t>, C. M. (1991). Half a century of research on the </a:t>
            </a:r>
            <a:r>
              <a:rPr lang="en-US" sz="3600" kern="0" spc="-1" dirty="0" err="1" smtClean="0">
                <a:latin typeface="Calibri"/>
              </a:rPr>
              <a:t>Stroop</a:t>
            </a:r>
            <a:r>
              <a:rPr lang="en-US" sz="3600" kern="0" spc="-1" dirty="0" smtClean="0">
                <a:latin typeface="Calibri"/>
              </a:rPr>
              <a:t> effect: An integrative review. </a:t>
            </a:r>
            <a:r>
              <a:rPr lang="en-US" sz="3600" i="1" kern="0" spc="-1" dirty="0" smtClean="0">
                <a:latin typeface="Calibri"/>
              </a:rPr>
              <a:t>Psychological Bulletin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109</a:t>
            </a:r>
            <a:r>
              <a:rPr lang="en-US" sz="3600" kern="0" spc="-1" dirty="0" smtClean="0">
                <a:latin typeface="Calibri"/>
              </a:rPr>
              <a:t>(2), 163–203. https://doi.org/10.1037/0033-2909.109.2.163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Rosenthal</a:t>
            </a:r>
            <a:r>
              <a:rPr lang="en-US" sz="3600" kern="0" spc="-1" dirty="0" smtClean="0">
                <a:latin typeface="Calibri"/>
              </a:rPr>
              <a:t>, R., &amp; </a:t>
            </a:r>
            <a:r>
              <a:rPr lang="en-US" sz="3600" kern="0" spc="-1" dirty="0" err="1" smtClean="0">
                <a:latin typeface="Calibri"/>
              </a:rPr>
              <a:t>Fode</a:t>
            </a:r>
            <a:r>
              <a:rPr lang="en-US" sz="3600" kern="0" spc="-1" dirty="0" smtClean="0">
                <a:latin typeface="Calibri"/>
              </a:rPr>
              <a:t>, K. L. (1963). The effect of experimenter bias on the performance of the albino rat. </a:t>
            </a:r>
            <a:r>
              <a:rPr lang="en-US" sz="3600" i="1" kern="0" spc="-1" dirty="0" smtClean="0">
                <a:latin typeface="Calibri"/>
              </a:rPr>
              <a:t>Behavioral Science</a:t>
            </a:r>
            <a:r>
              <a:rPr lang="en-US" sz="3600" kern="0" spc="-1" dirty="0" smtClean="0">
                <a:latin typeface="Calibri"/>
              </a:rPr>
              <a:t>,</a:t>
            </a:r>
            <a:r>
              <a:rPr lang="en-US" sz="3600" i="1" kern="0" spc="-1" dirty="0" smtClean="0">
                <a:latin typeface="Calibri"/>
              </a:rPr>
              <a:t> 8</a:t>
            </a:r>
            <a:r>
              <a:rPr lang="en-US" sz="3600" kern="0" spc="-1" dirty="0" smtClean="0">
                <a:latin typeface="Calibri"/>
              </a:rPr>
              <a:t>, 183-189. https://</a:t>
            </a:r>
            <a:r>
              <a:rPr lang="en-US" sz="3600" kern="0" spc="-1" dirty="0" smtClean="0">
                <a:latin typeface="Calibri"/>
              </a:rPr>
              <a:t>doi.org/10.1002/bs.3830080302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Stroop</a:t>
            </a:r>
            <a:r>
              <a:rPr lang="en-US" sz="3600" kern="0" spc="-1" dirty="0" smtClean="0">
                <a:latin typeface="Calibri"/>
              </a:rPr>
              <a:t>, J. R. (1935b). Studies of interference in serial verbal reactions.</a:t>
            </a:r>
            <a:br>
              <a:rPr lang="en-US" sz="3600" kern="0" spc="-1" dirty="0" smtClean="0">
                <a:latin typeface="Calibri"/>
              </a:rPr>
            </a:br>
            <a:r>
              <a:rPr lang="en-US" sz="3600" i="1" kern="0" spc="-1" dirty="0" smtClean="0">
                <a:latin typeface="Calibri"/>
              </a:rPr>
              <a:t>Journal of Experimental Psychology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18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kern="0" spc="-1" dirty="0" smtClean="0">
                <a:latin typeface="Calibri"/>
              </a:rPr>
              <a:t>643–662. https://</a:t>
            </a:r>
            <a:r>
              <a:rPr lang="en-US" sz="3600" kern="0" spc="-1" dirty="0" smtClean="0">
                <a:latin typeface="Calibri"/>
              </a:rPr>
              <a:t>doi.org/10.1037/h0054651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tabLst>
                <a:tab pos="0" algn="l"/>
              </a:tabLst>
              <a:defRPr/>
            </a:pPr>
            <a:r>
              <a:rPr lang="en-US" sz="3600" kern="0" spc="-1" dirty="0" smtClean="0">
                <a:latin typeface="Calibri"/>
              </a:rPr>
              <a:t>Ward, A. F., Duke, K., </a:t>
            </a:r>
            <a:r>
              <a:rPr lang="en-US" sz="3600" kern="0" spc="-1" dirty="0" err="1" smtClean="0">
                <a:latin typeface="Calibri"/>
              </a:rPr>
              <a:t>Gneezy</a:t>
            </a:r>
            <a:r>
              <a:rPr lang="en-US" sz="3600" kern="0" spc="-1" dirty="0" smtClean="0">
                <a:latin typeface="Calibri"/>
              </a:rPr>
              <a:t>, A., &amp; </a:t>
            </a:r>
            <a:r>
              <a:rPr lang="en-US" sz="3600" kern="0" spc="-1" dirty="0" err="1" smtClean="0">
                <a:latin typeface="Calibri"/>
              </a:rPr>
              <a:t>Bos</a:t>
            </a:r>
            <a:r>
              <a:rPr lang="en-US" sz="3600" kern="0" spc="-1" dirty="0" smtClean="0">
                <a:latin typeface="Calibri"/>
              </a:rPr>
              <a:t>, M. W. (2018). Brain drain: The mere presence of one’s own </a:t>
            </a:r>
            <a:r>
              <a:rPr lang="en-US" sz="3600" kern="0" spc="-1" dirty="0" err="1" smtClean="0">
                <a:latin typeface="Calibri"/>
              </a:rPr>
              <a:t>smartphone</a:t>
            </a:r>
            <a:r>
              <a:rPr lang="en-US" sz="3600" kern="0" spc="-1" dirty="0" smtClean="0">
                <a:latin typeface="Calibri"/>
              </a:rPr>
              <a:t> reduces available cognitive capacity. </a:t>
            </a:r>
            <a:r>
              <a:rPr lang="en-US" sz="3600" i="1" kern="0" spc="-1" dirty="0" smtClean="0">
                <a:latin typeface="Calibri"/>
              </a:rPr>
              <a:t>Journal of the Association for Consumer Research</a:t>
            </a:r>
            <a:r>
              <a:rPr lang="en-US" sz="3600" kern="0" spc="-1" dirty="0" smtClean="0">
                <a:latin typeface="Calibri"/>
              </a:rPr>
              <a:t>, </a:t>
            </a:r>
            <a:r>
              <a:rPr lang="en-US" sz="3600" i="1" kern="0" spc="-1" dirty="0" smtClean="0">
                <a:latin typeface="Calibri"/>
              </a:rPr>
              <a:t>2</a:t>
            </a:r>
            <a:r>
              <a:rPr lang="en-US" sz="3600" kern="0" spc="-1" dirty="0" smtClean="0">
                <a:latin typeface="Calibri"/>
              </a:rPr>
              <a:t>(2), </a:t>
            </a:r>
            <a:r>
              <a:rPr lang="en-US" sz="3600" kern="0" spc="-1" dirty="0" smtClean="0">
                <a:latin typeface="Calibri"/>
              </a:rPr>
              <a:t>140–154. </a:t>
            </a:r>
            <a:r>
              <a:rPr lang="en-US" sz="3600" kern="0" spc="-1" dirty="0" smtClean="0">
                <a:latin typeface="Calibri"/>
              </a:rPr>
              <a:t>https://doi.org/10.1086/691462</a:t>
            </a:r>
            <a:endParaRPr lang="en-US" sz="3600" kern="0" spc="-1" dirty="0" smtClean="0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21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3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70C0"/>
                </a:solidFill>
                <a:latin typeface="Calibri"/>
              </a:rPr>
              <a:t>Presença de celular e recursos cognitivos 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(</a:t>
            </a:r>
            <a:r>
              <a:rPr lang="pt-BR" sz="2900" b="1" kern="0" spc="-1" dirty="0" err="1" smtClean="0">
                <a:solidFill>
                  <a:srgbClr val="0070C0"/>
                </a:solidFill>
                <a:latin typeface="Calibri"/>
              </a:rPr>
              <a:t>Ward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4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5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74" name="Picture 2" descr="C:\Users\User\Desktop\142ab9826a2ff3fb33c1bfe2663da49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763" y="1000902"/>
            <a:ext cx="4112187" cy="2743200"/>
          </a:xfrm>
          <a:prstGeom prst="rect">
            <a:avLst/>
          </a:prstGeom>
          <a:noFill/>
        </p:spPr>
      </p:pic>
      <p:pic>
        <p:nvPicPr>
          <p:cNvPr id="3075" name="Picture 3" descr="C:\Users\User\Desktop\celular-furto.jpg"/>
          <p:cNvPicPr>
            <a:picLocks noChangeAspect="1" noChangeArrowheads="1"/>
          </p:cNvPicPr>
          <p:nvPr/>
        </p:nvPicPr>
        <p:blipFill>
          <a:blip r:embed="rId3"/>
          <a:srcRect l="14884" r="19858"/>
          <a:stretch>
            <a:fillRect/>
          </a:stretch>
        </p:blipFill>
        <p:spPr bwMode="auto">
          <a:xfrm>
            <a:off x="1165984" y="3829866"/>
            <a:ext cx="4071966" cy="2743200"/>
          </a:xfrm>
          <a:prstGeom prst="rect">
            <a:avLst/>
          </a:prstGeom>
          <a:noFill/>
        </p:spPr>
      </p:pic>
      <p:pic>
        <p:nvPicPr>
          <p:cNvPr id="3076" name="Picture 4" descr="C:\Users\User\Desktop\6gkb1ax3scdy5qjmirt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62" y="1072340"/>
            <a:ext cx="3933052" cy="2948952"/>
          </a:xfrm>
          <a:prstGeom prst="rect">
            <a:avLst/>
          </a:prstGeom>
          <a:noFill/>
        </p:spPr>
      </p:pic>
      <p:sp>
        <p:nvSpPr>
          <p:cNvPr id="9" name="PlaceHolder 1"/>
          <p:cNvSpPr txBox="1">
            <a:spLocks/>
          </p:cNvSpPr>
          <p:nvPr/>
        </p:nvSpPr>
        <p:spPr>
          <a:xfrm>
            <a:off x="5952330" y="4215612"/>
            <a:ext cx="5857470" cy="214314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895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Celulares</a:t>
            </a:r>
            <a:r>
              <a:rPr lang="en-US" sz="3600" kern="0" spc="-1" dirty="0" smtClean="0">
                <a:latin typeface="Calibri"/>
              </a:rPr>
              <a:t> no </a:t>
            </a:r>
            <a:r>
              <a:rPr lang="en-US" sz="3600" kern="0" spc="-1" dirty="0" err="1" smtClean="0">
                <a:latin typeface="Calibri"/>
              </a:rPr>
              <a:t>silencioso</a:t>
            </a:r>
            <a:r>
              <a:rPr lang="en-US" sz="3600" kern="0" spc="-1" dirty="0" smtClean="0">
                <a:latin typeface="Calibri"/>
              </a:rPr>
              <a:t> e </a:t>
            </a:r>
            <a:r>
              <a:rPr lang="en-US" sz="3600" kern="0" spc="-1" dirty="0" err="1" smtClean="0">
                <a:latin typeface="Calibri"/>
              </a:rPr>
              <a:t>sem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modo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vibração</a:t>
            </a:r>
            <a:endParaRPr lang="en-US" sz="3600" kern="0" spc="-1" dirty="0" smtClean="0">
              <a:latin typeface="Calibri"/>
            </a:endParaRP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600" kern="0" spc="-1" dirty="0" err="1" smtClean="0">
                <a:latin typeface="Calibri"/>
              </a:rPr>
              <a:t>Tarefas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memória</a:t>
            </a:r>
            <a:r>
              <a:rPr lang="en-US" sz="3600" kern="0" spc="-1" dirty="0" smtClean="0">
                <a:latin typeface="Calibri"/>
              </a:rPr>
              <a:t> de </a:t>
            </a:r>
            <a:r>
              <a:rPr lang="en-US" sz="3600" kern="0" spc="-1" dirty="0" err="1" smtClean="0">
                <a:latin typeface="Calibri"/>
              </a:rPr>
              <a:t>trabalho</a:t>
            </a:r>
            <a:r>
              <a:rPr lang="en-US" sz="3600" kern="0" spc="-1" dirty="0" smtClean="0">
                <a:latin typeface="Calibri"/>
              </a:rPr>
              <a:t> e de </a:t>
            </a:r>
            <a:r>
              <a:rPr lang="en-US" sz="3600" kern="0" spc="-1" dirty="0" err="1" smtClean="0">
                <a:latin typeface="Calibri"/>
              </a:rPr>
              <a:t>inteligência</a:t>
            </a:r>
            <a:r>
              <a:rPr lang="en-US" sz="3600" kern="0" spc="-1" dirty="0" smtClean="0">
                <a:latin typeface="Calibri"/>
              </a:rPr>
              <a:t> </a:t>
            </a:r>
            <a:r>
              <a:rPr lang="en-US" sz="3600" kern="0" spc="-1" dirty="0" err="1" smtClean="0">
                <a:latin typeface="Calibri"/>
              </a:rPr>
              <a:t>fluída</a:t>
            </a:r>
            <a:endParaRPr lang="pt-BR" sz="3500" kern="0" spc="-1" dirty="0">
              <a:latin typeface="Calibri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Presença</a:t>
            </a:r>
            <a:r>
              <a:rPr lang="en-US" sz="3800" dirty="0" smtClean="0"/>
              <a:t> de </a:t>
            </a:r>
            <a:r>
              <a:rPr lang="en-US" sz="3800" dirty="0" err="1" smtClean="0"/>
              <a:t>Celular</a:t>
            </a:r>
            <a:r>
              <a:rPr lang="en-US" sz="3800" dirty="0" smtClean="0"/>
              <a:t> e </a:t>
            </a:r>
            <a:r>
              <a:rPr lang="en-US" sz="3800" dirty="0" err="1" smtClean="0"/>
              <a:t>Recursos</a:t>
            </a:r>
            <a:r>
              <a:rPr lang="en-US" sz="3800" dirty="0" smtClean="0"/>
              <a:t> </a:t>
            </a:r>
            <a:r>
              <a:rPr lang="en-US" sz="3800" dirty="0" err="1" smtClean="0"/>
              <a:t>Cognitivos</a:t>
            </a:r>
            <a:r>
              <a:rPr lang="en-US" sz="3800" dirty="0" smtClean="0"/>
              <a:t> </a:t>
            </a:r>
            <a:r>
              <a:rPr lang="en-US" dirty="0" smtClean="0"/>
              <a:t>(Ward et al., 2017)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6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138" y="1519238"/>
            <a:ext cx="112585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023240" y="585868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Nota: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interpretação</a:t>
            </a:r>
            <a:r>
              <a:rPr lang="en-US" dirty="0" smtClean="0">
                <a:solidFill>
                  <a:srgbClr val="FF3399"/>
                </a:solidFill>
              </a:rPr>
              <a:t> das barras de </a:t>
            </a:r>
            <a:r>
              <a:rPr lang="en-US" dirty="0" err="1" smtClean="0">
                <a:solidFill>
                  <a:srgbClr val="FF3399"/>
                </a:solidFill>
              </a:rPr>
              <a:t>erros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depende</a:t>
            </a:r>
            <a:r>
              <a:rPr lang="en-US" dirty="0" smtClean="0">
                <a:solidFill>
                  <a:srgbClr val="FF3399"/>
                </a:solidFill>
              </a:rPr>
              <a:t> do </a:t>
            </a:r>
            <a:r>
              <a:rPr lang="en-US" dirty="0" err="1" smtClean="0">
                <a:solidFill>
                  <a:srgbClr val="FF3399"/>
                </a:solidFill>
              </a:rPr>
              <a:t>que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está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sendo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plotado</a:t>
            </a:r>
            <a:r>
              <a:rPr lang="en-US" dirty="0" smtClean="0">
                <a:solidFill>
                  <a:srgbClr val="FF3399"/>
                </a:solidFill>
              </a:rPr>
              <a:t>.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Presença</a:t>
            </a:r>
            <a:r>
              <a:rPr lang="en-US" sz="3800" dirty="0" smtClean="0"/>
              <a:t> de </a:t>
            </a:r>
            <a:r>
              <a:rPr lang="en-US" sz="3800" dirty="0" err="1" smtClean="0"/>
              <a:t>Celular</a:t>
            </a:r>
            <a:r>
              <a:rPr lang="en-US" sz="3800" dirty="0" smtClean="0"/>
              <a:t> e </a:t>
            </a:r>
            <a:r>
              <a:rPr lang="en-US" sz="3800" dirty="0" err="1" smtClean="0"/>
              <a:t>Recursos</a:t>
            </a:r>
            <a:r>
              <a:rPr lang="en-US" sz="3800" dirty="0" smtClean="0"/>
              <a:t> </a:t>
            </a:r>
            <a:r>
              <a:rPr lang="en-US" sz="3800" dirty="0" err="1" smtClean="0"/>
              <a:t>Cognitivos</a:t>
            </a:r>
            <a:r>
              <a:rPr lang="en-US" sz="3800" dirty="0" smtClean="0"/>
              <a:t> </a:t>
            </a:r>
            <a:r>
              <a:rPr lang="en-US" dirty="0" smtClean="0"/>
              <a:t>(Ward et al., 2017)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7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9900" y="1528763"/>
            <a:ext cx="1124902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023240" y="5858686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3399"/>
                </a:solidFill>
              </a:rPr>
              <a:t>Nota: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cheque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os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dirty="0" err="1" smtClean="0">
                <a:solidFill>
                  <a:srgbClr val="FF3399"/>
                </a:solidFill>
              </a:rPr>
              <a:t>limites</a:t>
            </a:r>
            <a:r>
              <a:rPr lang="en-US" dirty="0" smtClean="0">
                <a:solidFill>
                  <a:srgbClr val="FF3399"/>
                </a:solidFill>
              </a:rPr>
              <a:t> do </a:t>
            </a:r>
            <a:r>
              <a:rPr lang="en-US" dirty="0" err="1" smtClean="0">
                <a:solidFill>
                  <a:srgbClr val="FF3399"/>
                </a:solidFill>
              </a:rPr>
              <a:t>eixo</a:t>
            </a:r>
            <a:r>
              <a:rPr lang="en-US" dirty="0" smtClean="0">
                <a:solidFill>
                  <a:srgbClr val="FF3399"/>
                </a:solidFill>
              </a:rPr>
              <a:t> </a:t>
            </a:r>
            <a:r>
              <a:rPr lang="en-US" i="1" dirty="0" smtClean="0">
                <a:solidFill>
                  <a:srgbClr val="FF3399"/>
                </a:solidFill>
              </a:rPr>
              <a:t>y</a:t>
            </a:r>
            <a:r>
              <a:rPr lang="en-US" dirty="0" smtClean="0">
                <a:solidFill>
                  <a:srgbClr val="FF3399"/>
                </a:solidFill>
              </a:rPr>
              <a:t>.</a:t>
            </a:r>
            <a:endParaRPr lang="en-US" dirty="0">
              <a:solidFill>
                <a:srgbClr val="FF3399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 err="1" smtClean="0"/>
              <a:t>Presença</a:t>
            </a:r>
            <a:r>
              <a:rPr lang="en-US" sz="3800" dirty="0" smtClean="0"/>
              <a:t> de </a:t>
            </a:r>
            <a:r>
              <a:rPr lang="en-US" sz="3800" dirty="0" err="1" smtClean="0"/>
              <a:t>Celular</a:t>
            </a:r>
            <a:r>
              <a:rPr lang="en-US" sz="3800" dirty="0" smtClean="0"/>
              <a:t> e </a:t>
            </a:r>
            <a:r>
              <a:rPr lang="en-US" sz="3800" dirty="0" err="1" smtClean="0"/>
              <a:t>Recursos</a:t>
            </a:r>
            <a:r>
              <a:rPr lang="en-US" sz="3800" dirty="0" smtClean="0"/>
              <a:t> </a:t>
            </a:r>
            <a:r>
              <a:rPr lang="en-US" sz="3800" dirty="0" err="1" smtClean="0"/>
              <a:t>Cognitivos</a:t>
            </a:r>
            <a:r>
              <a:rPr lang="en-US" sz="3800" dirty="0" smtClean="0"/>
              <a:t> </a:t>
            </a:r>
            <a:r>
              <a:rPr lang="en-US" dirty="0" smtClean="0"/>
              <a:t>(Ward et al., 2017)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Efeitos de expectativa do experimentador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(Rosenthal &amp; 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Fode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8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Exemplos</a:t>
            </a:r>
            <a:endParaRPr lang="en-US" sz="4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1200320" cy="564336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Presença de celular e recursos cognitivos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Ward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et al., 2017)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b="1" kern="0" spc="-1" dirty="0" smtClean="0">
                <a:solidFill>
                  <a:srgbClr val="0070C0"/>
                </a:solidFill>
                <a:latin typeface="Calibri"/>
              </a:rPr>
              <a:t>Efeitos de expectativa do experimentador 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(Rosenthal &amp; </a:t>
            </a:r>
            <a:r>
              <a:rPr lang="pt-BR" sz="2900" b="1" kern="0" spc="-1" dirty="0" err="1" smtClean="0">
                <a:solidFill>
                  <a:srgbClr val="0070C0"/>
                </a:solidFill>
                <a:latin typeface="Calibri"/>
              </a:rPr>
              <a:t>Fode</a:t>
            </a:r>
            <a:r>
              <a:rPr lang="pt-BR" sz="2900" b="1" kern="0" spc="-1" dirty="0" smtClean="0">
                <a:solidFill>
                  <a:srgbClr val="0070C0"/>
                </a:solidFill>
                <a:latin typeface="Calibri"/>
              </a:rPr>
              <a:t>, 1963)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Efeito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35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en-US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Stroop</a:t>
            </a:r>
            <a:r>
              <a:rPr lang="en-US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, 1935)</a:t>
            </a:r>
          </a:p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Rótulo verbal em pergunta e memória 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(</a:t>
            </a:r>
            <a:r>
              <a:rPr lang="pt-BR" sz="2900" kern="0" spc="-1" dirty="0" err="1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Loftus</a:t>
            </a:r>
            <a:r>
              <a:rPr lang="pt-BR" sz="2900" kern="0" spc="-1" dirty="0" smtClean="0">
                <a:solidFill>
                  <a:schemeClr val="bg1">
                    <a:lumMod val="65000"/>
                  </a:schemeClr>
                </a:solidFill>
                <a:latin typeface="Calibri"/>
              </a:rPr>
              <a:t> &amp; Palmer, 1974)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9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43074</TotalTime>
  <Words>2815</Words>
  <Application>Microsoft Office PowerPoint</Application>
  <PresentationFormat>Personalizar</PresentationFormat>
  <Paragraphs>242</Paragraphs>
  <Slides>21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Office Theme</vt:lpstr>
      <vt:lpstr>COMO IDENTIFICAR VARIÁVEIS GRAFICAMENTE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ATÉ O PRÓXIMO VÍDEO! </vt:lpstr>
      <vt:lpstr>Slide 21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Windows User</cp:lastModifiedBy>
  <cp:revision>919</cp:revision>
  <dcterms:created xsi:type="dcterms:W3CDTF">2016-11-14T13:56:39Z</dcterms:created>
  <dcterms:modified xsi:type="dcterms:W3CDTF">2022-11-02T13:56:49Z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