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53" r:id="rId2"/>
    <p:sldId id="371" r:id="rId3"/>
    <p:sldId id="396" r:id="rId4"/>
    <p:sldId id="389" r:id="rId5"/>
    <p:sldId id="380" r:id="rId6"/>
    <p:sldId id="381" r:id="rId7"/>
    <p:sldId id="390" r:id="rId8"/>
    <p:sldId id="391" r:id="rId9"/>
    <p:sldId id="388" r:id="rId10"/>
    <p:sldId id="357" r:id="rId11"/>
    <p:sldId id="392" r:id="rId12"/>
    <p:sldId id="393" r:id="rId13"/>
    <p:sldId id="385" r:id="rId14"/>
    <p:sldId id="383" r:id="rId15"/>
    <p:sldId id="382" r:id="rId16"/>
    <p:sldId id="386" r:id="rId17"/>
    <p:sldId id="394" r:id="rId18"/>
    <p:sldId id="395" r:id="rId19"/>
    <p:sldId id="387" r:id="rId20"/>
    <p:sldId id="384" r:id="rId21"/>
    <p:sldId id="411" r:id="rId22"/>
    <p:sldId id="360" r:id="rId23"/>
    <p:sldId id="410" r:id="rId24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3399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6" autoAdjust="0"/>
    <p:restoredTop sz="94265" autoAdjust="0"/>
  </p:normalViewPr>
  <p:slideViewPr>
    <p:cSldViewPr>
      <p:cViewPr varScale="1">
        <p:scale>
          <a:sx n="65" d="100"/>
          <a:sy n="65" d="100"/>
        </p:scale>
        <p:origin x="-276" y="-1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18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22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2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3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4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7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8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11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12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17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B7C466-7F9D-4282-837D-7071D1CA69D5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3DEE5-4FCE-469C-BF2F-DBFCA86530A8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9E851-8906-439E-BB49-BE27742EE11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B0643-70CA-4C6D-AF1E-C890C0770CD9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DBBEAB-DD8B-4C5D-854A-E9BCF3641C0E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3CDD2-38B2-48B8-812C-FBCF035ACF45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363C1-02F0-43BC-AB9D-74F57F152F92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E07BD-0A8B-4253-821E-4398CCEBC42C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841E7-5550-472A-957D-233EDED2AFB0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FB60-752E-4CDB-82F0-8676DC824D7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F2BC58-71B1-4EC0-AE33-DE7FFB232B31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08F27-51E4-4332-AF1E-F68E4DBA49B6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9000" strike="noStrike" spc="-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EXPERIMENTOS COM MAIS DE UMA VARIÁVEL INDEPENDENTE</a:t>
            </a:r>
            <a:endParaRPr lang="pt-BR" sz="9000" strike="noStrike" spc="-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Rotação</a:t>
            </a:r>
            <a:r>
              <a:rPr lang="en-US" sz="3800" dirty="0" smtClean="0"/>
              <a:t> mental </a:t>
            </a:r>
            <a:r>
              <a:rPr lang="en-US" dirty="0" smtClean="0"/>
              <a:t>(</a:t>
            </a:r>
            <a:r>
              <a:rPr lang="en-US" dirty="0" err="1" smtClean="0"/>
              <a:t>Shepard</a:t>
            </a:r>
            <a:r>
              <a:rPr lang="en-US" dirty="0" smtClean="0"/>
              <a:t> &amp; Metzler, </a:t>
            </a:r>
            <a:r>
              <a:rPr lang="en-US" dirty="0" smtClean="0"/>
              <a:t>1971)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76" y="1286654"/>
            <a:ext cx="6114593" cy="51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 r="2261"/>
          <a:stretch>
            <a:fillRect/>
          </a:stretch>
        </p:blipFill>
        <p:spPr bwMode="auto">
          <a:xfrm>
            <a:off x="6062429" y="1215216"/>
            <a:ext cx="617644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Memória dependente de contexto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Godden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Baddeley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1975)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Rotação mental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(Shepard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Metzler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1971)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ETCC e percepção de figura–fundo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Sasia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Cacciamani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2021)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Cegueira </a:t>
            </a:r>
            <a:r>
              <a:rPr lang="pt-BR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inatencional</a:t>
            </a: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 eventos dinâmicos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Simons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Chabris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1999)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en-US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Memória dependente de contexto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Godden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Baddeley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1975)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Rotação mental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(Shepard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Metzler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1971)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b="1" kern="0" spc="-1" dirty="0" smtClean="0">
                <a:solidFill>
                  <a:srgbClr val="002060"/>
                </a:solidFill>
                <a:latin typeface="Calibri"/>
              </a:rPr>
              <a:t>ETCC e percepção de figura–fundo 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(</a:t>
            </a:r>
            <a:r>
              <a:rPr lang="pt-BR" sz="2900" b="1" kern="0" spc="-1" dirty="0" err="1" smtClean="0">
                <a:solidFill>
                  <a:srgbClr val="002060"/>
                </a:solidFill>
                <a:latin typeface="Calibri"/>
              </a:rPr>
              <a:t>Sasia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 &amp; </a:t>
            </a:r>
            <a:r>
              <a:rPr lang="pt-BR" sz="2900" b="1" kern="0" spc="-1" dirty="0" err="1" smtClean="0">
                <a:solidFill>
                  <a:srgbClr val="002060"/>
                </a:solidFill>
                <a:latin typeface="Calibri"/>
              </a:rPr>
              <a:t>Cacciamani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, 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2021)</a:t>
            </a:r>
            <a:endParaRPr lang="pt-BR" sz="29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Cegueira </a:t>
            </a:r>
            <a:r>
              <a:rPr lang="pt-BR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inatencional</a:t>
            </a: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 eventos dinâmicos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Simons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Chabris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1999)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en-US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ETCC e </a:t>
            </a:r>
            <a:r>
              <a:rPr lang="en-US" sz="3800" dirty="0" err="1" smtClean="0"/>
              <a:t>percepção</a:t>
            </a:r>
            <a:r>
              <a:rPr lang="en-US" sz="3800" dirty="0" smtClean="0"/>
              <a:t> de </a:t>
            </a:r>
            <a:r>
              <a:rPr lang="en-US" sz="3800" dirty="0" err="1" smtClean="0"/>
              <a:t>figura–fundo</a:t>
            </a:r>
            <a:r>
              <a:rPr lang="en-US" sz="3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Sasia</a:t>
            </a:r>
            <a:r>
              <a:rPr lang="en-US" dirty="0" smtClean="0"/>
              <a:t> &amp; </a:t>
            </a:r>
            <a:r>
              <a:rPr lang="en-US" dirty="0" err="1" smtClean="0"/>
              <a:t>Cacciamani</a:t>
            </a:r>
            <a:r>
              <a:rPr lang="en-US" dirty="0" smtClean="0"/>
              <a:t>, </a:t>
            </a:r>
            <a:r>
              <a:rPr lang="en-US" dirty="0" smtClean="0"/>
              <a:t>2021)</a:t>
            </a:r>
            <a:endParaRPr lang="en-US" dirty="0"/>
          </a:p>
        </p:txBody>
      </p:sp>
      <p:pic>
        <p:nvPicPr>
          <p:cNvPr id="3079" name="Picture 7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0232" y="1929596"/>
            <a:ext cx="5857916" cy="3984244"/>
          </a:xfrm>
          <a:prstGeom prst="rect">
            <a:avLst/>
          </a:prstGeom>
          <a:noFill/>
        </p:spPr>
      </p:pic>
      <p:pic>
        <p:nvPicPr>
          <p:cNvPr id="4098" name="Picture 2" descr="C:\Users\User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1222" y="1929596"/>
            <a:ext cx="2822105" cy="398678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ETCC e </a:t>
            </a:r>
            <a:r>
              <a:rPr lang="en-US" sz="3800" dirty="0" err="1" smtClean="0"/>
              <a:t>percepção</a:t>
            </a:r>
            <a:r>
              <a:rPr lang="en-US" sz="3800" dirty="0" smtClean="0"/>
              <a:t> de </a:t>
            </a:r>
            <a:r>
              <a:rPr lang="en-US" sz="3800" dirty="0" err="1" smtClean="0"/>
              <a:t>figura–fundo</a:t>
            </a:r>
            <a:r>
              <a:rPr lang="en-US" sz="3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Sasia</a:t>
            </a:r>
            <a:r>
              <a:rPr lang="en-US" dirty="0" smtClean="0"/>
              <a:t> &amp; </a:t>
            </a:r>
            <a:r>
              <a:rPr lang="en-US" dirty="0" err="1" smtClean="0"/>
              <a:t>Cacciamani</a:t>
            </a:r>
            <a:r>
              <a:rPr lang="en-US" dirty="0" smtClean="0"/>
              <a:t>, </a:t>
            </a:r>
            <a:r>
              <a:rPr lang="en-US" dirty="0" smtClean="0"/>
              <a:t>2021)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098" y="2929728"/>
            <a:ext cx="495529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 descr="C:\Users\User\Desktop\download (1).jpg"/>
          <p:cNvPicPr>
            <a:picLocks noChangeAspect="1" noChangeArrowheads="1"/>
          </p:cNvPicPr>
          <p:nvPr/>
        </p:nvPicPr>
        <p:blipFill>
          <a:blip r:embed="rId3"/>
          <a:srcRect l="20615"/>
          <a:stretch>
            <a:fillRect/>
          </a:stretch>
        </p:blipFill>
        <p:spPr bwMode="auto">
          <a:xfrm>
            <a:off x="1428630" y="1000902"/>
            <a:ext cx="2451998" cy="2214578"/>
          </a:xfrm>
          <a:prstGeom prst="rect">
            <a:avLst/>
          </a:prstGeom>
          <a:noFill/>
        </p:spPr>
      </p:pic>
      <p:sp>
        <p:nvSpPr>
          <p:cNvPr id="11" name="PlaceHolder 1"/>
          <p:cNvSpPr txBox="1">
            <a:spLocks/>
          </p:cNvSpPr>
          <p:nvPr/>
        </p:nvSpPr>
        <p:spPr>
          <a:xfrm>
            <a:off x="5595140" y="1286654"/>
            <a:ext cx="6595273" cy="1357322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VI 1—Estimulação: </a:t>
            </a:r>
            <a:r>
              <a:rPr lang="en-US" sz="3600" kern="0" spc="-1" dirty="0" err="1" smtClean="0">
                <a:latin typeface="Calibri"/>
              </a:rPr>
              <a:t>estimulação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sham</a:t>
            </a:r>
            <a:endParaRPr lang="pt-BR" sz="3500" kern="0" spc="-1" dirty="0">
              <a:latin typeface="Calibri"/>
            </a:endParaRPr>
          </a:p>
        </p:txBody>
      </p:sp>
      <p:pic>
        <p:nvPicPr>
          <p:cNvPr id="8194" name="Picture 2" descr="C:\Users\User\Desktop\download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8016" y="2811272"/>
            <a:ext cx="5786478" cy="385063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ETCC e </a:t>
            </a:r>
            <a:r>
              <a:rPr lang="en-US" sz="3800" dirty="0" err="1" smtClean="0"/>
              <a:t>percepção</a:t>
            </a:r>
            <a:r>
              <a:rPr lang="en-US" sz="3800" dirty="0" smtClean="0"/>
              <a:t> de </a:t>
            </a:r>
            <a:r>
              <a:rPr lang="en-US" sz="3800" dirty="0" err="1" smtClean="0"/>
              <a:t>figura–fundo</a:t>
            </a:r>
            <a:r>
              <a:rPr lang="en-US" sz="3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Sasia</a:t>
            </a:r>
            <a:r>
              <a:rPr lang="en-US" dirty="0" smtClean="0"/>
              <a:t> &amp; </a:t>
            </a:r>
            <a:r>
              <a:rPr lang="en-US" dirty="0" err="1" smtClean="0"/>
              <a:t>Cacciamani</a:t>
            </a:r>
            <a:r>
              <a:rPr lang="en-US" dirty="0" smtClean="0"/>
              <a:t>, </a:t>
            </a:r>
            <a:r>
              <a:rPr lang="en-US" dirty="0" smtClean="0"/>
              <a:t>2021)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290" y="1681148"/>
            <a:ext cx="4214842" cy="510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3570" y="2858290"/>
            <a:ext cx="7666843" cy="232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PlaceHolder 1"/>
          <p:cNvSpPr txBox="1">
            <a:spLocks/>
          </p:cNvSpPr>
          <p:nvPr/>
        </p:nvSpPr>
        <p:spPr>
          <a:xfrm>
            <a:off x="880232" y="1000902"/>
            <a:ext cx="11072890" cy="1357322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VI 2—Tipo de </a:t>
            </a:r>
            <a:r>
              <a:rPr lang="en-US" sz="3600" kern="0" spc="-1" dirty="0" err="1" smtClean="0">
                <a:latin typeface="Calibri"/>
              </a:rPr>
              <a:t>estímulo</a:t>
            </a:r>
            <a:r>
              <a:rPr lang="en-US" sz="3600" kern="0" spc="-1" dirty="0" smtClean="0">
                <a:latin typeface="Calibri"/>
              </a:rPr>
              <a:t>: familiar, com </a:t>
            </a:r>
            <a:r>
              <a:rPr lang="en-US" sz="3600" kern="0" spc="-1" dirty="0" err="1" smtClean="0">
                <a:latin typeface="Calibri"/>
              </a:rPr>
              <a:t>partes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rearranjadas</a:t>
            </a:r>
            <a:endParaRPr lang="pt-BR" sz="3500" kern="0" spc="-1" dirty="0">
              <a:latin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ETCC e </a:t>
            </a:r>
            <a:r>
              <a:rPr lang="en-US" sz="3800" dirty="0" err="1" smtClean="0"/>
              <a:t>percepção</a:t>
            </a:r>
            <a:r>
              <a:rPr lang="en-US" sz="3800" dirty="0" smtClean="0"/>
              <a:t> de </a:t>
            </a:r>
            <a:r>
              <a:rPr lang="en-US" sz="3800" dirty="0" err="1" smtClean="0"/>
              <a:t>figura–fundo</a:t>
            </a:r>
            <a:r>
              <a:rPr lang="en-US" sz="3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Sasia</a:t>
            </a:r>
            <a:r>
              <a:rPr lang="en-US" dirty="0" smtClean="0"/>
              <a:t> &amp; </a:t>
            </a:r>
            <a:r>
              <a:rPr lang="en-US" dirty="0" err="1" smtClean="0"/>
              <a:t>Cacciamani</a:t>
            </a:r>
            <a:r>
              <a:rPr lang="en-US" dirty="0" smtClean="0"/>
              <a:t>, </a:t>
            </a:r>
            <a:r>
              <a:rPr lang="en-US" dirty="0" smtClean="0"/>
              <a:t>2021)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0298" y="1072340"/>
            <a:ext cx="9429816" cy="567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Memória dependente de contexto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Godden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Baddeley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1975)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Rotação mental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(Shepard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Metzler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1971)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ETCC e percepção de figura–fundo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Sasia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Cacciamani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2021)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Cegueira </a:t>
            </a:r>
            <a:r>
              <a:rPr lang="pt-BR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inatencional</a:t>
            </a: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 eventos dinâmicos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Simons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Chabris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1999)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en-US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17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Memória dependente de contexto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Godden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Baddeley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1975)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Rotação mental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(Shepard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Metzler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1971)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ETCC e percepção de figura–fundo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Sasia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Cacciamani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2021)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b="1" kern="0" spc="-1" dirty="0" smtClean="0">
                <a:solidFill>
                  <a:srgbClr val="002060"/>
                </a:solidFill>
                <a:latin typeface="Calibri"/>
              </a:rPr>
              <a:t>Cegueira </a:t>
            </a:r>
            <a:r>
              <a:rPr lang="pt-BR" sz="3500" b="1" kern="0" spc="-1" dirty="0" err="1" smtClean="0">
                <a:solidFill>
                  <a:srgbClr val="002060"/>
                </a:solidFill>
                <a:latin typeface="Calibri"/>
              </a:rPr>
              <a:t>inatencional</a:t>
            </a:r>
            <a:r>
              <a:rPr lang="pt-BR" sz="3500" b="1" kern="0" spc="-1" dirty="0" smtClean="0">
                <a:solidFill>
                  <a:srgbClr val="002060"/>
                </a:solidFill>
                <a:latin typeface="Calibri"/>
              </a:rPr>
              <a:t> e eventos dinâmicos 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(</a:t>
            </a:r>
            <a:r>
              <a:rPr lang="pt-BR" sz="2900" b="1" kern="0" spc="-1" dirty="0" err="1" smtClean="0">
                <a:solidFill>
                  <a:srgbClr val="002060"/>
                </a:solidFill>
                <a:latin typeface="Calibri"/>
              </a:rPr>
              <a:t>Simons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 &amp; </a:t>
            </a:r>
            <a:r>
              <a:rPr lang="pt-BR" sz="2900" b="1" kern="0" spc="-1" dirty="0" err="1" smtClean="0">
                <a:solidFill>
                  <a:srgbClr val="002060"/>
                </a:solidFill>
                <a:latin typeface="Calibri"/>
              </a:rPr>
              <a:t>Chabris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, 1999)</a:t>
            </a:r>
            <a:endParaRPr lang="en-US" sz="2900" b="1" kern="0" spc="-1" dirty="0" smtClean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18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19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Cegueira</a:t>
            </a:r>
            <a:r>
              <a:rPr lang="en-US" sz="3800" dirty="0" smtClean="0"/>
              <a:t> </a:t>
            </a:r>
            <a:r>
              <a:rPr lang="en-US" sz="3800" dirty="0" err="1" smtClean="0"/>
              <a:t>inatencional</a:t>
            </a:r>
            <a:r>
              <a:rPr lang="en-US" sz="3800" dirty="0" smtClean="0"/>
              <a:t> e </a:t>
            </a:r>
            <a:r>
              <a:rPr lang="en-US" sz="3800" dirty="0" err="1" smtClean="0"/>
              <a:t>eventos</a:t>
            </a:r>
            <a:r>
              <a:rPr lang="en-US" sz="3800" dirty="0" smtClean="0"/>
              <a:t> </a:t>
            </a:r>
            <a:r>
              <a:rPr lang="en-US" sz="3800" dirty="0" err="1" smtClean="0"/>
              <a:t>dinâmicos</a:t>
            </a:r>
            <a:r>
              <a:rPr lang="en-US" sz="3800" dirty="0" smtClean="0"/>
              <a:t> </a:t>
            </a:r>
            <a:r>
              <a:rPr lang="en-US" dirty="0" smtClean="0"/>
              <a:t>(Simons &amp; </a:t>
            </a:r>
            <a:r>
              <a:rPr lang="en-US" dirty="0" err="1" smtClean="0"/>
              <a:t>Chabris</a:t>
            </a:r>
            <a:r>
              <a:rPr lang="en-US" dirty="0" smtClean="0"/>
              <a:t>, 1999)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76" y="1019174"/>
            <a:ext cx="7187435" cy="582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laceHolder 1"/>
          <p:cNvSpPr txBox="1">
            <a:spLocks/>
          </p:cNvSpPr>
          <p:nvPr/>
        </p:nvSpPr>
        <p:spPr>
          <a:xfrm>
            <a:off x="7381090" y="1000902"/>
            <a:ext cx="4572032" cy="5500726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 lnSpcReduction="1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VI 1—Equipe: </a:t>
            </a:r>
            <a:r>
              <a:rPr lang="en-US" sz="3600" kern="0" spc="-1" dirty="0" err="1" smtClean="0">
                <a:latin typeface="Calibri"/>
              </a:rPr>
              <a:t>branca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preta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VI 2—Tarefa: </a:t>
            </a:r>
            <a:r>
              <a:rPr lang="en-US" sz="3600" kern="0" spc="-1" dirty="0" err="1" smtClean="0">
                <a:latin typeface="Calibri"/>
              </a:rPr>
              <a:t>fácil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difícil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VI 3—Vídeo: </a:t>
            </a:r>
            <a:r>
              <a:rPr lang="en-US" sz="3600" kern="0" spc="-1" dirty="0" err="1" smtClean="0">
                <a:latin typeface="Calibri"/>
              </a:rPr>
              <a:t>transparente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opaco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VI 4—Evento </a:t>
            </a:r>
            <a:r>
              <a:rPr lang="en-US" sz="3600" kern="0" spc="-1" dirty="0" err="1" smtClean="0">
                <a:latin typeface="Calibri"/>
              </a:rPr>
              <a:t>inesperado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Mulher</a:t>
            </a:r>
            <a:r>
              <a:rPr lang="en-US" sz="3600" kern="0" spc="-1" dirty="0" smtClean="0">
                <a:latin typeface="Calibri"/>
              </a:rPr>
              <a:t> com </a:t>
            </a:r>
            <a:r>
              <a:rPr lang="en-US" sz="3600" kern="0" spc="-1" dirty="0" err="1" smtClean="0">
                <a:latin typeface="Calibri"/>
              </a:rPr>
              <a:t>guarda-chuva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gorila</a:t>
            </a:r>
            <a:endParaRPr lang="pt-BR" sz="3500" kern="0" spc="-1" dirty="0">
              <a:latin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Desenhos</a:t>
            </a:r>
            <a:r>
              <a:rPr lang="en-US" sz="4000" dirty="0" smtClean="0"/>
              <a:t> </a:t>
            </a:r>
            <a:r>
              <a:rPr lang="en-US" sz="4000" dirty="0" err="1" smtClean="0"/>
              <a:t>fatoriais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 lnSpcReduction="1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latin typeface="Calibri"/>
              </a:rPr>
              <a:t>Experimentos com duas ou mais </a:t>
            </a:r>
            <a:r>
              <a:rPr lang="pt-BR" sz="3500" kern="0" spc="-1" dirty="0" err="1" smtClean="0">
                <a:latin typeface="Calibri"/>
              </a:rPr>
              <a:t>VIs</a:t>
            </a:r>
            <a:endParaRPr lang="pt-BR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latin typeface="Calibri"/>
              </a:rPr>
              <a:t>Desenhos fatoriais entressujeitos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latin typeface="Calibri"/>
              </a:rPr>
              <a:t>Desenhos fatoriais intrassujeitos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latin typeface="Calibri"/>
              </a:rPr>
              <a:t>Desenhos fatoriais mistos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latin typeface="Calibri"/>
              </a:rPr>
              <a:t>Exemplo: desenho fatorial misto 2 × 3 × ... × </a:t>
            </a:r>
            <a:r>
              <a:rPr lang="pt-BR" sz="3500" i="1" kern="0" spc="-1" dirty="0" smtClean="0">
                <a:latin typeface="Calibri"/>
              </a:rPr>
              <a:t>n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2900" kern="0" spc="-1" dirty="0" smtClean="0">
                <a:latin typeface="Calibri"/>
              </a:rPr>
              <a:t>Quantidade de números representa número de Vis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2900" kern="0" spc="-1" dirty="0" smtClean="0">
                <a:latin typeface="Calibri"/>
              </a:rPr>
              <a:t>Valor do primeiro número representa quantidade de níveis da VI 1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2900" kern="0" spc="-1" dirty="0" smtClean="0">
                <a:latin typeface="Calibri"/>
              </a:rPr>
              <a:t>Valor do segundo número representa quantidade de níveis da VI 2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2900" kern="0" spc="-1" dirty="0" smtClean="0">
                <a:latin typeface="Calibri"/>
              </a:rPr>
              <a:t>...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2900" kern="0" spc="-1" dirty="0" smtClean="0">
                <a:latin typeface="Calibri"/>
              </a:rPr>
              <a:t>Valor do </a:t>
            </a:r>
            <a:r>
              <a:rPr lang="pt-BR" sz="2900" i="1" kern="0" spc="-1" dirty="0" err="1" smtClean="0">
                <a:latin typeface="Calibri"/>
              </a:rPr>
              <a:t>n</a:t>
            </a:r>
            <a:r>
              <a:rPr lang="pt-BR" sz="2900" kern="0" spc="-1" dirty="0" err="1" smtClean="0">
                <a:latin typeface="Calibri"/>
              </a:rPr>
              <a:t>-ésimo</a:t>
            </a:r>
            <a:r>
              <a:rPr lang="pt-BR" sz="2900" kern="0" spc="-1" dirty="0" smtClean="0">
                <a:latin typeface="Calibri"/>
              </a:rPr>
              <a:t> número representa quantidade de níveis da VI </a:t>
            </a:r>
            <a:r>
              <a:rPr lang="pt-BR" sz="2900" i="1" kern="0" spc="-1" dirty="0" smtClean="0">
                <a:latin typeface="Calibri"/>
              </a:rPr>
              <a:t>n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2900" kern="0" spc="-1" dirty="0" smtClean="0">
                <a:latin typeface="Calibri"/>
              </a:rPr>
              <a:t>Produto representa o número de condições no experimento</a:t>
            </a:r>
            <a:endParaRPr lang="en-US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20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Cegueira</a:t>
            </a:r>
            <a:r>
              <a:rPr lang="en-US" sz="3800" dirty="0" smtClean="0"/>
              <a:t> </a:t>
            </a:r>
            <a:r>
              <a:rPr lang="en-US" sz="3800" dirty="0" err="1" smtClean="0"/>
              <a:t>inatencional</a:t>
            </a:r>
            <a:r>
              <a:rPr lang="en-US" sz="3800" dirty="0" smtClean="0"/>
              <a:t> e </a:t>
            </a:r>
            <a:r>
              <a:rPr lang="en-US" sz="3800" dirty="0" err="1" smtClean="0"/>
              <a:t>eventos</a:t>
            </a:r>
            <a:r>
              <a:rPr lang="en-US" sz="3800" dirty="0" smtClean="0"/>
              <a:t> </a:t>
            </a:r>
            <a:r>
              <a:rPr lang="en-US" sz="3800" dirty="0" err="1" smtClean="0"/>
              <a:t>dinâmicos</a:t>
            </a:r>
            <a:r>
              <a:rPr lang="en-US" sz="3800" dirty="0" smtClean="0"/>
              <a:t> </a:t>
            </a:r>
            <a:r>
              <a:rPr lang="en-US" dirty="0" smtClean="0"/>
              <a:t>(Simons &amp; </a:t>
            </a:r>
            <a:r>
              <a:rPr lang="en-US" dirty="0" err="1" smtClean="0"/>
              <a:t>Chabris</a:t>
            </a:r>
            <a:r>
              <a:rPr lang="en-US" dirty="0" smtClean="0"/>
              <a:t>, 1999)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277" y="1500968"/>
            <a:ext cx="1188728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Próximo</a:t>
            </a:r>
            <a:r>
              <a:rPr lang="en-US" sz="4000" dirty="0" smtClean="0"/>
              <a:t> </a:t>
            </a:r>
            <a:r>
              <a:rPr lang="en-US" sz="4000" dirty="0" err="1" smtClean="0"/>
              <a:t>vídeo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efeito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interação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Tipos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interação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21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9000" strike="noStrike" spc="-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ATÉ O PRÓXIMO VÍDEO! </a:t>
            </a:r>
            <a:r>
              <a:rPr lang="pt-BR" sz="9000" strike="noStrike" spc="-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  <a:sym typeface="Wingdings" pitchFamily="2" charset="2"/>
              </a:rPr>
              <a:t></a:t>
            </a:r>
            <a:endParaRPr lang="pt-BR" sz="9000" strike="noStrike" spc="-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Referências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380166" y="1072582"/>
            <a:ext cx="11429634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2000" lnSpcReduction="2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Godden</a:t>
            </a:r>
            <a:r>
              <a:rPr lang="en-US" sz="3600" kern="0" spc="-1" dirty="0" smtClean="0">
                <a:latin typeface="Calibri"/>
              </a:rPr>
              <a:t>, D. R., &amp; </a:t>
            </a:r>
            <a:r>
              <a:rPr lang="en-US" sz="3600" kern="0" spc="-1" dirty="0" err="1" smtClean="0">
                <a:latin typeface="Calibri"/>
              </a:rPr>
              <a:t>Baddeley</a:t>
            </a:r>
            <a:r>
              <a:rPr lang="en-US" sz="3600" kern="0" spc="-1" dirty="0" smtClean="0">
                <a:latin typeface="Calibri"/>
              </a:rPr>
              <a:t>, A. D. (1975). Context-dependent memory in two natural environments: On land and underwater. </a:t>
            </a:r>
            <a:r>
              <a:rPr lang="en-US" sz="3600" i="1" kern="0" spc="-1" dirty="0" smtClean="0">
                <a:latin typeface="Calibri"/>
              </a:rPr>
              <a:t>British Journal of Psychology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66</a:t>
            </a:r>
            <a:r>
              <a:rPr lang="en-US" sz="3600" kern="0" spc="-1" dirty="0" smtClean="0">
                <a:latin typeface="Calibri"/>
              </a:rPr>
              <a:t>(3), 325–331. https://doi.org/10.1111/j.2044-8295.1975.tb01468.x 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Sasia</a:t>
            </a:r>
            <a:r>
              <a:rPr lang="en-US" sz="3600" kern="0" spc="-1" dirty="0" smtClean="0">
                <a:latin typeface="Calibri"/>
              </a:rPr>
              <a:t>, B., &amp; </a:t>
            </a:r>
            <a:r>
              <a:rPr lang="en-US" sz="3600" kern="0" spc="-1" dirty="0" err="1" smtClean="0">
                <a:latin typeface="Calibri"/>
              </a:rPr>
              <a:t>Cacciamani</a:t>
            </a:r>
            <a:r>
              <a:rPr lang="en-US" sz="3600" kern="0" spc="-1" dirty="0" smtClean="0">
                <a:latin typeface="Calibri"/>
              </a:rPr>
              <a:t>, L. (2021). High-definition </a:t>
            </a:r>
            <a:r>
              <a:rPr lang="en-US" sz="3600" kern="0" spc="-1" dirty="0" err="1" smtClean="0">
                <a:latin typeface="Calibri"/>
              </a:rPr>
              <a:t>transcranial</a:t>
            </a:r>
            <a:r>
              <a:rPr lang="en-US" sz="3600" kern="0" spc="-1" dirty="0" smtClean="0">
                <a:latin typeface="Calibri"/>
              </a:rPr>
              <a:t> direct current stimulation </a:t>
            </a:r>
            <a:r>
              <a:rPr lang="en-US" sz="3600" kern="0" spc="-1" dirty="0" smtClean="0">
                <a:latin typeface="Calibri"/>
              </a:rPr>
              <a:t>of the </a:t>
            </a:r>
            <a:r>
              <a:rPr lang="en-US" sz="3600" kern="0" spc="-1" dirty="0" smtClean="0">
                <a:latin typeface="Calibri"/>
              </a:rPr>
              <a:t>lateral occipital cortex influences figure-ground perception. </a:t>
            </a:r>
            <a:r>
              <a:rPr lang="en-US" sz="3600" i="1" kern="0" spc="-1" dirty="0" err="1" smtClean="0">
                <a:latin typeface="Calibri"/>
              </a:rPr>
              <a:t>Neuropsychologia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155</a:t>
            </a:r>
            <a:r>
              <a:rPr lang="en-US" sz="3600" kern="0" spc="-1" dirty="0" smtClean="0">
                <a:latin typeface="Calibri"/>
              </a:rPr>
              <a:t>, Article </a:t>
            </a:r>
            <a:r>
              <a:rPr lang="en-US" sz="3600" kern="0" spc="-1" dirty="0" smtClean="0">
                <a:latin typeface="Calibri"/>
              </a:rPr>
              <a:t>107792. </a:t>
            </a:r>
            <a:r>
              <a:rPr lang="en-US" sz="3600" kern="0" spc="-1" dirty="0" smtClean="0">
                <a:latin typeface="Calibri"/>
              </a:rPr>
              <a:t>https</a:t>
            </a:r>
            <a:r>
              <a:rPr lang="en-US" sz="3600" kern="0" spc="-1" dirty="0" smtClean="0">
                <a:latin typeface="Calibri"/>
              </a:rPr>
              <a:t>://doi.org/10.1016/j.neuropsychologia.2021.107792 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Shepard</a:t>
            </a:r>
            <a:r>
              <a:rPr lang="en-US" sz="3600" kern="0" spc="-1" dirty="0" smtClean="0">
                <a:latin typeface="Calibri"/>
              </a:rPr>
              <a:t>, R. N., &amp; Metzler, J. (1971). Mental rotation of three-dimensional objects. </a:t>
            </a:r>
            <a:r>
              <a:rPr lang="en-US" sz="3600" i="1" kern="0" spc="-1" dirty="0" smtClean="0">
                <a:latin typeface="Calibri"/>
              </a:rPr>
              <a:t>Science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171</a:t>
            </a:r>
            <a:r>
              <a:rPr lang="en-US" sz="3600" kern="0" spc="-1" dirty="0" smtClean="0">
                <a:latin typeface="Calibri"/>
              </a:rPr>
              <a:t>(3972</a:t>
            </a:r>
            <a:r>
              <a:rPr lang="en-US" sz="3600" kern="0" spc="-1" dirty="0" smtClean="0">
                <a:latin typeface="Calibri"/>
              </a:rPr>
              <a:t>), 701–703. https://doi.org/10.1126/science.171.3972.701 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Simons</a:t>
            </a:r>
            <a:r>
              <a:rPr lang="en-US" sz="3600" kern="0" spc="-1" dirty="0" smtClean="0">
                <a:latin typeface="Calibri"/>
              </a:rPr>
              <a:t>, D. J., &amp; </a:t>
            </a:r>
            <a:r>
              <a:rPr lang="en-US" sz="3600" kern="0" spc="-1" dirty="0" err="1" smtClean="0">
                <a:latin typeface="Calibri"/>
              </a:rPr>
              <a:t>Chabris</a:t>
            </a:r>
            <a:r>
              <a:rPr lang="en-US" sz="3600" kern="0" spc="-1" dirty="0" smtClean="0">
                <a:latin typeface="Calibri"/>
              </a:rPr>
              <a:t>, C. F. (1999). Gorillas in our midst: Sustained </a:t>
            </a:r>
            <a:r>
              <a:rPr lang="en-US" sz="3600" kern="0" spc="-1" dirty="0" err="1" smtClean="0">
                <a:latin typeface="Calibri"/>
              </a:rPr>
              <a:t>inattentional</a:t>
            </a:r>
            <a:r>
              <a:rPr lang="en-US" sz="3600" kern="0" spc="-1" dirty="0" smtClean="0">
                <a:latin typeface="Calibri"/>
              </a:rPr>
              <a:t> blindness for dynamic events. </a:t>
            </a:r>
            <a:r>
              <a:rPr lang="en-US" sz="3600" i="1" kern="0" spc="-1" dirty="0" smtClean="0">
                <a:latin typeface="Calibri"/>
              </a:rPr>
              <a:t>Perception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28</a:t>
            </a:r>
            <a:r>
              <a:rPr lang="en-US" sz="3600" kern="0" spc="-1" dirty="0" smtClean="0">
                <a:latin typeface="Calibri"/>
              </a:rPr>
              <a:t>(9), 1059–1074. https://doi.org/10.1068/p281059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Memória dependente de contexto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Godden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Baddeley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1975)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Rotação mental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(Shepard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Metzler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1971)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ETCC e percepção de figura–fundo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Sasia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Cacciamani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2021)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Cegueira </a:t>
            </a:r>
            <a:r>
              <a:rPr lang="pt-BR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inatencional</a:t>
            </a: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 eventos dinâmicos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Simons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Chabris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1999)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en-US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b="1" kern="0" spc="-1" dirty="0" smtClean="0">
                <a:solidFill>
                  <a:srgbClr val="002060"/>
                </a:solidFill>
                <a:latin typeface="Calibri"/>
              </a:rPr>
              <a:t>Memória dependente de contexto 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(</a:t>
            </a:r>
            <a:r>
              <a:rPr lang="pt-BR" sz="2900" b="1" kern="0" spc="-1" dirty="0" err="1" smtClean="0">
                <a:solidFill>
                  <a:srgbClr val="002060"/>
                </a:solidFill>
                <a:latin typeface="Calibri"/>
              </a:rPr>
              <a:t>Godden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 &amp; </a:t>
            </a:r>
            <a:r>
              <a:rPr lang="pt-BR" sz="2900" b="1" kern="0" spc="-1" dirty="0" err="1" smtClean="0">
                <a:solidFill>
                  <a:srgbClr val="002060"/>
                </a:solidFill>
                <a:latin typeface="Calibri"/>
              </a:rPr>
              <a:t>Baddeley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, 1975)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Rotação mental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(Shepard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Metzler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1971)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ETCC e percepção de figura–fundo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Sasia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Cacciamani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2021)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Cegueira </a:t>
            </a:r>
            <a:r>
              <a:rPr lang="pt-BR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inatencional</a:t>
            </a: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 eventos dinâmicos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Simons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Chabris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1999)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en-US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Memória</a:t>
            </a:r>
            <a:r>
              <a:rPr lang="en-US" sz="3800" dirty="0" smtClean="0"/>
              <a:t> </a:t>
            </a:r>
            <a:r>
              <a:rPr lang="en-US" sz="3800" dirty="0" err="1" smtClean="0"/>
              <a:t>dependente</a:t>
            </a:r>
            <a:r>
              <a:rPr lang="en-US" sz="3800" dirty="0" smtClean="0"/>
              <a:t> de </a:t>
            </a:r>
            <a:r>
              <a:rPr lang="en-US" sz="3800" dirty="0" err="1" smtClean="0"/>
              <a:t>contexto</a:t>
            </a:r>
            <a:r>
              <a:rPr lang="en-US" sz="3800" dirty="0" smtClean="0"/>
              <a:t> </a:t>
            </a:r>
            <a:r>
              <a:rPr lang="en-US" dirty="0" smtClean="0"/>
              <a:t>(Godden &amp; </a:t>
            </a:r>
            <a:r>
              <a:rPr lang="en-US" dirty="0" err="1" smtClean="0"/>
              <a:t>Baddeley</a:t>
            </a:r>
            <a:r>
              <a:rPr lang="en-US" dirty="0" smtClean="0"/>
              <a:t>, 1975)</a:t>
            </a:r>
            <a:endParaRPr lang="en-US" dirty="0"/>
          </a:p>
        </p:txBody>
      </p:sp>
      <p:pic>
        <p:nvPicPr>
          <p:cNvPr id="2050" name="Picture 2" descr="C:\Users\User\Desktop\teriberka-rússia-de-julho-dois-mergulhadores-mergulhador-que-mergulham-um-barco-na-água-tiro-no-mar-barents-1456971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986" y="1993908"/>
            <a:ext cx="3657600" cy="2436018"/>
          </a:xfrm>
          <a:prstGeom prst="rect">
            <a:avLst/>
          </a:prstGeom>
          <a:noFill/>
        </p:spPr>
      </p:pic>
      <p:pic>
        <p:nvPicPr>
          <p:cNvPr id="2051" name="Picture 3" descr="C:\Users\User\Desktop\instadiv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590" y="4653486"/>
            <a:ext cx="3657600" cy="2133894"/>
          </a:xfrm>
          <a:prstGeom prst="rect">
            <a:avLst/>
          </a:prstGeom>
          <a:noFill/>
        </p:spPr>
      </p:pic>
      <p:sp>
        <p:nvSpPr>
          <p:cNvPr id="13" name="PlaceHolder 1"/>
          <p:cNvSpPr txBox="1">
            <a:spLocks/>
          </p:cNvSpPr>
          <p:nvPr/>
        </p:nvSpPr>
        <p:spPr>
          <a:xfrm>
            <a:off x="209424" y="1072582"/>
            <a:ext cx="3342586" cy="857014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 lnSpcReduction="10000"/>
          </a:bodyPr>
          <a:lstStyle/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000" kern="0" spc="-1" dirty="0" smtClean="0">
                <a:solidFill>
                  <a:srgbClr val="0070C0"/>
                </a:solidFill>
                <a:latin typeface="Calibri"/>
              </a:rPr>
              <a:t>VI 1: </a:t>
            </a:r>
            <a:r>
              <a:rPr lang="en-US" sz="3000" kern="0" spc="-1" dirty="0" err="1" smtClean="0">
                <a:solidFill>
                  <a:srgbClr val="0070C0"/>
                </a:solidFill>
                <a:latin typeface="Calibri"/>
              </a:rPr>
              <a:t>contexto</a:t>
            </a:r>
            <a:r>
              <a:rPr lang="en-US" sz="3000" kern="0" spc="-1" dirty="0" smtClean="0">
                <a:solidFill>
                  <a:srgbClr val="0070C0"/>
                </a:solidFill>
                <a:latin typeface="Calibri"/>
              </a:rPr>
              <a:t> de </a:t>
            </a:r>
            <a:r>
              <a:rPr lang="en-US" sz="3000" kern="0" spc="-1" dirty="0" err="1" smtClean="0">
                <a:solidFill>
                  <a:srgbClr val="0070C0"/>
                </a:solidFill>
                <a:latin typeface="Calibri"/>
              </a:rPr>
              <a:t>codificação</a:t>
            </a:r>
            <a:endParaRPr lang="en-US" sz="3000" kern="0" spc="-1" dirty="0" smtClean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14" name="Picture 2" descr="C:\Users\User\Desktop\teriberka-rússia-de-julho-dois-mergulhadores-mergulhador-que-mergulham-um-barco-na-água-tiro-no-mar-barents-1456971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7870" y="1993908"/>
            <a:ext cx="3657600" cy="2436018"/>
          </a:xfrm>
          <a:prstGeom prst="rect">
            <a:avLst/>
          </a:prstGeom>
          <a:noFill/>
        </p:spPr>
      </p:pic>
      <p:pic>
        <p:nvPicPr>
          <p:cNvPr id="15" name="Picture 3" descr="C:\Users\User\Desktop\instadiv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7870" y="4653486"/>
            <a:ext cx="3657600" cy="2133894"/>
          </a:xfrm>
          <a:prstGeom prst="rect">
            <a:avLst/>
          </a:prstGeom>
          <a:noFill/>
        </p:spPr>
      </p:pic>
      <p:sp>
        <p:nvSpPr>
          <p:cNvPr id="16" name="PlaceHolder 1"/>
          <p:cNvSpPr txBox="1">
            <a:spLocks/>
          </p:cNvSpPr>
          <p:nvPr/>
        </p:nvSpPr>
        <p:spPr>
          <a:xfrm>
            <a:off x="4610008" y="1072582"/>
            <a:ext cx="3342586" cy="857014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 lnSpcReduction="10000"/>
          </a:bodyPr>
          <a:lstStyle/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000" kern="0" spc="-1" dirty="0" smtClean="0">
                <a:solidFill>
                  <a:srgbClr val="0070C0"/>
                </a:solidFill>
                <a:latin typeface="Calibri"/>
              </a:rPr>
              <a:t>VI 2: </a:t>
            </a:r>
            <a:r>
              <a:rPr lang="en-US" sz="3000" kern="0" spc="-1" dirty="0" err="1" smtClean="0">
                <a:solidFill>
                  <a:srgbClr val="0070C0"/>
                </a:solidFill>
                <a:latin typeface="Calibri"/>
              </a:rPr>
              <a:t>contexto</a:t>
            </a:r>
            <a:r>
              <a:rPr lang="en-US" sz="3000" kern="0" spc="-1" dirty="0" smtClean="0">
                <a:solidFill>
                  <a:srgbClr val="0070C0"/>
                </a:solidFill>
                <a:latin typeface="Calibri"/>
              </a:rPr>
              <a:t> de </a:t>
            </a:r>
            <a:r>
              <a:rPr lang="en-US" sz="3000" kern="0" spc="-1" dirty="0" err="1" smtClean="0">
                <a:solidFill>
                  <a:srgbClr val="0070C0"/>
                </a:solidFill>
                <a:latin typeface="Calibri"/>
              </a:rPr>
              <a:t>recuperação</a:t>
            </a:r>
            <a:endParaRPr lang="en-US" sz="3000" kern="0" spc="-1" dirty="0" smtClean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17" name="Picture 2" descr="C:\Users\User\Desktop\teriberka-rússia-de-julho-dois-mergulhadores-mergulhador-que-mergulham-um-barco-na-água-tiro-no-mar-barents-1456971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94231" y="2301080"/>
            <a:ext cx="1372941" cy="914400"/>
          </a:xfrm>
          <a:prstGeom prst="rect">
            <a:avLst/>
          </a:prstGeom>
          <a:noFill/>
        </p:spPr>
      </p:pic>
      <p:pic>
        <p:nvPicPr>
          <p:cNvPr id="18" name="Picture 3" descr="C:\Users\User\Desktop\instadivers.jpg"/>
          <p:cNvPicPr>
            <a:picLocks noChangeAspect="1" noChangeArrowheads="1"/>
          </p:cNvPicPr>
          <p:nvPr/>
        </p:nvPicPr>
        <p:blipFill>
          <a:blip r:embed="rId5" cstate="print"/>
          <a:srcRect l="13399"/>
          <a:stretch>
            <a:fillRect/>
          </a:stretch>
        </p:blipFill>
        <p:spPr bwMode="auto">
          <a:xfrm>
            <a:off x="10310048" y="3301212"/>
            <a:ext cx="1357322" cy="914400"/>
          </a:xfrm>
          <a:prstGeom prst="rect">
            <a:avLst/>
          </a:prstGeom>
          <a:noFill/>
        </p:spPr>
      </p:pic>
      <p:sp>
        <p:nvSpPr>
          <p:cNvPr id="19" name="PlaceHolder 1"/>
          <p:cNvSpPr txBox="1">
            <a:spLocks/>
          </p:cNvSpPr>
          <p:nvPr/>
        </p:nvSpPr>
        <p:spPr>
          <a:xfrm>
            <a:off x="8424794" y="1143778"/>
            <a:ext cx="3342586" cy="857014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 lnSpcReduction="10000"/>
          </a:bodyPr>
          <a:lstStyle/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000" kern="0" spc="-1" dirty="0" err="1" smtClean="0">
                <a:solidFill>
                  <a:srgbClr val="0070C0"/>
                </a:solidFill>
                <a:latin typeface="Calibri"/>
              </a:rPr>
              <a:t>Grupos</a:t>
            </a:r>
            <a:r>
              <a:rPr lang="en-US" sz="3000" kern="0" spc="-1" dirty="0" smtClean="0">
                <a:solidFill>
                  <a:srgbClr val="0070C0"/>
                </a:solidFill>
                <a:latin typeface="Calibri"/>
              </a:rPr>
              <a:t>: </a:t>
            </a:r>
            <a:r>
              <a:rPr lang="en-US" sz="3000" kern="0" spc="-1" dirty="0" err="1" smtClean="0">
                <a:solidFill>
                  <a:srgbClr val="0070C0"/>
                </a:solidFill>
                <a:latin typeface="Calibri"/>
              </a:rPr>
              <a:t>condificação–recuperação</a:t>
            </a:r>
            <a:endParaRPr lang="en-US" sz="3000" kern="0" spc="-1" dirty="0" smtClean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20" name="Picture 2" descr="C:\Users\User\Desktop\teriberka-rússia-de-julho-dois-mergulhadores-mergulhador-que-mergulham-um-barco-na-água-tiro-no-mar-barents-1456971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94429" y="2301080"/>
            <a:ext cx="1372941" cy="914400"/>
          </a:xfrm>
          <a:prstGeom prst="rect">
            <a:avLst/>
          </a:prstGeom>
          <a:noFill/>
        </p:spPr>
      </p:pic>
      <p:pic>
        <p:nvPicPr>
          <p:cNvPr id="21" name="Picture 2" descr="C:\Users\User\Desktop\teriberka-rússia-de-julho-dois-mergulhadores-mergulhador-que-mergulham-um-barco-na-água-tiro-no-mar-barents-1456971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94231" y="3315506"/>
            <a:ext cx="1372941" cy="914400"/>
          </a:xfrm>
          <a:prstGeom prst="rect">
            <a:avLst/>
          </a:prstGeom>
          <a:noFill/>
        </p:spPr>
      </p:pic>
      <p:pic>
        <p:nvPicPr>
          <p:cNvPr id="22" name="Picture 3" descr="C:\Users\User\Desktop\instadivers.jpg"/>
          <p:cNvPicPr>
            <a:picLocks noChangeAspect="1" noChangeArrowheads="1"/>
          </p:cNvPicPr>
          <p:nvPr/>
        </p:nvPicPr>
        <p:blipFill>
          <a:blip r:embed="rId5" cstate="print"/>
          <a:srcRect l="13399"/>
          <a:stretch>
            <a:fillRect/>
          </a:stretch>
        </p:blipFill>
        <p:spPr bwMode="auto">
          <a:xfrm>
            <a:off x="8809850" y="4387076"/>
            <a:ext cx="1357322" cy="914400"/>
          </a:xfrm>
          <a:prstGeom prst="rect">
            <a:avLst/>
          </a:prstGeom>
          <a:noFill/>
        </p:spPr>
      </p:pic>
      <p:pic>
        <p:nvPicPr>
          <p:cNvPr id="23" name="Picture 2" descr="C:\Users\User\Desktop\teriberka-rússia-de-julho-dois-mergulhadores-mergulhador-que-mergulham-um-barco-na-água-tiro-no-mar-barents-1456971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10048" y="4387076"/>
            <a:ext cx="1372941" cy="914400"/>
          </a:xfrm>
          <a:prstGeom prst="rect">
            <a:avLst/>
          </a:prstGeom>
          <a:noFill/>
        </p:spPr>
      </p:pic>
      <p:pic>
        <p:nvPicPr>
          <p:cNvPr id="24" name="Picture 3" descr="C:\Users\User\Desktop\instadivers.jpg"/>
          <p:cNvPicPr>
            <a:picLocks noChangeAspect="1" noChangeArrowheads="1"/>
          </p:cNvPicPr>
          <p:nvPr/>
        </p:nvPicPr>
        <p:blipFill>
          <a:blip r:embed="rId5" cstate="print"/>
          <a:srcRect l="13399"/>
          <a:stretch>
            <a:fillRect/>
          </a:stretch>
        </p:blipFill>
        <p:spPr bwMode="auto">
          <a:xfrm>
            <a:off x="8809850" y="5444352"/>
            <a:ext cx="1357322" cy="914400"/>
          </a:xfrm>
          <a:prstGeom prst="rect">
            <a:avLst/>
          </a:prstGeom>
          <a:noFill/>
        </p:spPr>
      </p:pic>
      <p:pic>
        <p:nvPicPr>
          <p:cNvPr id="25" name="Picture 3" descr="C:\Users\User\Desktop\instadivers.jpg"/>
          <p:cNvPicPr>
            <a:picLocks noChangeAspect="1" noChangeArrowheads="1"/>
          </p:cNvPicPr>
          <p:nvPr/>
        </p:nvPicPr>
        <p:blipFill>
          <a:blip r:embed="rId5" cstate="print"/>
          <a:srcRect l="13399"/>
          <a:stretch>
            <a:fillRect/>
          </a:stretch>
        </p:blipFill>
        <p:spPr bwMode="auto">
          <a:xfrm>
            <a:off x="10310048" y="5444352"/>
            <a:ext cx="1357322" cy="914400"/>
          </a:xfrm>
          <a:prstGeom prst="rect">
            <a:avLst/>
          </a:prstGeom>
          <a:noFill/>
        </p:spPr>
      </p:pic>
      <p:sp>
        <p:nvSpPr>
          <p:cNvPr id="26" name="Seta para a direita 25"/>
          <p:cNvSpPr/>
          <p:nvPr/>
        </p:nvSpPr>
        <p:spPr>
          <a:xfrm>
            <a:off x="3523438" y="3001166"/>
            <a:ext cx="1500198" cy="5000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ta para a direita 26"/>
          <p:cNvSpPr/>
          <p:nvPr/>
        </p:nvSpPr>
        <p:spPr>
          <a:xfrm>
            <a:off x="3523438" y="5572934"/>
            <a:ext cx="1500198" cy="5000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ta para a direita 27"/>
          <p:cNvSpPr/>
          <p:nvPr/>
        </p:nvSpPr>
        <p:spPr>
          <a:xfrm rot="2353053">
            <a:off x="3523941" y="4329662"/>
            <a:ext cx="1399204" cy="5000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 para a direita 29"/>
          <p:cNvSpPr/>
          <p:nvPr/>
        </p:nvSpPr>
        <p:spPr>
          <a:xfrm rot="18553053">
            <a:off x="3473671" y="4194168"/>
            <a:ext cx="1399204" cy="5000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6" grpId="0" animBg="1"/>
      <p:bldP spid="27" grpId="0" animBg="1"/>
      <p:bldP spid="28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Memória</a:t>
            </a:r>
            <a:r>
              <a:rPr lang="en-US" sz="3800" dirty="0" smtClean="0"/>
              <a:t> </a:t>
            </a:r>
            <a:r>
              <a:rPr lang="en-US" sz="3800" dirty="0" err="1" smtClean="0"/>
              <a:t>dependente</a:t>
            </a:r>
            <a:r>
              <a:rPr lang="en-US" sz="3800" dirty="0" smtClean="0"/>
              <a:t> de </a:t>
            </a:r>
            <a:r>
              <a:rPr lang="en-US" sz="3800" dirty="0" err="1" smtClean="0"/>
              <a:t>contexto</a:t>
            </a:r>
            <a:r>
              <a:rPr lang="en-US" sz="3800" dirty="0" smtClean="0"/>
              <a:t> </a:t>
            </a:r>
            <a:r>
              <a:rPr lang="en-US" dirty="0" smtClean="0"/>
              <a:t>(Godden &amp; </a:t>
            </a:r>
            <a:r>
              <a:rPr lang="en-US" dirty="0" err="1" smtClean="0"/>
              <a:t>Baddeley</a:t>
            </a:r>
            <a:r>
              <a:rPr lang="en-US" dirty="0" smtClean="0"/>
              <a:t>, 1975)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670" y="1361919"/>
            <a:ext cx="10215634" cy="492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Memória dependente de contexto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Godden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Baddeley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1975)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Rotação mental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(Shepard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Metzler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1971)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ETCC e percepção de figura–fundo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Sasia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Cacciamani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2021)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Cegueira </a:t>
            </a:r>
            <a:r>
              <a:rPr lang="pt-BR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inatencional</a:t>
            </a: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 eventos dinâmicos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Simons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Chabris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1999)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en-US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Memória dependente de contexto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Godden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Baddeley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1975)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b="1" kern="0" spc="-1" dirty="0" smtClean="0">
                <a:solidFill>
                  <a:srgbClr val="002060"/>
                </a:solidFill>
                <a:latin typeface="Calibri"/>
              </a:rPr>
              <a:t>Rotação mental 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(Shepard &amp; </a:t>
            </a:r>
            <a:r>
              <a:rPr lang="pt-BR" sz="2900" b="1" kern="0" spc="-1" dirty="0" err="1" smtClean="0">
                <a:solidFill>
                  <a:srgbClr val="002060"/>
                </a:solidFill>
                <a:latin typeface="Calibri"/>
              </a:rPr>
              <a:t>Metzler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, </a:t>
            </a:r>
            <a:r>
              <a:rPr lang="pt-BR" sz="2900" b="1" kern="0" spc="-1" dirty="0" smtClean="0">
                <a:solidFill>
                  <a:srgbClr val="002060"/>
                </a:solidFill>
                <a:latin typeface="Calibri"/>
              </a:rPr>
              <a:t>1971)</a:t>
            </a:r>
            <a:endParaRPr lang="pt-BR" sz="29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ETCC e percepção de figura–fundo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Sasia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Cacciamani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2021)</a:t>
            </a:r>
            <a:endParaRPr lang="pt-BR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Cegueira </a:t>
            </a:r>
            <a:r>
              <a:rPr lang="pt-BR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inatencional</a:t>
            </a: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 eventos dinâmicos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Simons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Chabris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1999)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en-US" sz="2900" kern="0" spc="-1" dirty="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PlaceHolder 1"/>
          <p:cNvSpPr txBox="1">
            <a:spLocks/>
          </p:cNvSpPr>
          <p:nvPr/>
        </p:nvSpPr>
        <p:spPr>
          <a:xfrm>
            <a:off x="3380562" y="1429530"/>
            <a:ext cx="3714776" cy="1357322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Pares </a:t>
            </a:r>
            <a:r>
              <a:rPr lang="en-US" sz="3600" kern="0" spc="-1" dirty="0" err="1" smtClean="0">
                <a:latin typeface="Calibri"/>
              </a:rPr>
              <a:t>iguais</a:t>
            </a:r>
            <a:r>
              <a:rPr lang="en-US" sz="3600" kern="0" spc="-1" dirty="0" smtClean="0">
                <a:latin typeface="Calibri"/>
              </a:rPr>
              <a:t>, no </a:t>
            </a:r>
            <a:r>
              <a:rPr lang="en-US" sz="3600" kern="0" spc="-1" dirty="0" err="1" smtClean="0">
                <a:latin typeface="Calibri"/>
              </a:rPr>
              <a:t>plano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imagem</a:t>
            </a:r>
            <a:endParaRPr lang="pt-BR" sz="3500" kern="0" spc="-1" dirty="0">
              <a:latin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Rotação</a:t>
            </a:r>
            <a:r>
              <a:rPr lang="en-US" sz="3800" dirty="0" smtClean="0"/>
              <a:t> mental </a:t>
            </a:r>
            <a:r>
              <a:rPr lang="en-US" dirty="0" smtClean="0"/>
              <a:t>(</a:t>
            </a:r>
            <a:r>
              <a:rPr lang="en-US" dirty="0" err="1" smtClean="0"/>
              <a:t>Shepard</a:t>
            </a:r>
            <a:r>
              <a:rPr lang="en-US" dirty="0" smtClean="0"/>
              <a:t> &amp; Metzler, </a:t>
            </a:r>
            <a:r>
              <a:rPr lang="en-US" dirty="0" smtClean="0"/>
              <a:t>1971)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52" y="1042315"/>
            <a:ext cx="3028861" cy="567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PlaceHolder 1"/>
          <p:cNvSpPr txBox="1">
            <a:spLocks/>
          </p:cNvSpPr>
          <p:nvPr/>
        </p:nvSpPr>
        <p:spPr>
          <a:xfrm>
            <a:off x="3452000" y="3286918"/>
            <a:ext cx="3929090" cy="1214446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Pares </a:t>
            </a:r>
            <a:r>
              <a:rPr lang="en-US" sz="3600" kern="0" spc="-1" dirty="0" err="1" smtClean="0">
                <a:latin typeface="Calibri"/>
              </a:rPr>
              <a:t>iguais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profundidade</a:t>
            </a:r>
            <a:endParaRPr lang="pt-BR" sz="3500" kern="0" spc="-1" dirty="0">
              <a:latin typeface="Calibri"/>
            </a:endParaRPr>
          </a:p>
        </p:txBody>
      </p:sp>
      <p:sp>
        <p:nvSpPr>
          <p:cNvPr id="12" name="PlaceHolder 1"/>
          <p:cNvSpPr txBox="1">
            <a:spLocks/>
          </p:cNvSpPr>
          <p:nvPr/>
        </p:nvSpPr>
        <p:spPr>
          <a:xfrm>
            <a:off x="3594876" y="5501496"/>
            <a:ext cx="3786214" cy="785818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Pares </a:t>
            </a:r>
            <a:r>
              <a:rPr lang="en-US" sz="3600" kern="0" spc="-1" dirty="0" err="1" smtClean="0">
                <a:latin typeface="Calibri"/>
              </a:rPr>
              <a:t>diferentes</a:t>
            </a:r>
            <a:endParaRPr lang="pt-BR" sz="3500" kern="0" spc="-1" dirty="0">
              <a:latin typeface="Calibri"/>
            </a:endParaRPr>
          </a:p>
        </p:txBody>
      </p:sp>
      <p:sp>
        <p:nvSpPr>
          <p:cNvPr id="13" name="PlaceHolder 1"/>
          <p:cNvSpPr txBox="1">
            <a:spLocks/>
          </p:cNvSpPr>
          <p:nvPr/>
        </p:nvSpPr>
        <p:spPr>
          <a:xfrm>
            <a:off x="7381090" y="1215216"/>
            <a:ext cx="4572032" cy="5500726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VI 1—Tipos de pares </a:t>
            </a:r>
            <a:r>
              <a:rPr lang="en-US" sz="3600" kern="0" spc="-1" dirty="0" err="1" smtClean="0">
                <a:latin typeface="Calibri"/>
              </a:rPr>
              <a:t>iguais</a:t>
            </a:r>
            <a:r>
              <a:rPr lang="en-US" sz="3600" kern="0" spc="-1" dirty="0" smtClean="0">
                <a:latin typeface="Calibri"/>
              </a:rPr>
              <a:t>: no </a:t>
            </a:r>
            <a:r>
              <a:rPr lang="en-US" sz="3600" kern="0" spc="-1" dirty="0" err="1" smtClean="0">
                <a:latin typeface="Calibri"/>
              </a:rPr>
              <a:t>plano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imagem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profundidade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VI 2—Grau de </a:t>
            </a:r>
            <a:r>
              <a:rPr lang="en-US" sz="3600" kern="0" spc="-1" dirty="0" err="1" smtClean="0">
                <a:latin typeface="Calibri"/>
              </a:rPr>
              <a:t>rotação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para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atingir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congruência</a:t>
            </a:r>
            <a:r>
              <a:rPr lang="en-US" sz="3600" kern="0" spc="-1" dirty="0" smtClean="0">
                <a:latin typeface="Calibri"/>
              </a:rPr>
              <a:t>: 0, 20, 40, 60, 80, 100, 120, 140, 160, 180</a:t>
            </a:r>
            <a:endParaRPr lang="pt-BR" sz="3500" kern="0" spc="-1" dirty="0">
              <a:latin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43167</TotalTime>
  <Words>2969</Words>
  <Application>Microsoft Office PowerPoint</Application>
  <PresentationFormat>Personalizar</PresentationFormat>
  <Paragraphs>235</Paragraphs>
  <Slides>23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Office Theme</vt:lpstr>
      <vt:lpstr>EXPERIMENTOS COM MAIS DE UMA VARIÁVEL INDEPENDENTE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ATÉ O PRÓXIMO VÍDEO! </vt:lpstr>
      <vt:lpstr>Slide 23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Windows User</cp:lastModifiedBy>
  <cp:revision>932</cp:revision>
  <dcterms:created xsi:type="dcterms:W3CDTF">2016-11-14T13:56:39Z</dcterms:created>
  <dcterms:modified xsi:type="dcterms:W3CDTF">2022-11-02T14:18:18Z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