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53" r:id="rId2"/>
    <p:sldId id="397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360" r:id="rId12"/>
    <p:sldId id="410" r:id="rId13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3399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265" autoAdjust="0"/>
  </p:normalViewPr>
  <p:slideViewPr>
    <p:cSldViewPr>
      <p:cViewPr varScale="1">
        <p:scale>
          <a:sx n="65" d="100"/>
          <a:sy n="65" d="100"/>
        </p:scale>
        <p:origin x="-276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O QUE É EFEITO DE INTERAÇÃO</a:t>
            </a:r>
            <a:endParaRPr lang="pt-BR" sz="9000" strike="noStrike" spc="-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com </a:t>
            </a:r>
            <a:r>
              <a:rPr lang="en-US" sz="4000" dirty="0" err="1" smtClean="0"/>
              <a:t>dois</a:t>
            </a:r>
            <a:r>
              <a:rPr lang="en-US" sz="4000" dirty="0" smtClean="0"/>
              <a:t> </a:t>
            </a:r>
            <a:r>
              <a:rPr lang="en-US" sz="4000" dirty="0" err="1" smtClean="0"/>
              <a:t>efeitos</a:t>
            </a:r>
            <a:r>
              <a:rPr lang="en-US" sz="4000" dirty="0" smtClean="0"/>
              <a:t> </a:t>
            </a:r>
            <a:r>
              <a:rPr lang="en-US" sz="4000" dirty="0" err="1" smtClean="0"/>
              <a:t>principais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" y="3015476"/>
            <a:ext cx="10658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O PRÓXIMO VÍDEO! </a:t>
            </a: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  <a:sym typeface="Wingdings" pitchFamily="2" charset="2"/>
              </a:rPr>
              <a:t></a:t>
            </a:r>
            <a:endParaRPr lang="pt-BR" sz="9000" strike="noStrike" spc="-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21473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Cozby</a:t>
            </a:r>
            <a:r>
              <a:rPr lang="en-US" sz="3600" kern="0" spc="-1" dirty="0" smtClean="0">
                <a:latin typeface="Calibri"/>
              </a:rPr>
              <a:t>, P. C., &amp; Bates, S. C. (2018). </a:t>
            </a:r>
            <a:r>
              <a:rPr lang="en-US" sz="3600" i="1" kern="0" spc="-1" dirty="0" smtClean="0">
                <a:latin typeface="Calibri"/>
              </a:rPr>
              <a:t>Methods in behavioral research</a:t>
            </a:r>
            <a:r>
              <a:rPr lang="en-US" sz="3600" kern="0" spc="-1" dirty="0" smtClean="0">
                <a:latin typeface="Calibri"/>
              </a:rPr>
              <a:t> (13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</a:t>
            </a:r>
            <a:r>
              <a:rPr lang="en-US" sz="3600" kern="0" spc="-1" dirty="0" smtClean="0">
                <a:latin typeface="Calibri"/>
              </a:rPr>
              <a:t>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Godden, D. R., &amp; </a:t>
            </a:r>
            <a:r>
              <a:rPr lang="en-US" sz="3600" kern="0" spc="-1" dirty="0" err="1" smtClean="0">
                <a:latin typeface="Calibri"/>
              </a:rPr>
              <a:t>Baddeley</a:t>
            </a:r>
            <a:r>
              <a:rPr lang="en-US" sz="3600" kern="0" spc="-1" dirty="0" smtClean="0">
                <a:latin typeface="Calibri"/>
              </a:rPr>
              <a:t>, A. D. (1975). Context-dependent memory in two natural environments: On land and underwater. </a:t>
            </a:r>
            <a:r>
              <a:rPr lang="en-US" sz="3600" i="1" kern="0" spc="-1" dirty="0" smtClean="0">
                <a:latin typeface="Calibri"/>
              </a:rPr>
              <a:t>British Journal of Psychology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66</a:t>
            </a:r>
            <a:r>
              <a:rPr lang="en-US" sz="3600" kern="0" spc="-1" dirty="0" smtClean="0">
                <a:latin typeface="Calibri"/>
              </a:rPr>
              <a:t>(3), 325–331. https://doi.org/10.1111/j.2044-8295.1975.tb01468.x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Sasia</a:t>
            </a:r>
            <a:r>
              <a:rPr lang="en-US" sz="3600" kern="0" spc="-1" dirty="0" smtClean="0">
                <a:latin typeface="Calibri"/>
              </a:rPr>
              <a:t>, B., &amp; </a:t>
            </a:r>
            <a:r>
              <a:rPr lang="en-US" sz="3600" kern="0" spc="-1" dirty="0" err="1" smtClean="0">
                <a:latin typeface="Calibri"/>
              </a:rPr>
              <a:t>Cacciamani</a:t>
            </a:r>
            <a:r>
              <a:rPr lang="en-US" sz="3600" kern="0" spc="-1" dirty="0" smtClean="0">
                <a:latin typeface="Calibri"/>
              </a:rPr>
              <a:t>, L. (2021). High-definition </a:t>
            </a:r>
            <a:r>
              <a:rPr lang="en-US" sz="3600" kern="0" spc="-1" dirty="0" err="1" smtClean="0">
                <a:latin typeface="Calibri"/>
              </a:rPr>
              <a:t>transcranial</a:t>
            </a:r>
            <a:r>
              <a:rPr lang="en-US" sz="3600" kern="0" spc="-1" dirty="0" smtClean="0">
                <a:latin typeface="Calibri"/>
              </a:rPr>
              <a:t> direct current stimulation of the lateral occipital cortex influences figure-ground perception. </a:t>
            </a:r>
            <a:r>
              <a:rPr lang="en-US" sz="3600" i="1" kern="0" spc="-1" dirty="0" err="1" smtClean="0">
                <a:latin typeface="Calibri"/>
              </a:rPr>
              <a:t>Neuropsychologia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155</a:t>
            </a:r>
            <a:r>
              <a:rPr lang="en-US" sz="3600" kern="0" spc="-1" dirty="0" smtClean="0">
                <a:latin typeface="Calibri"/>
              </a:rPr>
              <a:t>, Article 107792. https://doi.org/10.1016/j.neuropsychologia.2021.107792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</a:t>
            </a:r>
            <a:r>
              <a:rPr lang="en-US" sz="4000" dirty="0" err="1" smtClean="0"/>
              <a:t>que</a:t>
            </a:r>
            <a:r>
              <a:rPr lang="en-US" sz="4000" dirty="0" smtClean="0"/>
              <a:t> é </a:t>
            </a:r>
            <a:r>
              <a:rPr lang="en-US" sz="4000" dirty="0" err="1" smtClean="0"/>
              <a:t>efeito</a:t>
            </a:r>
            <a:r>
              <a:rPr lang="en-US" sz="4000" dirty="0" smtClean="0"/>
              <a:t> de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Situação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de um VI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VD </a:t>
            </a:r>
            <a:r>
              <a:rPr lang="en-US" sz="3600" kern="0" spc="-1" dirty="0" err="1" smtClean="0">
                <a:latin typeface="Calibri"/>
              </a:rPr>
              <a:t>depende</a:t>
            </a:r>
            <a:r>
              <a:rPr lang="en-US" sz="3600" kern="0" spc="-1" dirty="0" smtClean="0">
                <a:latin typeface="Calibri"/>
              </a:rPr>
              <a:t> dos (i.e., é </a:t>
            </a:r>
            <a:r>
              <a:rPr lang="en-US" sz="3600" kern="0" spc="-1" dirty="0" err="1" smtClean="0">
                <a:latin typeface="Calibri"/>
              </a:rPr>
              <a:t>contingente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aos</a:t>
            </a:r>
            <a:r>
              <a:rPr lang="en-US" sz="3600" kern="0" spc="-1" dirty="0" smtClean="0">
                <a:latin typeface="Calibri"/>
              </a:rPr>
              <a:t>) </a:t>
            </a:r>
            <a:r>
              <a:rPr lang="en-US" sz="3600" kern="0" spc="-1" dirty="0" err="1" smtClean="0">
                <a:latin typeface="Calibri"/>
              </a:rPr>
              <a:t>níveis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segunda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smtClean="0">
                <a:latin typeface="Calibri"/>
              </a:rPr>
              <a:t>VI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Ajuda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estabelecer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condições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limítrofes</a:t>
            </a:r>
            <a:r>
              <a:rPr lang="en-US" sz="3600" kern="0" spc="-1" dirty="0" smtClean="0">
                <a:latin typeface="Calibri"/>
              </a:rPr>
              <a:t> de um </a:t>
            </a:r>
            <a:r>
              <a:rPr lang="en-US" sz="3600" kern="0" spc="-1" dirty="0" err="1" smtClean="0">
                <a:latin typeface="Calibri"/>
              </a:rPr>
              <a:t>fenômeno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90" y="3072604"/>
            <a:ext cx="6265377" cy="302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8705" y="3115680"/>
            <a:ext cx="5391708" cy="324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Sem</a:t>
            </a:r>
            <a:r>
              <a:rPr lang="en-US" sz="4000" dirty="0" smtClean="0"/>
              <a:t>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</a:t>
            </a:r>
            <a:r>
              <a:rPr lang="en-US" sz="4000" dirty="0" err="1" smtClean="0"/>
              <a:t>sem</a:t>
            </a:r>
            <a:r>
              <a:rPr lang="en-US" sz="4000" dirty="0" smtClean="0"/>
              <a:t> </a:t>
            </a:r>
            <a:r>
              <a:rPr lang="en-US" sz="4000" dirty="0" err="1" smtClean="0"/>
              <a:t>efeitos</a:t>
            </a:r>
            <a:r>
              <a:rPr lang="en-US" sz="4000" dirty="0" smtClean="0"/>
              <a:t> </a:t>
            </a:r>
            <a:r>
              <a:rPr lang="en-US" sz="4000" dirty="0" err="1" smtClean="0"/>
              <a:t>principais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63" y="3005951"/>
            <a:ext cx="106299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Sem</a:t>
            </a:r>
            <a:r>
              <a:rPr lang="en-US" sz="4000" dirty="0" smtClean="0"/>
              <a:t>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com um </a:t>
            </a:r>
            <a:r>
              <a:rPr lang="en-US" sz="4000" dirty="0" err="1" smtClean="0"/>
              <a:t>efeito</a:t>
            </a:r>
            <a:r>
              <a:rPr lang="en-US" sz="4000" dirty="0" smtClean="0"/>
              <a:t> principal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072604"/>
            <a:ext cx="106775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Sem</a:t>
            </a:r>
            <a:r>
              <a:rPr lang="en-US" sz="4000" dirty="0" smtClean="0"/>
              <a:t>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com um </a:t>
            </a:r>
            <a:r>
              <a:rPr lang="en-US" sz="4000" dirty="0" err="1" smtClean="0"/>
              <a:t>efeito</a:t>
            </a:r>
            <a:r>
              <a:rPr lang="en-US" sz="4000" dirty="0" smtClean="0"/>
              <a:t> principal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b="1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3086914"/>
            <a:ext cx="106394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Sem</a:t>
            </a:r>
            <a:r>
              <a:rPr lang="en-US" sz="4000" dirty="0" smtClean="0"/>
              <a:t>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com </a:t>
            </a:r>
            <a:r>
              <a:rPr lang="en-US" sz="4000" dirty="0" err="1" smtClean="0"/>
              <a:t>dois</a:t>
            </a:r>
            <a:r>
              <a:rPr lang="en-US" sz="4000" dirty="0" smtClean="0"/>
              <a:t> </a:t>
            </a:r>
            <a:r>
              <a:rPr lang="en-US" sz="4000" dirty="0" err="1" smtClean="0"/>
              <a:t>efeitos</a:t>
            </a:r>
            <a:r>
              <a:rPr lang="en-US" sz="4000" dirty="0" smtClean="0"/>
              <a:t> </a:t>
            </a:r>
            <a:r>
              <a:rPr lang="en-US" sz="4000" dirty="0" err="1" smtClean="0"/>
              <a:t>principais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b="1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38" y="2986901"/>
            <a:ext cx="106489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</a:t>
            </a:r>
            <a:r>
              <a:rPr lang="en-US" sz="4000" dirty="0" err="1" smtClean="0"/>
              <a:t>sem</a:t>
            </a:r>
            <a:r>
              <a:rPr lang="en-US" sz="4000" dirty="0" smtClean="0"/>
              <a:t> </a:t>
            </a:r>
            <a:r>
              <a:rPr lang="en-US" sz="4000" dirty="0" err="1" smtClean="0"/>
              <a:t>efeitos</a:t>
            </a:r>
            <a:r>
              <a:rPr lang="en-US" sz="4000" dirty="0" smtClean="0"/>
              <a:t> </a:t>
            </a:r>
            <a:r>
              <a:rPr lang="en-US" sz="4000" dirty="0" err="1" smtClean="0"/>
              <a:t>principais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13" y="3048814"/>
            <a:ext cx="10668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com um </a:t>
            </a:r>
            <a:r>
              <a:rPr lang="en-US" sz="4000" dirty="0" err="1" smtClean="0"/>
              <a:t>efeito</a:t>
            </a:r>
            <a:r>
              <a:rPr lang="en-US" sz="4000" dirty="0" smtClean="0"/>
              <a:t> principal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106" y="2986901"/>
            <a:ext cx="106489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 </a:t>
            </a:r>
            <a:r>
              <a:rPr lang="en-US" sz="4000" dirty="0" err="1" smtClean="0"/>
              <a:t>interação</a:t>
            </a:r>
            <a:r>
              <a:rPr lang="en-US" sz="4000" dirty="0" smtClean="0"/>
              <a:t> e com um </a:t>
            </a:r>
            <a:r>
              <a:rPr lang="en-US" sz="4000" dirty="0" err="1" smtClean="0"/>
              <a:t>efeito</a:t>
            </a:r>
            <a:r>
              <a:rPr lang="en-US" sz="4000" dirty="0" smtClean="0"/>
              <a:t> principal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A: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× B: </a:t>
            </a:r>
            <a:r>
              <a:rPr lang="en-US" sz="3600" b="1" kern="0" spc="-1" dirty="0" smtClean="0">
                <a:solidFill>
                  <a:srgbClr val="FF3399"/>
                </a:solidFill>
                <a:latin typeface="Calibri"/>
              </a:rPr>
              <a:t>com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efeito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13" y="2996426"/>
            <a:ext cx="10668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43165</TotalTime>
  <Words>333</Words>
  <Application>Microsoft Office PowerPoint</Application>
  <PresentationFormat>Personalizar</PresentationFormat>
  <Paragraphs>53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O QUE É EFEITO DE INTERAÇÃO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ATÉ O PRÓXIMO VÍDEO! </vt:lpstr>
      <vt:lpstr>Slide 12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Windows User</cp:lastModifiedBy>
  <cp:revision>932</cp:revision>
  <dcterms:created xsi:type="dcterms:W3CDTF">2016-11-14T13:56:39Z</dcterms:created>
  <dcterms:modified xsi:type="dcterms:W3CDTF">2022-11-02T14:37:11Z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