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53" r:id="rId2"/>
    <p:sldId id="356" r:id="rId3"/>
    <p:sldId id="359" r:id="rId4"/>
    <p:sldId id="357" r:id="rId5"/>
    <p:sldId id="307" r:id="rId6"/>
    <p:sldId id="358" r:id="rId7"/>
    <p:sldId id="360" r:id="rId8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265" autoAdjust="0"/>
  </p:normalViewPr>
  <p:slideViewPr>
    <p:cSldViewPr>
      <p:cViewPr>
        <p:scale>
          <a:sx n="66" d="100"/>
          <a:sy n="66" d="100"/>
        </p:scale>
        <p:origin x="-780" y="-7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2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CELULAR E RECURSOS COGNITIVOS</a:t>
            </a:r>
            <a:endParaRPr lang="pt-BR" sz="9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Ward et al. (2017)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2007: </a:t>
            </a:r>
            <a:r>
              <a:rPr lang="en-US" sz="3600" kern="0" spc="-1" dirty="0" err="1" smtClean="0">
                <a:latin typeface="Calibri"/>
              </a:rPr>
              <a:t>apenas</a:t>
            </a:r>
            <a:r>
              <a:rPr lang="en-US" sz="3600" kern="0" spc="-1" dirty="0" smtClean="0">
                <a:latin typeface="Calibri"/>
              </a:rPr>
              <a:t> 4% dos </a:t>
            </a:r>
            <a:r>
              <a:rPr lang="en-US" sz="3600" kern="0" spc="-1" dirty="0" err="1" smtClean="0">
                <a:latin typeface="Calibri"/>
              </a:rPr>
              <a:t>americanos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possuíam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smartphones</a:t>
            </a:r>
            <a:r>
              <a:rPr lang="en-US" sz="3600" b="1" kern="0" spc="-1" dirty="0" smtClean="0">
                <a:latin typeface="Calibri"/>
              </a:rPr>
              <a:t> 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2017: </a:t>
            </a:r>
            <a:r>
              <a:rPr lang="en-US" sz="3600" kern="0" spc="-1" dirty="0" smtClean="0">
                <a:latin typeface="Calibri"/>
              </a:rPr>
              <a:t>77% dos </a:t>
            </a:r>
            <a:r>
              <a:rPr lang="en-US" sz="3600" kern="0" spc="-1" dirty="0" err="1" smtClean="0">
                <a:latin typeface="Calibri"/>
              </a:rPr>
              <a:t>americanos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possuíam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smartphones</a:t>
            </a:r>
            <a:r>
              <a:rPr lang="en-US" sz="3600" kern="0" spc="-1" dirty="0" smtClean="0">
                <a:latin typeface="Calibri"/>
              </a:rPr>
              <a:t> (91% entre </a:t>
            </a:r>
            <a:r>
              <a:rPr lang="en-US" sz="3600" kern="0" spc="-1" dirty="0" err="1" smtClean="0">
                <a:latin typeface="Calibri"/>
              </a:rPr>
              <a:t>aqueles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acima</a:t>
            </a:r>
            <a:r>
              <a:rPr lang="en-US" sz="3600" kern="0" spc="-1" dirty="0" smtClean="0">
                <a:latin typeface="Calibri"/>
              </a:rPr>
              <a:t> de 35 </a:t>
            </a:r>
            <a:r>
              <a:rPr lang="en-US" sz="3600" kern="0" spc="-1" dirty="0" err="1" smtClean="0">
                <a:latin typeface="Calibri"/>
              </a:rPr>
              <a:t>anos</a:t>
            </a:r>
            <a:r>
              <a:rPr lang="en-US" sz="3600" kern="0" spc="-1" dirty="0" smtClean="0">
                <a:latin typeface="Calibri"/>
              </a:rPr>
              <a:t>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Efeitos</a:t>
            </a:r>
            <a:r>
              <a:rPr lang="en-US" sz="3600" kern="0" spc="-1" dirty="0" smtClean="0">
                <a:latin typeface="Calibri"/>
              </a:rPr>
              <a:t> dos </a:t>
            </a:r>
            <a:r>
              <a:rPr lang="en-US" sz="3600" i="1" kern="0" spc="-1" dirty="0" err="1" smtClean="0">
                <a:latin typeface="Calibri"/>
              </a:rPr>
              <a:t>smartphones</a:t>
            </a:r>
            <a:r>
              <a:rPr lang="en-US" sz="3600" b="1" i="1" kern="0" spc="-1" dirty="0" smtClean="0">
                <a:latin typeface="Calibri"/>
              </a:rPr>
              <a:t> </a:t>
            </a:r>
            <a:r>
              <a:rPr lang="en-US" sz="3600" kern="0" spc="-1" dirty="0" smtClean="0">
                <a:latin typeface="Calibri"/>
              </a:rPr>
              <a:t>no </a:t>
            </a:r>
            <a:r>
              <a:rPr lang="en-US" sz="3600" kern="0" spc="-1" dirty="0" err="1" smtClean="0">
                <a:latin typeface="Calibri"/>
              </a:rPr>
              <a:t>cotidiano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3" name="Picture 3" descr="C:\Users\User\Desktop\celular-ao-volante-mensagem-multa-1-660x37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728" y="4001298"/>
            <a:ext cx="3813139" cy="2148840"/>
          </a:xfrm>
          <a:prstGeom prst="rect">
            <a:avLst/>
          </a:prstGeom>
          <a:noFill/>
        </p:spPr>
      </p:pic>
      <p:pic>
        <p:nvPicPr>
          <p:cNvPr id="5124" name="Picture 4" descr="C:\Users\User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2132" y="3972735"/>
            <a:ext cx="3229132" cy="2148840"/>
          </a:xfrm>
          <a:prstGeom prst="rect">
            <a:avLst/>
          </a:prstGeom>
          <a:noFill/>
        </p:spPr>
      </p:pic>
      <p:pic>
        <p:nvPicPr>
          <p:cNvPr id="5125" name="Picture 5" descr="C:\Users\User\Desktop\Cara-enfiada-no-celular-enquanto-caminha-na-rua-Google-testa-funcao-para-evitar-acident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19662" y="3929860"/>
            <a:ext cx="3719146" cy="214884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Ward et al. (2017)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3644108"/>
            <a:ext cx="11200320" cy="3071834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A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hipótese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da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“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fuga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 de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cérebros</a:t>
            </a:r>
            <a:r>
              <a:rPr lang="en-US" sz="3600" b="1" kern="0" spc="-1" dirty="0" smtClean="0">
                <a:solidFill>
                  <a:srgbClr val="002060"/>
                </a:solidFill>
                <a:latin typeface="Calibri"/>
              </a:rPr>
              <a:t>”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</a:t>
            </a:r>
            <a:r>
              <a:rPr lang="en-US" sz="3600" kern="0" spc="-1" dirty="0" err="1" smtClean="0">
                <a:latin typeface="Calibri"/>
              </a:rPr>
              <a:t>mera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presença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i="1" kern="0" spc="-1" dirty="0" err="1" smtClean="0">
                <a:latin typeface="Calibri"/>
              </a:rPr>
              <a:t>smartphone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pode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ocupar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recursos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cognitivos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kern="0" spc="-1" dirty="0" err="1" smtClean="0">
                <a:latin typeface="Calibri"/>
              </a:rPr>
              <a:t>testando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err="1" smtClean="0">
                <a:latin typeface="Calibri"/>
              </a:rPr>
              <a:t>deixando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assim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menos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recursos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disponíveis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para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outras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tarefas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andamento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Foco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b="1" kern="0" spc="-1" dirty="0" err="1" smtClean="0">
                <a:solidFill>
                  <a:srgbClr val="002060"/>
                </a:solidFill>
                <a:latin typeface="Calibri"/>
              </a:rPr>
              <a:t>presença</a:t>
            </a:r>
            <a:r>
              <a:rPr lang="en-US" sz="3600" i="1" kern="0" spc="-1" dirty="0" smtClean="0">
                <a:latin typeface="Calibri"/>
              </a:rPr>
              <a:t> </a:t>
            </a:r>
            <a:r>
              <a:rPr lang="en-US" sz="3600" kern="0" spc="-1" dirty="0" smtClean="0">
                <a:latin typeface="Calibri"/>
              </a:rPr>
              <a:t>(e </a:t>
            </a:r>
            <a:r>
              <a:rPr lang="en-US" sz="3600" kern="0" spc="-1" dirty="0" err="1" smtClean="0">
                <a:latin typeface="Calibri"/>
              </a:rPr>
              <a:t>não</a:t>
            </a:r>
            <a:r>
              <a:rPr lang="en-US" sz="3600" kern="0" spc="-1" dirty="0" smtClean="0">
                <a:latin typeface="Calibri"/>
              </a:rPr>
              <a:t> no </a:t>
            </a:r>
            <a:r>
              <a:rPr lang="en-US" sz="3600" kern="0" spc="-1" dirty="0" err="1" smtClean="0">
                <a:latin typeface="Calibri"/>
              </a:rPr>
              <a:t>uso</a:t>
            </a:r>
            <a:r>
              <a:rPr lang="en-US" sz="3600" kern="0" spc="-1" dirty="0" smtClean="0">
                <a:latin typeface="Calibri"/>
              </a:rPr>
              <a:t>) do </a:t>
            </a:r>
            <a:r>
              <a:rPr lang="en-US" sz="3600" i="1" kern="0" spc="-1" dirty="0" err="1" smtClean="0">
                <a:latin typeface="Calibri"/>
              </a:rPr>
              <a:t>smartphone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42" y="1000902"/>
            <a:ext cx="9810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upo 8"/>
          <p:cNvGrpSpPr/>
          <p:nvPr/>
        </p:nvGrpSpPr>
        <p:grpSpPr>
          <a:xfrm>
            <a:off x="9809981" y="3001166"/>
            <a:ext cx="2071703" cy="357190"/>
            <a:chOff x="4666446" y="5572934"/>
            <a:chExt cx="2071703" cy="357190"/>
          </a:xfrm>
        </p:grpSpPr>
        <p:grpSp>
          <p:nvGrpSpPr>
            <p:cNvPr id="10" name="Grupo 31"/>
            <p:cNvGrpSpPr/>
            <p:nvPr/>
          </p:nvGrpSpPr>
          <p:grpSpPr>
            <a:xfrm>
              <a:off x="4666446" y="5572934"/>
              <a:ext cx="2000264" cy="357190"/>
              <a:chOff x="4666446" y="5572934"/>
              <a:chExt cx="2000264" cy="357190"/>
            </a:xfrm>
          </p:grpSpPr>
          <p:grpSp>
            <p:nvGrpSpPr>
              <p:cNvPr id="12" name="Grupo 27"/>
              <p:cNvGrpSpPr/>
              <p:nvPr/>
            </p:nvGrpSpPr>
            <p:grpSpPr>
              <a:xfrm>
                <a:off x="4666446" y="5572934"/>
                <a:ext cx="2000264" cy="357190"/>
                <a:chOff x="5095074" y="5572934"/>
                <a:chExt cx="2000264" cy="357190"/>
              </a:xfrm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5095074" y="5572934"/>
                  <a:ext cx="2000264" cy="357190"/>
                </a:xfrm>
                <a:prstGeom prst="rect">
                  <a:avLst/>
                </a:prstGeom>
                <a:solidFill>
                  <a:schemeClr val="tx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5523702" y="5572934"/>
                  <a:ext cx="1571636" cy="35719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" name="Trapezóide 12"/>
              <p:cNvSpPr/>
              <p:nvPr/>
            </p:nvSpPr>
            <p:spPr>
              <a:xfrm>
                <a:off x="4737884" y="5572934"/>
                <a:ext cx="785818" cy="357190"/>
              </a:xfrm>
              <a:prstGeom prst="trapezoid">
                <a:avLst>
                  <a:gd name="adj" fmla="val 180000"/>
                </a:avLst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6666711" y="5644372"/>
              <a:ext cx="71438" cy="21431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9809981" y="3644108"/>
            <a:ext cx="2071702" cy="357190"/>
            <a:chOff x="4666446" y="6073000"/>
            <a:chExt cx="2071702" cy="357190"/>
          </a:xfrm>
        </p:grpSpPr>
        <p:grpSp>
          <p:nvGrpSpPr>
            <p:cNvPr id="20" name="Grupo 28"/>
            <p:cNvGrpSpPr/>
            <p:nvPr/>
          </p:nvGrpSpPr>
          <p:grpSpPr>
            <a:xfrm>
              <a:off x="4666446" y="6073000"/>
              <a:ext cx="2000264" cy="357190"/>
              <a:chOff x="5095074" y="6073000"/>
              <a:chExt cx="2000264" cy="357190"/>
            </a:xfrm>
          </p:grpSpPr>
          <p:sp>
            <p:nvSpPr>
              <p:cNvPr id="23" name="Retângulo 22"/>
              <p:cNvSpPr/>
              <p:nvPr/>
            </p:nvSpPr>
            <p:spPr>
              <a:xfrm>
                <a:off x="5095074" y="6073000"/>
                <a:ext cx="2000264" cy="35719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095074" y="6073000"/>
                <a:ext cx="1428760" cy="35719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Trapezóide 20"/>
            <p:cNvSpPr/>
            <p:nvPr/>
          </p:nvSpPr>
          <p:spPr>
            <a:xfrm>
              <a:off x="5738016" y="6073000"/>
              <a:ext cx="785818" cy="357190"/>
            </a:xfrm>
            <a:prstGeom prst="trapezoid">
              <a:avLst>
                <a:gd name="adj" fmla="val 18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6666710" y="6144438"/>
              <a:ext cx="71438" cy="214314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9452792" y="1934960"/>
            <a:ext cx="2666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Pressuposto</a:t>
            </a:r>
            <a:r>
              <a:rPr lang="en-US" b="1" dirty="0" smtClean="0">
                <a:solidFill>
                  <a:srgbClr val="002060"/>
                </a:solidFill>
              </a:rPr>
              <a:t>: </a:t>
            </a:r>
            <a:r>
              <a:rPr lang="en-US" b="1" dirty="0" err="1" smtClean="0">
                <a:solidFill>
                  <a:srgbClr val="002060"/>
                </a:solidFill>
              </a:rPr>
              <a:t>recursos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cognitivos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limitados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Ward et al. (2017), </a:t>
            </a:r>
            <a:r>
              <a:rPr lang="en-US" sz="4000" dirty="0" err="1" smtClean="0"/>
              <a:t>Experimento</a:t>
            </a:r>
            <a:r>
              <a:rPr lang="en-US" sz="4000" dirty="0" smtClean="0"/>
              <a:t> 1, Método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User\Desktop\142ab9826a2ff3fb33c1bfe2663da4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763" y="1000902"/>
            <a:ext cx="4112187" cy="2743200"/>
          </a:xfrm>
          <a:prstGeom prst="rect">
            <a:avLst/>
          </a:prstGeom>
          <a:noFill/>
        </p:spPr>
      </p:pic>
      <p:pic>
        <p:nvPicPr>
          <p:cNvPr id="3075" name="Picture 3" descr="C:\Users\User\Desktop\celular-furto.jpg"/>
          <p:cNvPicPr>
            <a:picLocks noChangeAspect="1" noChangeArrowheads="1"/>
          </p:cNvPicPr>
          <p:nvPr/>
        </p:nvPicPr>
        <p:blipFill>
          <a:blip r:embed="rId3"/>
          <a:srcRect l="14884" r="19858"/>
          <a:stretch>
            <a:fillRect/>
          </a:stretch>
        </p:blipFill>
        <p:spPr bwMode="auto">
          <a:xfrm>
            <a:off x="1165984" y="3829866"/>
            <a:ext cx="4071966" cy="2743200"/>
          </a:xfrm>
          <a:prstGeom prst="rect">
            <a:avLst/>
          </a:prstGeom>
          <a:noFill/>
        </p:spPr>
      </p:pic>
      <p:pic>
        <p:nvPicPr>
          <p:cNvPr id="3076" name="Picture 4" descr="C:\Users\User\Desktop\6gkb1ax3scdy5qjmirt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62" y="1072340"/>
            <a:ext cx="3933052" cy="2948952"/>
          </a:xfrm>
          <a:prstGeom prst="rect">
            <a:avLst/>
          </a:prstGeom>
          <a:noFill/>
        </p:spPr>
      </p:pic>
      <p:sp>
        <p:nvSpPr>
          <p:cNvPr id="9" name="PlaceHolder 1"/>
          <p:cNvSpPr txBox="1">
            <a:spLocks/>
          </p:cNvSpPr>
          <p:nvPr/>
        </p:nvSpPr>
        <p:spPr>
          <a:xfrm>
            <a:off x="5952330" y="4215612"/>
            <a:ext cx="5857470" cy="214314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Celulares</a:t>
            </a:r>
            <a:r>
              <a:rPr lang="en-US" sz="3600" kern="0" spc="-1" dirty="0" smtClean="0">
                <a:latin typeface="Calibri"/>
              </a:rPr>
              <a:t> no </a:t>
            </a:r>
            <a:r>
              <a:rPr lang="en-US" sz="3600" kern="0" spc="-1" dirty="0" err="1" smtClean="0">
                <a:latin typeface="Calibri"/>
              </a:rPr>
              <a:t>silencioso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modo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vibração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Tarefas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memória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trabalho</a:t>
            </a:r>
            <a:r>
              <a:rPr lang="en-US" sz="3600" kern="0" spc="-1" dirty="0" smtClean="0">
                <a:latin typeface="Calibri"/>
              </a:rPr>
              <a:t> e de </a:t>
            </a:r>
            <a:r>
              <a:rPr lang="en-US" sz="3600" kern="0" spc="-1" dirty="0" err="1" smtClean="0">
                <a:latin typeface="Calibri"/>
              </a:rPr>
              <a:t>inteligência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fluída</a:t>
            </a:r>
            <a:endParaRPr lang="pt-BR" sz="35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Ward et al. (2017), </a:t>
            </a:r>
            <a:r>
              <a:rPr lang="en-US" sz="4000" dirty="0" err="1" smtClean="0"/>
              <a:t>Resultados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1519238"/>
            <a:ext cx="112585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094546" y="5501496"/>
            <a:ext cx="1007275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 smtClean="0">
                <a:solidFill>
                  <a:srgbClr val="002060"/>
                </a:solidFill>
              </a:rPr>
              <a:t>Experimento</a:t>
            </a:r>
            <a:r>
              <a:rPr lang="en-US" sz="2500" b="1" dirty="0" smtClean="0">
                <a:solidFill>
                  <a:srgbClr val="002060"/>
                </a:solidFill>
              </a:rPr>
              <a:t> 2: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dirty="0" smtClean="0"/>
              <a:t>o </a:t>
            </a:r>
            <a:r>
              <a:rPr lang="en-US" sz="2500" dirty="0" err="1" smtClean="0"/>
              <a:t>efeito</a:t>
            </a:r>
            <a:r>
              <a:rPr lang="en-US" sz="2500" dirty="0" smtClean="0"/>
              <a:t> </a:t>
            </a:r>
            <a:r>
              <a:rPr lang="en-US" sz="2500" dirty="0" err="1" smtClean="0"/>
              <a:t>da</a:t>
            </a:r>
            <a:r>
              <a:rPr lang="en-US" sz="2500" dirty="0" smtClean="0"/>
              <a:t> </a:t>
            </a:r>
            <a:r>
              <a:rPr lang="en-US" sz="2500" dirty="0" err="1" smtClean="0"/>
              <a:t>mera</a:t>
            </a:r>
            <a:r>
              <a:rPr lang="en-US" sz="2500" dirty="0" smtClean="0"/>
              <a:t> </a:t>
            </a:r>
            <a:r>
              <a:rPr lang="en-US" sz="2500" dirty="0" err="1" smtClean="0"/>
              <a:t>presença</a:t>
            </a:r>
            <a:r>
              <a:rPr lang="en-US" sz="2500" dirty="0" smtClean="0"/>
              <a:t> do </a:t>
            </a:r>
            <a:r>
              <a:rPr lang="en-US" sz="2500" dirty="0" err="1" smtClean="0"/>
              <a:t>celular</a:t>
            </a:r>
            <a:r>
              <a:rPr lang="en-US" sz="2500" dirty="0" smtClean="0"/>
              <a:t> sob o </a:t>
            </a:r>
            <a:r>
              <a:rPr lang="en-US" sz="2500" dirty="0" err="1" smtClean="0"/>
              <a:t>desempenho</a:t>
            </a:r>
            <a:r>
              <a:rPr lang="en-US" sz="2500" dirty="0" smtClean="0"/>
              <a:t> </a:t>
            </a:r>
            <a:r>
              <a:rPr lang="en-US" sz="2500" dirty="0" err="1" smtClean="0"/>
              <a:t>foi</a:t>
            </a:r>
            <a:r>
              <a:rPr lang="en-US" sz="2500" dirty="0" smtClean="0"/>
              <a:t> </a:t>
            </a:r>
            <a:r>
              <a:rPr lang="en-US" sz="2500" dirty="0" err="1" smtClean="0"/>
              <a:t>maior</a:t>
            </a:r>
            <a:r>
              <a:rPr lang="en-US" sz="2500" dirty="0" smtClean="0"/>
              <a:t> </a:t>
            </a:r>
            <a:r>
              <a:rPr lang="en-US" sz="2500" dirty="0" err="1" smtClean="0"/>
              <a:t>para</a:t>
            </a:r>
            <a:r>
              <a:rPr lang="en-US" sz="2500" dirty="0" smtClean="0"/>
              <a:t> </a:t>
            </a:r>
            <a:r>
              <a:rPr lang="en-US" sz="2500" dirty="0" err="1" smtClean="0"/>
              <a:t>aqueles</a:t>
            </a:r>
            <a:r>
              <a:rPr lang="en-US" sz="2500" dirty="0" smtClean="0"/>
              <a:t> </a:t>
            </a:r>
            <a:r>
              <a:rPr lang="en-US" sz="2500" dirty="0" err="1" smtClean="0"/>
              <a:t>classificados</a:t>
            </a:r>
            <a:r>
              <a:rPr lang="en-US" sz="2500" dirty="0" smtClean="0"/>
              <a:t> </a:t>
            </a:r>
            <a:r>
              <a:rPr lang="en-US" sz="2500" dirty="0" err="1" smtClean="0"/>
              <a:t>como</a:t>
            </a:r>
            <a:r>
              <a:rPr lang="en-US" sz="2500" dirty="0" smtClean="0"/>
              <a:t> </a:t>
            </a:r>
            <a:r>
              <a:rPr lang="en-US" sz="2500" dirty="0" err="1" smtClean="0"/>
              <a:t>tendo</a:t>
            </a:r>
            <a:r>
              <a:rPr lang="en-US" sz="2500" dirty="0" smtClean="0"/>
              <a:t> </a:t>
            </a:r>
            <a:r>
              <a:rPr lang="en-US" sz="2500" dirty="0" err="1" smtClean="0"/>
              <a:t>alta</a:t>
            </a:r>
            <a:r>
              <a:rPr lang="en-US" sz="2500" dirty="0" smtClean="0"/>
              <a:t> </a:t>
            </a:r>
            <a:r>
              <a:rPr lang="en-US" sz="2500" dirty="0" err="1" smtClean="0"/>
              <a:t>dependência</a:t>
            </a:r>
            <a:r>
              <a:rPr lang="en-US" sz="2500" dirty="0" smtClean="0"/>
              <a:t> de </a:t>
            </a:r>
            <a:r>
              <a:rPr lang="en-US" sz="2500" dirty="0" err="1" smtClean="0"/>
              <a:t>seus</a:t>
            </a:r>
            <a:r>
              <a:rPr lang="en-US" sz="2500" dirty="0" smtClean="0"/>
              <a:t> </a:t>
            </a:r>
            <a:r>
              <a:rPr lang="en-US" sz="2500" i="1" dirty="0" err="1" smtClean="0"/>
              <a:t>smartphones</a:t>
            </a:r>
            <a:endParaRPr lang="en-US" sz="25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Comentários</a:t>
            </a:r>
            <a:r>
              <a:rPr lang="en-US" sz="4000" dirty="0" smtClean="0"/>
              <a:t> </a:t>
            </a:r>
            <a:r>
              <a:rPr lang="en-US" sz="4000" dirty="0" err="1" smtClean="0"/>
              <a:t>Finais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7557428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 lnSpcReduction="1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Como a </a:t>
            </a:r>
            <a:r>
              <a:rPr lang="en-US" sz="3600" kern="0" spc="-1" dirty="0" err="1" smtClean="0">
                <a:latin typeface="Calibri"/>
              </a:rPr>
              <a:t>mera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presença</a:t>
            </a:r>
            <a:r>
              <a:rPr lang="en-US" sz="3600" kern="0" spc="-1" dirty="0" smtClean="0">
                <a:latin typeface="Calibri"/>
              </a:rPr>
              <a:t> do </a:t>
            </a:r>
            <a:r>
              <a:rPr lang="en-US" sz="3600" i="1" kern="0" spc="-1" dirty="0" err="1" smtClean="0">
                <a:latin typeface="Calibri"/>
              </a:rPr>
              <a:t>smartphone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afeta</a:t>
            </a:r>
            <a:r>
              <a:rPr lang="en-US" sz="3600" kern="0" spc="-1" dirty="0" smtClean="0">
                <a:latin typeface="Calibri"/>
              </a:rPr>
              <a:t> o </a:t>
            </a:r>
            <a:r>
              <a:rPr lang="en-US" sz="3600" kern="0" spc="-1" dirty="0" err="1" smtClean="0">
                <a:latin typeface="Calibri"/>
              </a:rPr>
              <a:t>desempenho</a:t>
            </a:r>
            <a:r>
              <a:rPr lang="en-US" sz="3600" kern="0" spc="-1" dirty="0" smtClean="0">
                <a:latin typeface="Calibri"/>
              </a:rPr>
              <a:t>?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É </a:t>
            </a:r>
            <a:r>
              <a:rPr lang="en-US" sz="3600" kern="0" spc="-1" dirty="0" err="1" smtClean="0">
                <a:latin typeface="Calibri"/>
              </a:rPr>
              <a:t>possível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eles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capturem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automaticamente</a:t>
            </a:r>
            <a:r>
              <a:rPr lang="en-US" sz="3600" kern="0" spc="-1" dirty="0" smtClean="0">
                <a:latin typeface="Calibri"/>
              </a:rPr>
              <a:t> a </a:t>
            </a:r>
            <a:r>
              <a:rPr lang="en-US" sz="3600" kern="0" spc="-1" dirty="0" err="1" smtClean="0">
                <a:latin typeface="Calibri"/>
              </a:rPr>
              <a:t>atenção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diferentes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formas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A </a:t>
            </a:r>
            <a:r>
              <a:rPr lang="en-US" sz="3600" kern="0" spc="-1" dirty="0" err="1" smtClean="0">
                <a:latin typeface="Calibri"/>
              </a:rPr>
              <a:t>atenção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orientada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pensamentos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ou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comportamentos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associados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smartphone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Recursos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atencionais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divididos</a:t>
            </a:r>
            <a:r>
              <a:rPr lang="en-US" sz="3600" kern="0" spc="-1" dirty="0" smtClean="0">
                <a:latin typeface="Calibri"/>
              </a:rPr>
              <a:t> entre a </a:t>
            </a:r>
            <a:r>
              <a:rPr lang="en-US" sz="3600" kern="0" spc="-1" dirty="0" err="1" smtClean="0">
                <a:latin typeface="Calibri"/>
              </a:rPr>
              <a:t>tarefa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relevante</a:t>
            </a:r>
            <a:r>
              <a:rPr lang="en-US" sz="3600" kern="0" spc="-1" dirty="0" smtClean="0">
                <a:latin typeface="Calibri"/>
              </a:rPr>
              <a:t> e a </a:t>
            </a:r>
            <a:r>
              <a:rPr lang="en-US" sz="3600" kern="0" spc="-1" dirty="0" err="1" smtClean="0">
                <a:latin typeface="Calibri"/>
              </a:rPr>
              <a:t>inibição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da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atenção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i="1" kern="0" spc="-1" dirty="0" err="1" smtClean="0">
                <a:latin typeface="Calibri"/>
              </a:rPr>
              <a:t>smartphone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User\Desktop\young-woman-student-smartph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6908" y="4244996"/>
            <a:ext cx="3997610" cy="2613822"/>
          </a:xfrm>
          <a:prstGeom prst="rect">
            <a:avLst/>
          </a:prstGeom>
          <a:noFill/>
        </p:spPr>
      </p:pic>
      <p:sp>
        <p:nvSpPr>
          <p:cNvPr id="9" name="Explosão 1 8"/>
          <p:cNvSpPr/>
          <p:nvPr/>
        </p:nvSpPr>
        <p:spPr>
          <a:xfrm>
            <a:off x="8738412" y="1143778"/>
            <a:ext cx="2928958" cy="2643206"/>
          </a:xfrm>
          <a:prstGeom prst="irregularSeal1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bg1"/>
                </a:solidFill>
              </a:rPr>
              <a:t>Soluções</a:t>
            </a:r>
            <a:r>
              <a:rPr lang="en-US" sz="2200" b="1" dirty="0" smtClean="0">
                <a:solidFill>
                  <a:schemeClr val="bg1"/>
                </a:solidFill>
              </a:rPr>
              <a:t>?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O PRÓXIMO VÍDEO! </a:t>
            </a:r>
            <a:r>
              <a:rPr lang="pt-BR" sz="9000" strike="noStrike" spc="-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  <a:sym typeface="Wingdings" pitchFamily="2" charset="2"/>
              </a:rPr>
              <a:t></a:t>
            </a:r>
            <a:endParaRPr lang="pt-BR" sz="9000" strike="noStrike" spc="-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42982</TotalTime>
  <Words>221</Words>
  <Application>Microsoft Office PowerPoint</Application>
  <PresentationFormat>Personalizar</PresentationFormat>
  <Paragraphs>30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CELULAR E RECURSOS COGNITIVOS</vt:lpstr>
      <vt:lpstr>Slide 2</vt:lpstr>
      <vt:lpstr>Slide 3</vt:lpstr>
      <vt:lpstr>Slide 4</vt:lpstr>
      <vt:lpstr>Slide 5</vt:lpstr>
      <vt:lpstr>Slide 6</vt:lpstr>
      <vt:lpstr>ATÉ O PRÓXIMO VÍDEO! 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Windows User</cp:lastModifiedBy>
  <cp:revision>906</cp:revision>
  <dcterms:created xsi:type="dcterms:W3CDTF">2016-11-14T13:56:39Z</dcterms:created>
  <dcterms:modified xsi:type="dcterms:W3CDTF">2022-11-02T14:38:03Z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