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sldIdLst>
    <p:sldId id="342" r:id="rId2"/>
    <p:sldId id="417" r:id="rId3"/>
    <p:sldId id="453" r:id="rId4"/>
    <p:sldId id="454" r:id="rId5"/>
    <p:sldId id="422" r:id="rId6"/>
    <p:sldId id="423" r:id="rId7"/>
    <p:sldId id="425" r:id="rId8"/>
    <p:sldId id="455" r:id="rId9"/>
    <p:sldId id="456" r:id="rId10"/>
    <p:sldId id="419" r:id="rId11"/>
    <p:sldId id="420" r:id="rId12"/>
    <p:sldId id="421" r:id="rId13"/>
    <p:sldId id="452" r:id="rId14"/>
    <p:sldId id="448" r:id="rId15"/>
    <p:sldId id="449" r:id="rId16"/>
    <p:sldId id="450" r:id="rId17"/>
    <p:sldId id="451" r:id="rId18"/>
    <p:sldId id="440" r:id="rId19"/>
  </p:sldIdLst>
  <p:sldSz cx="9144000" cy="6858000" type="screen4x3"/>
  <p:notesSz cx="6858000" cy="9144000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78967" autoAdjust="0"/>
  </p:normalViewPr>
  <p:slideViewPr>
    <p:cSldViewPr>
      <p:cViewPr varScale="1">
        <p:scale>
          <a:sx n="90" d="100"/>
          <a:sy n="90" d="100"/>
        </p:scale>
        <p:origin x="2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7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596AEB-75F4-4933-8997-476DEEA4FE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apply</a:t>
            </a:r>
            <a:r>
              <a:rPr lang="en-US" baseline="0" dirty="0"/>
              <a:t> for a </a:t>
            </a:r>
            <a:r>
              <a:rPr lang="en-US" baseline="0" dirty="0" err="1"/>
              <a:t>Normalised</a:t>
            </a:r>
            <a:r>
              <a:rPr lang="en-US" baseline="0" dirty="0"/>
              <a:t> database</a:t>
            </a:r>
          </a:p>
          <a:p>
            <a:endParaRPr lang="en-US" dirty="0"/>
          </a:p>
          <a:p>
            <a:r>
              <a:rPr lang="en-US" dirty="0"/>
              <a:t>A:</a:t>
            </a:r>
            <a:r>
              <a:rPr lang="en-US" baseline="0" dirty="0"/>
              <a:t> False</a:t>
            </a:r>
          </a:p>
          <a:p>
            <a:r>
              <a:rPr lang="en-US" baseline="0" dirty="0"/>
              <a:t>B: True</a:t>
            </a:r>
          </a:p>
          <a:p>
            <a:r>
              <a:rPr lang="en-US" baseline="0" dirty="0"/>
              <a:t>C: True</a:t>
            </a:r>
          </a:p>
          <a:p>
            <a:r>
              <a:rPr lang="en-US" baseline="0" dirty="0"/>
              <a:t>D: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7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0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PK? (Employee ID) (Address</a:t>
            </a:r>
            <a:r>
              <a:rPr lang="en-US" baseline="0" dirty="0"/>
              <a:t> 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List all Candidate Keys? (Employee ID, Passport </a:t>
            </a:r>
            <a:r>
              <a:rPr lang="en-US" dirty="0" err="1"/>
              <a:t>Num</a:t>
            </a:r>
            <a:r>
              <a:rPr lang="en-US" dirty="0"/>
              <a:t>) (Address ID)</a:t>
            </a:r>
          </a:p>
          <a:p>
            <a:endParaRPr lang="en-US" dirty="0"/>
          </a:p>
          <a:p>
            <a:r>
              <a:rPr lang="en-US" dirty="0"/>
              <a:t>List all Determinants? (Employee ID, Passport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DoB</a:t>
            </a:r>
            <a:r>
              <a:rPr lang="en-US" dirty="0"/>
              <a:t>) (Address</a:t>
            </a:r>
            <a:r>
              <a:rPr lang="en-US" baseline="0" dirty="0"/>
              <a:t> ID, State 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problems</a:t>
            </a:r>
            <a:r>
              <a:rPr lang="en-US" baseline="0" dirty="0"/>
              <a:t> of a particular </a:t>
            </a:r>
            <a:r>
              <a:rPr lang="en-US" baseline="0" dirty="0" err="1"/>
              <a:t>db</a:t>
            </a:r>
            <a:r>
              <a:rPr lang="en-US" baseline="0" dirty="0"/>
              <a:t> design is redundancy, which causes many many more problems</a:t>
            </a:r>
          </a:p>
          <a:p>
            <a:r>
              <a:rPr lang="en-US" baseline="0" dirty="0"/>
              <a:t>Consider the flat file design (a single table used to capture all info). How many data is repeated here?</a:t>
            </a:r>
          </a:p>
          <a:p>
            <a:r>
              <a:rPr lang="en-US" baseline="0" dirty="0"/>
              <a:t>Redundancy is bad (not only because it wastes space), but also because it causes anomalies when processing a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9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general solution, we mean in an ad-hoc manner. </a:t>
            </a:r>
            <a:r>
              <a:rPr lang="en-US" dirty="0" err="1"/>
              <a:t>Normalisation</a:t>
            </a:r>
            <a:r>
              <a:rPr lang="en-US" dirty="0"/>
              <a:t> achieves this in a structured manner.</a:t>
            </a:r>
          </a:p>
          <a:p>
            <a:r>
              <a:rPr lang="en-US" dirty="0"/>
              <a:t>Consider a subset of the previous example…</a:t>
            </a:r>
          </a:p>
          <a:p>
            <a:r>
              <a:rPr lang="en-US" dirty="0"/>
              <a:t>Two results: which one is lossless</a:t>
            </a:r>
            <a:r>
              <a:rPr lang="en-US" baseline="0" dirty="0"/>
              <a:t> and which one is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how we could avoid</a:t>
            </a:r>
            <a:r>
              <a:rPr lang="en-US" baseline="0" dirty="0"/>
              <a:t> redundancy (and the associated anomalies) using a logical approach for lossless decomposition.</a:t>
            </a:r>
          </a:p>
          <a:p>
            <a:r>
              <a:rPr lang="en-US" baseline="0" dirty="0"/>
              <a:t>1. Start from leaf nodes (those pointed at)</a:t>
            </a:r>
          </a:p>
          <a:p>
            <a:r>
              <a:rPr lang="en-US" baseline="0" dirty="0"/>
              <a:t>2. Move backwards (parent nodes) and include them in the cluster (until no one else points at any node in the cluster).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(This is based on mere logic. </a:t>
            </a:r>
            <a:r>
              <a:rPr lang="en-US" baseline="0" dirty="0" err="1"/>
              <a:t>Normalisation</a:t>
            </a:r>
            <a:r>
              <a:rPr lang="en-US" baseline="0" dirty="0"/>
              <a:t>, which is the main focus of this and the following lectures, will provide a formal way of achieving this incrementally)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2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r>
              <a:rPr lang="en-US" dirty="0"/>
              <a:t> is a structured</a:t>
            </a:r>
            <a:r>
              <a:rPr lang="en-US" baseline="0" dirty="0"/>
              <a:t> way of obtaining a good quality database design, which avoids the aforementioned problems/anomalies.</a:t>
            </a:r>
          </a:p>
          <a:p>
            <a:r>
              <a:rPr lang="en-US" baseline="0" dirty="0"/>
              <a:t>Lets take a look at the main objectives of this process/tool in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the fact that this is one</a:t>
            </a:r>
            <a:r>
              <a:rPr lang="en-US" baseline="0" dirty="0"/>
              <a:t> solution (possibly not the best possible one). Others exist too.</a:t>
            </a:r>
          </a:p>
          <a:p>
            <a:r>
              <a:rPr lang="en-US" baseline="0" dirty="0"/>
              <a:t>However, for the purposes of 1NF, you only need to be concerned about satisfying the rules.</a:t>
            </a:r>
          </a:p>
          <a:p>
            <a:r>
              <a:rPr lang="en-US" baseline="0" dirty="0"/>
              <a:t>The following stages (2NF, etc.) will further improve the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3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Key</a:t>
            </a:r>
            <a:r>
              <a:rPr lang="en-US" baseline="0" dirty="0"/>
              <a:t> is a composite one: &lt;SID, </a:t>
            </a:r>
            <a:r>
              <a:rPr lang="en-US" baseline="0" dirty="0" err="1"/>
              <a:t>MCode</a:t>
            </a:r>
            <a:r>
              <a:rPr lang="en-US" baseline="0" dirty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6AEB-75F4-4933-8997-476DEEA4FE0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sphe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0"/>
            <a:ext cx="1147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0899" y="4206820"/>
            <a:ext cx="1356845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25400" h="35560"/>
            </a:sp3d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2800" b="1" cap="small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alibri" panose="020F0502020204030204" pitchFamily="34" charset="0"/>
              </a:rPr>
              <a:t>Lecture:</a:t>
            </a:r>
            <a:endParaRPr lang="en-US" sz="2800" b="1" cap="small" dirty="0">
              <a:ln w="9000" cmpd="sng">
                <a:noFill/>
                <a:prstDash val="solid"/>
              </a:ln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266" y="5713919"/>
            <a:ext cx="18394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25400" h="35560"/>
            </a:sp3d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2800" b="1" cap="small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alibri" panose="020F0502020204030204" pitchFamily="34" charset="0"/>
              </a:rPr>
              <a:t>Instructor:</a:t>
            </a:r>
            <a:endParaRPr lang="en-US" sz="2800" b="1" cap="small" dirty="0">
              <a:ln w="9000" cmpd="sng">
                <a:noFill/>
                <a:prstDash val="solid"/>
              </a:ln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3538" y="2924175"/>
            <a:ext cx="7521575" cy="345757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800"/>
          </a:p>
        </p:txBody>
      </p:sp>
      <p:pic>
        <p:nvPicPr>
          <p:cNvPr id="10" name="Picture 2" descr="UCLan Cypr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-1588"/>
            <a:ext cx="7350125" cy="134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87115" y="2996952"/>
            <a:ext cx="1288493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25400" h="35560"/>
            </a:sp3d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2800" b="1" cap="small" dirty="0">
                <a:ln w="9000" cmpd="sng">
                  <a:noFill/>
                  <a:prstDash val="solid"/>
                </a:ln>
                <a:solidFill>
                  <a:schemeClr val="tx2"/>
                </a:solidFill>
                <a:latin typeface="Calibri" panose="020F0502020204030204" pitchFamily="34" charset="0"/>
              </a:rPr>
              <a:t>Course:</a:t>
            </a:r>
            <a:endParaRPr lang="en-US" sz="2800" b="1" cap="small" dirty="0">
              <a:ln w="9000" cmpd="sng">
                <a:noFill/>
                <a:prstDash val="solid"/>
              </a:ln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67744" y="3534287"/>
            <a:ext cx="5518944" cy="572502"/>
          </a:xfrm>
        </p:spPr>
        <p:txBody>
          <a:bodyPr anchor="t"/>
          <a:lstStyle>
            <a:lvl1pPr>
              <a:spcBef>
                <a:spcPts val="0"/>
              </a:spcBef>
              <a:defRPr sz="2800" b="0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2275608" y="5719971"/>
            <a:ext cx="5488791" cy="52322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lang="en-US" sz="2800" b="0" baseline="0" dirty="0" smtClean="0">
                <a:effectLst/>
              </a:defRPr>
            </a:lvl1pPr>
          </a:lstStyle>
          <a:p>
            <a:pPr lvl="0"/>
            <a:r>
              <a:rPr lang="en-US" dirty="0"/>
              <a:t>Click to </a:t>
            </a:r>
            <a:r>
              <a:rPr lang="en-US"/>
              <a:t>edit Instructor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267745" y="4730040"/>
            <a:ext cx="5518943" cy="931208"/>
          </a:xfr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28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4888" y="3016116"/>
            <a:ext cx="5511800" cy="504056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lang="en-US" sz="2800" b="0" baseline="0" dirty="0" smtClean="0">
                <a:effectLst/>
                <a:ea typeface="+mj-ea"/>
              </a:defRPr>
            </a:lvl1pPr>
          </a:lstStyle>
          <a:p>
            <a:pPr lvl="0"/>
            <a:r>
              <a:rPr lang="en-US" dirty="0"/>
              <a:t>Click to edit Course Number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267745" y="4195762"/>
            <a:ext cx="5518944" cy="53427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aseline="0" dirty="0" smtClean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en-US" dirty="0"/>
              <a:t>Click to edit Lecture Number</a:t>
            </a:r>
          </a:p>
        </p:txBody>
      </p:sp>
    </p:spTree>
    <p:extLst>
      <p:ext uri="{BB962C8B-B14F-4D97-AF65-F5344CB8AC3E}">
        <p14:creationId xmlns:p14="http://schemas.microsoft.com/office/powerpoint/2010/main" val="25372385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ctic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.dryicons.com/images/icon_sets/colorful_stickers_part_5_icons_set/png/256x256/tar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1169988"/>
            <a:ext cx="12509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82638" y="2492375"/>
            <a:ext cx="7720012" cy="0"/>
          </a:xfrm>
          <a:prstGeom prst="line">
            <a:avLst/>
          </a:prstGeom>
          <a:ln w="12700">
            <a:solidFill>
              <a:srgbClr val="6B6B6B"/>
            </a:solidFill>
          </a:ln>
          <a:effectLst>
            <a:outerShdw blurRad="25400" dist="25400" dir="2700000" algn="tl" rotWithShape="0">
              <a:schemeClr val="tx2">
                <a:lumMod val="85000"/>
                <a:lumOff val="1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90978"/>
            <a:ext cx="7772400" cy="738022"/>
          </a:xfrm>
        </p:spPr>
        <p:txBody>
          <a:bodyPr anchor="t"/>
          <a:lstStyle>
            <a:lvl1pPr algn="ctr">
              <a:defRPr sz="4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484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b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575.photobucket.com/albums/ss194/clayqn88/Icon_Chemistry_cool/labora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589588"/>
            <a:ext cx="9128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447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575.photobucket.com/albums/ss194/clayqn88/Icon_Chemistry_cool/labora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125538"/>
            <a:ext cx="133508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82638" y="2492375"/>
            <a:ext cx="7720012" cy="0"/>
          </a:xfrm>
          <a:prstGeom prst="line">
            <a:avLst/>
          </a:prstGeom>
          <a:ln w="12700">
            <a:solidFill>
              <a:srgbClr val="6B6B6B"/>
            </a:solidFill>
          </a:ln>
          <a:effectLst>
            <a:outerShdw blurRad="25400" dist="25400" dir="2700000" algn="tl" rotWithShape="0">
              <a:schemeClr val="tx2">
                <a:lumMod val="85000"/>
                <a:lumOff val="1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90978"/>
            <a:ext cx="7772400" cy="1386094"/>
          </a:xfrm>
        </p:spPr>
        <p:txBody>
          <a:bodyPr anchor="t"/>
          <a:lstStyle>
            <a:lvl1pPr algn="ctr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606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aps.net/cms/lib4/NJ01001771/Centricity/Domain/2194/survey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400"/>
            <a:ext cx="646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755650" y="0"/>
            <a:ext cx="655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GB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Summary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788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ttp://www.micpa.com.my/v2/iconset/icon%20(25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981075"/>
            <a:ext cx="17097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782638" y="2492375"/>
            <a:ext cx="7720012" cy="0"/>
          </a:xfrm>
          <a:prstGeom prst="line">
            <a:avLst/>
          </a:prstGeom>
          <a:ln w="12700">
            <a:solidFill>
              <a:srgbClr val="6B6B6B"/>
            </a:solidFill>
          </a:ln>
          <a:effectLst>
            <a:outerShdw blurRad="25400" dist="25400" dir="2700000" algn="tl" rotWithShape="0">
              <a:schemeClr val="tx2">
                <a:lumMod val="85000"/>
                <a:lumOff val="1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</p:spPr>
        <p:txBody>
          <a:bodyPr anchor="t"/>
          <a:lstStyle>
            <a:lvl1pPr algn="ctr">
              <a:defRPr sz="4000" b="1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214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42528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2528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9AAAC-C412-4678-AE73-6D5B3FD78D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674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19A72-A165-403D-BCF9-0D5224C0C8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673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6897"/>
            <a:ext cx="9144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ED775-B428-4427-A581-5EDCAF0DF63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483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Content (P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504" y="764704"/>
            <a:ext cx="4444207" cy="480663"/>
          </a:xfrm>
        </p:spPr>
        <p:txBody>
          <a:bodyPr lIns="0" rIns="0"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252383"/>
            <a:ext cx="4444207" cy="2230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4008" y="764704"/>
            <a:ext cx="4445953" cy="480663"/>
          </a:xfrm>
        </p:spPr>
        <p:txBody>
          <a:bodyPr lIns="0" rIns="0"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252383"/>
            <a:ext cx="4445953" cy="2230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650" y="0"/>
            <a:ext cx="655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GB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Course Outline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2075"/>
            <a:ext cx="5032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07504" y="3663250"/>
            <a:ext cx="4444207" cy="480663"/>
          </a:xfrm>
        </p:spPr>
        <p:txBody>
          <a:bodyPr rIns="0"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Part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107504" y="4150929"/>
            <a:ext cx="4444207" cy="2230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3663250"/>
            <a:ext cx="4445953" cy="480663"/>
          </a:xfrm>
        </p:spPr>
        <p:txBody>
          <a:bodyPr rIns="0"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Part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6"/>
          </p:nvPr>
        </p:nvSpPr>
        <p:spPr>
          <a:xfrm>
            <a:off x="4644008" y="4150929"/>
            <a:ext cx="4445953" cy="2230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9387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More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764704"/>
            <a:ext cx="44442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528261"/>
            <a:ext cx="4444207" cy="4781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764704"/>
            <a:ext cx="44459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51" y="1528261"/>
            <a:ext cx="4445953" cy="4781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6897"/>
            <a:ext cx="9144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05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074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39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44239"/>
            <a:ext cx="5111750" cy="57090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6289"/>
            <a:ext cx="3008313" cy="45470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0B962-D13F-4AF4-BC73-1A99A00506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65746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l-G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8AF7-F0F5-433B-97A9-14ECBC1D0F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844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5C761-818C-43E6-8E6E-8E2952F97F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2226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43074"/>
            <a:ext cx="2286000" cy="5638254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15082"/>
            <a:ext cx="6705600" cy="5566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D58D1-5B9A-476B-BA0E-310EB264F6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4312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42528"/>
            <a:ext cx="44958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2528"/>
            <a:ext cx="44958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B1B10-8593-47D4-B58C-6CA77351F9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993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6302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CB4F-753D-4D15-9DCF-EB5DAF0FAD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C83E0C-0AEA-4806-B13E-62C302A4DA9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507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55650" y="0"/>
            <a:ext cx="6553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GB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Learning Outcomes</a:t>
            </a:r>
            <a:endParaRPr lang="en-US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2075"/>
            <a:ext cx="5032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204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55650" y="0"/>
            <a:ext cx="83883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GB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Course Objectives</a:t>
            </a:r>
            <a:endParaRPr 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Picture 2" descr="http://www.graphicsfuel.com/wp-content/uploads/2011/02/target-dart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28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11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56792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FF57F-BD2D-4BD5-AE17-6A56E3F642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855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tthomastheapostle.org/wp-content/uploads/2011/03/128140-simple-red-square-icon-alphanumeric-in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5563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897"/>
            <a:ext cx="6552728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562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782638" y="2492375"/>
            <a:ext cx="7720012" cy="0"/>
          </a:xfrm>
          <a:prstGeom prst="line">
            <a:avLst/>
          </a:prstGeom>
          <a:ln w="12700">
            <a:solidFill>
              <a:srgbClr val="6B6B6B"/>
            </a:solidFill>
          </a:ln>
          <a:effectLst>
            <a:outerShdw blurRad="25400" dist="25400" dir="2700000" algn="tl" rotWithShape="0">
              <a:schemeClr val="tx2">
                <a:lumMod val="85000"/>
                <a:lumOff val="1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 bwMode="auto">
          <a:xfrm>
            <a:off x="755650" y="2636838"/>
            <a:ext cx="7747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BREAK</a:t>
            </a:r>
            <a:endParaRPr lang="en-US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" name="Picture 2" descr="http://iconspack.com/uploads/posts/icons/878/coffeecup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989013"/>
            <a:ext cx="1360487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682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.dryicons.com/images/icon_sets/colorful_stickers_part_5_icons_set/png/256x256/tar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5661025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5638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9613" y="6629400"/>
            <a:ext cx="5184775" cy="228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055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panic\predu\images\HTC-Dark-Wallpaper-08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9215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text styles</a:t>
            </a:r>
          </a:p>
          <a:p>
            <a:pPr lvl="1"/>
            <a:r>
              <a:rPr lang="en-US" altLang="el-GR"/>
              <a:t>Second level</a:t>
            </a:r>
          </a:p>
          <a:p>
            <a:pPr lvl="2"/>
            <a:r>
              <a:rPr lang="en-US" altLang="el-GR"/>
              <a:t>Third level</a:t>
            </a:r>
          </a:p>
          <a:p>
            <a:pPr lvl="3"/>
            <a:r>
              <a:rPr lang="en-US" altLang="el-GR"/>
              <a:t>Fourth level</a:t>
            </a:r>
          </a:p>
          <a:p>
            <a:pPr lvl="4"/>
            <a:r>
              <a:rPr lang="en-US" altLang="el-GR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80288" y="6629400"/>
            <a:ext cx="1182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629400"/>
            <a:ext cx="51133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GB"/>
              <a:t>CO1605 - System Analysis &amp; Database Design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629400"/>
            <a:ext cx="539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3A2DE64-D609-49F7-9F8C-6B1D4BAF3E5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338" y="6453188"/>
            <a:ext cx="9066212" cy="0"/>
          </a:xfrm>
          <a:prstGeom prst="line">
            <a:avLst/>
          </a:prstGeom>
          <a:ln w="12700">
            <a:solidFill>
              <a:srgbClr val="6B6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 descr="UCLan Cyprus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53188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1" r:id="rId26"/>
    <p:sldLayoutId id="2147483732" r:id="rId27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es.shu.ac.uk/dblearn/Index.htm" TargetMode="External"/><Relationship Id="rId7" Type="http://schemas.openxmlformats.org/officeDocument/2006/relationships/hyperlink" Target="http://www.lynda.com/MySQL-tutorials/Normalizing-databases/158373/168190-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ynda.com/MySQL-tutorials/Relational-databases-vs-flat-files/158373/168189-4.html" TargetMode="External"/><Relationship Id="rId5" Type="http://schemas.openxmlformats.org/officeDocument/2006/relationships/hyperlink" Target="http://www.lynda.com/MySQL-tutorials/Databases-vs-spreadsheets/158373/168188-4.html" TargetMode="External"/><Relationship Id="rId4" Type="http://schemas.openxmlformats.org/officeDocument/2006/relationships/hyperlink" Target="http://aces.shu.ac.uk/dblearn/Images/NormAnomalies/NormAnomali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Analysis &amp; </a:t>
            </a:r>
            <a:r>
              <a:rPr lang="en-US" b="1" dirty="0"/>
              <a:t>Database Design</a:t>
            </a:r>
            <a:endParaRPr lang="el-GR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Dr. Andreas </a:t>
            </a:r>
            <a:r>
              <a:rPr lang="en-US" dirty="0" err="1"/>
              <a:t>Pamboris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CO1605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/>
              <a:t>Normal Form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548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3"/>
          <p:cNvSpPr>
            <a:spLocks/>
          </p:cNvSpPr>
          <p:nvPr/>
        </p:nvSpPr>
        <p:spPr bwMode="auto">
          <a:xfrm>
            <a:off x="7363271" y="6021288"/>
            <a:ext cx="1673225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914400"/>
            <a:r>
              <a:rPr lang="en-US" sz="1800" dirty="0">
                <a:solidFill>
                  <a:schemeClr val="tx2"/>
                </a:solidFill>
              </a:rPr>
              <a:t>Ritchie, 2008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38254"/>
          </a:xfrm>
        </p:spPr>
        <p:txBody>
          <a:bodyPr/>
          <a:lstStyle/>
          <a:p>
            <a:pPr algn="just"/>
            <a:r>
              <a:rPr lang="en-US" sz="2800" dirty="0"/>
              <a:t>To put </a:t>
            </a:r>
            <a:r>
              <a:rPr lang="en-US" sz="2800" b="1" dirty="0"/>
              <a:t>data</a:t>
            </a:r>
            <a:r>
              <a:rPr lang="en-US" sz="2800" dirty="0"/>
              <a:t> into a </a:t>
            </a:r>
            <a:r>
              <a:rPr lang="en-US" sz="2800" b="1" dirty="0"/>
              <a:t>form</a:t>
            </a:r>
            <a:r>
              <a:rPr lang="en-US" sz="2800" dirty="0"/>
              <a:t> that conforms to </a:t>
            </a:r>
            <a:r>
              <a:rPr lang="en-US" sz="2800" b="1" dirty="0"/>
              <a:t>relational principles </a:t>
            </a:r>
          </a:p>
          <a:p>
            <a:pPr lvl="1" algn="just"/>
            <a:r>
              <a:rPr lang="en-US" sz="2400" dirty="0"/>
              <a:t>E.g. single valued columns; each relation represents one 'real world' entity, etc.</a:t>
            </a:r>
          </a:p>
          <a:p>
            <a:pPr algn="just"/>
            <a:r>
              <a:rPr lang="en-US" sz="2800" dirty="0"/>
              <a:t>To </a:t>
            </a:r>
            <a:r>
              <a:rPr lang="en-US" sz="2800" b="1" dirty="0"/>
              <a:t>avoid redundancy</a:t>
            </a:r>
            <a:r>
              <a:rPr lang="en-US" sz="2800" dirty="0"/>
              <a:t> by storing each 'fact' within the database only once</a:t>
            </a:r>
          </a:p>
          <a:p>
            <a:pPr algn="just"/>
            <a:r>
              <a:rPr lang="en-US" sz="2800" dirty="0"/>
              <a:t>To put the data into a form that is more able to </a:t>
            </a:r>
            <a:r>
              <a:rPr lang="en-US" sz="2800" b="1" dirty="0"/>
              <a:t>accommodate change </a:t>
            </a:r>
            <a:r>
              <a:rPr lang="en-US" sz="2800" dirty="0"/>
              <a:t>(in the design of a </a:t>
            </a:r>
            <a:r>
              <a:rPr lang="en-US" sz="2800" dirty="0" err="1"/>
              <a:t>db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To avoid certain difficulties in updating records (so-called ‘anomalies’)</a:t>
            </a:r>
          </a:p>
          <a:p>
            <a:r>
              <a:rPr lang="en-US" sz="2800" dirty="0"/>
              <a:t>To facilitate the </a:t>
            </a:r>
            <a:r>
              <a:rPr lang="en-US" sz="2800" b="1" dirty="0"/>
              <a:t>enforcement of constraints</a:t>
            </a:r>
            <a:r>
              <a:rPr lang="en-US" sz="2800" dirty="0"/>
              <a:t> on the data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891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Normalization Process</a:t>
            </a:r>
          </a:p>
        </p:txBody>
      </p:sp>
      <p:sp>
        <p:nvSpPr>
          <p:cNvPr id="11265" name="Rectangle 1"/>
          <p:cNvSpPr>
            <a:spLocks noGrp="1"/>
          </p:cNvSpPr>
          <p:nvPr>
            <p:ph idx="1"/>
          </p:nvPr>
        </p:nvSpPr>
        <p:spPr bwMode="auto">
          <a:xfrm>
            <a:off x="-36512" y="599058"/>
            <a:ext cx="9144000" cy="563825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Autofit/>
          </a:bodyPr>
          <a:lstStyle/>
          <a:p>
            <a:pPr marL="393700" indent="-284163" algn="just">
              <a:lnSpc>
                <a:spcPct val="120000"/>
              </a:lnSpc>
              <a:spcBef>
                <a:spcPts val="400"/>
              </a:spcBef>
              <a:buSzPct val="100000"/>
              <a:buFont typeface="ArialMT" charset="0"/>
              <a:buChar char="•"/>
            </a:pPr>
            <a:r>
              <a:rPr lang="en-GB" sz="2600" dirty="0">
                <a:solidFill>
                  <a:srgbClr val="000000"/>
                </a:solidFill>
              </a:rPr>
              <a:t>Check that tables conform to certain </a:t>
            </a:r>
            <a:r>
              <a:rPr lang="en-GB" sz="2600" b="1" dirty="0">
                <a:solidFill>
                  <a:srgbClr val="000000"/>
                </a:solidFill>
              </a:rPr>
              <a:t>“rules”</a:t>
            </a:r>
            <a:r>
              <a:rPr lang="en-GB" sz="2600" dirty="0">
                <a:solidFill>
                  <a:srgbClr val="000000"/>
                </a:solidFill>
              </a:rPr>
              <a:t>, and if not, </a:t>
            </a:r>
            <a:r>
              <a:rPr lang="en-GB" sz="2600" b="1" dirty="0">
                <a:solidFill>
                  <a:srgbClr val="000000"/>
                </a:solidFill>
              </a:rPr>
              <a:t>re-organise</a:t>
            </a:r>
            <a:r>
              <a:rPr lang="en-GB" sz="2600" dirty="0">
                <a:solidFill>
                  <a:srgbClr val="000000"/>
                </a:solidFill>
              </a:rPr>
              <a:t> the data</a:t>
            </a:r>
          </a:p>
          <a:p>
            <a:pPr marL="793750" lvl="1" indent="-284163" algn="just">
              <a:lnSpc>
                <a:spcPct val="120000"/>
              </a:lnSpc>
              <a:spcBef>
                <a:spcPts val="4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This will mean creating </a:t>
            </a:r>
            <a:r>
              <a:rPr lang="en-GB" sz="2400" b="1" dirty="0">
                <a:solidFill>
                  <a:srgbClr val="000000"/>
                </a:solidFill>
              </a:rPr>
              <a:t>new tables</a:t>
            </a:r>
            <a:r>
              <a:rPr lang="en-GB" sz="2400" dirty="0">
                <a:solidFill>
                  <a:srgbClr val="000000"/>
                </a:solidFill>
              </a:rPr>
              <a:t> with data from original tables</a:t>
            </a:r>
          </a:p>
          <a:p>
            <a:pPr marL="393700" indent="-284163" algn="l">
              <a:lnSpc>
                <a:spcPct val="120000"/>
              </a:lnSpc>
              <a:spcBef>
                <a:spcPts val="400"/>
              </a:spcBef>
              <a:buSzPct val="100000"/>
              <a:buFont typeface="ArialMT" charset="0"/>
              <a:buChar char="•"/>
            </a:pPr>
            <a:r>
              <a:rPr lang="en-GB" sz="2600" dirty="0">
                <a:solidFill>
                  <a:srgbClr val="000000"/>
                </a:solidFill>
              </a:rPr>
              <a:t>A </a:t>
            </a:r>
            <a:r>
              <a:rPr lang="en-GB" sz="2600" b="1" dirty="0">
                <a:solidFill>
                  <a:srgbClr val="000000"/>
                </a:solidFill>
              </a:rPr>
              <a:t>multi-stage</a:t>
            </a:r>
            <a:r>
              <a:rPr lang="en-GB" sz="2600" dirty="0">
                <a:solidFill>
                  <a:srgbClr val="000000"/>
                </a:solidFill>
              </a:rPr>
              <a:t> process</a:t>
            </a:r>
          </a:p>
          <a:p>
            <a:pPr marL="793750" lvl="1" indent="-284163">
              <a:lnSpc>
                <a:spcPct val="120000"/>
              </a:lnSpc>
              <a:spcBef>
                <a:spcPts val="4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Result of each stage is called a </a:t>
            </a:r>
            <a:r>
              <a:rPr lang="en-GB" sz="2400" b="1" dirty="0">
                <a:solidFill>
                  <a:srgbClr val="000000"/>
                </a:solidFill>
              </a:rPr>
              <a:t>normal form</a:t>
            </a:r>
            <a:endParaRPr lang="en-GB" sz="2400" dirty="0">
              <a:solidFill>
                <a:srgbClr val="000000"/>
              </a:solidFill>
            </a:endParaRPr>
          </a:p>
          <a:p>
            <a:pPr marL="793750" lvl="1" indent="-284163">
              <a:lnSpc>
                <a:spcPct val="120000"/>
              </a:lnSpc>
              <a:spcBef>
                <a:spcPts val="4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Successive stages produce a greater degree of normalization</a:t>
            </a:r>
          </a:p>
          <a:p>
            <a:pPr marL="393700" indent="-284163" algn="just">
              <a:lnSpc>
                <a:spcPct val="120000"/>
              </a:lnSpc>
              <a:spcBef>
                <a:spcPts val="400"/>
              </a:spcBef>
              <a:buSzPct val="100000"/>
              <a:buFont typeface="ArialMT" charset="0"/>
              <a:buChar char="•"/>
            </a:pPr>
            <a:r>
              <a:rPr lang="en-GB" sz="2600" dirty="0">
                <a:solidFill>
                  <a:srgbClr val="000000"/>
                </a:solidFill>
              </a:rPr>
              <a:t>There are a total of </a:t>
            </a:r>
            <a:r>
              <a:rPr lang="en-GB" sz="2600" b="1" dirty="0">
                <a:solidFill>
                  <a:srgbClr val="000000"/>
                </a:solidFill>
              </a:rPr>
              <a:t>7 normal forms</a:t>
            </a:r>
            <a:r>
              <a:rPr lang="en-GB" sz="2600" dirty="0">
                <a:solidFill>
                  <a:srgbClr val="000000"/>
                </a:solidFill>
              </a:rPr>
              <a:t>, grouped for convenience of description</a:t>
            </a:r>
            <a:endParaRPr lang="en-GB" sz="2600" b="1" dirty="0">
              <a:solidFill>
                <a:srgbClr val="000000"/>
              </a:solidFill>
            </a:endParaRPr>
          </a:p>
          <a:p>
            <a:pPr marL="717550" lvl="1" indent="-325438" algn="l">
              <a:lnSpc>
                <a:spcPct val="120000"/>
              </a:lnSpc>
              <a:spcBef>
                <a:spcPts val="3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First, second and third normal forms (abbrev. to 1NF, 2NF and 3NF)</a:t>
            </a:r>
          </a:p>
          <a:p>
            <a:pPr marL="717550" lvl="1" indent="-325438" algn="l">
              <a:lnSpc>
                <a:spcPct val="120000"/>
              </a:lnSpc>
              <a:spcBef>
                <a:spcPts val="3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Boyce-</a:t>
            </a:r>
            <a:r>
              <a:rPr lang="en-GB" sz="2400" dirty="0" err="1">
                <a:solidFill>
                  <a:srgbClr val="000000"/>
                </a:solidFill>
              </a:rPr>
              <a:t>Codd</a:t>
            </a:r>
            <a:r>
              <a:rPr lang="en-GB" sz="2400" dirty="0">
                <a:solidFill>
                  <a:srgbClr val="000000"/>
                </a:solidFill>
              </a:rPr>
              <a:t> (BCNF)</a:t>
            </a:r>
          </a:p>
          <a:p>
            <a:pPr marL="717550" lvl="1" indent="-325438" algn="l">
              <a:lnSpc>
                <a:spcPct val="120000"/>
              </a:lnSpc>
              <a:spcBef>
                <a:spcPts val="3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Fourth normal form (4NF)</a:t>
            </a:r>
          </a:p>
          <a:p>
            <a:pPr marL="717550" lvl="1" indent="-325438" algn="l">
              <a:lnSpc>
                <a:spcPct val="120000"/>
              </a:lnSpc>
              <a:spcBef>
                <a:spcPts val="300"/>
              </a:spcBef>
              <a:buSzPct val="80000"/>
              <a:buFont typeface="ArialMT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Fifth normal form (5NF) and domain-key normal form (DK/NF)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1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/>
          </p:cNvSpPr>
          <p:nvPr/>
        </p:nvSpPr>
        <p:spPr bwMode="auto">
          <a:xfrm>
            <a:off x="35496" y="692696"/>
            <a:ext cx="9073008" cy="23796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marL="342900" indent="-342900" defTabSz="9144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Normalisation proceeds in a </a:t>
            </a:r>
            <a:r>
              <a:rPr lang="en-US" sz="26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series of stages</a:t>
            </a:r>
          </a:p>
          <a:p>
            <a:pPr marL="3543300" lvl="7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Arial" pitchFamily="34" charset="0"/>
              <a:sym typeface="Arial" pitchFamily="34" charset="0"/>
            </a:endParaRPr>
          </a:p>
          <a:p>
            <a:pPr marL="342900" indent="-342900" defTabSz="9144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Tests</a:t>
            </a:r>
            <a:r>
              <a:rPr lang="en-US" sz="2600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 applied at each stage </a:t>
            </a:r>
          </a:p>
          <a:p>
            <a:pPr marL="800100" lvl="1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If design does not agree with some </a:t>
            </a: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conditions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Arial" pitchFamily="34" charset="0"/>
                <a:sym typeface="Arial" pitchFamily="34" charset="0"/>
              </a:rPr>
              <a:t>, it is modified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1NF, 2NF and 3NF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>
            <a:off x="1187624" y="2273602"/>
            <a:ext cx="2734441" cy="45682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hangingPunct="0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Un-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normalised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Helvetica" charset="0"/>
            </a:endParaRPr>
          </a:p>
        </p:txBody>
      </p:sp>
      <p:sp>
        <p:nvSpPr>
          <p:cNvPr id="73" name="AutoShape 21"/>
          <p:cNvSpPr>
            <a:spLocks/>
          </p:cNvSpPr>
          <p:nvPr/>
        </p:nvSpPr>
        <p:spPr bwMode="auto">
          <a:xfrm>
            <a:off x="2468404" y="2761050"/>
            <a:ext cx="4118710" cy="4300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0"/>
            <a:endParaRPr lang="en-US" sz="2800">
              <a:solidFill>
                <a:srgbClr val="000000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74" name="AutoShape 22"/>
          <p:cNvSpPr>
            <a:spLocks/>
          </p:cNvSpPr>
          <p:nvPr/>
        </p:nvSpPr>
        <p:spPr bwMode="auto">
          <a:xfrm>
            <a:off x="3384376" y="2780928"/>
            <a:ext cx="5076056" cy="719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Helvetica" charset="0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 Remove all </a:t>
            </a:r>
            <a:r>
              <a:rPr lang="en-US" sz="2000" b="1" dirty="0">
                <a:solidFill>
                  <a:srgbClr val="000000"/>
                </a:solidFill>
                <a:latin typeface="Helvetica" charset="0"/>
                <a:sym typeface="Helvetica" charset="0"/>
              </a:rPr>
              <a:t>multi-valued attributes, 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etc</a:t>
            </a:r>
            <a:r>
              <a:rPr lang="en-US" sz="2000" b="1" dirty="0">
                <a:solidFill>
                  <a:srgbClr val="000000"/>
                </a:solidFill>
                <a:latin typeface="Helvetica" charset="0"/>
                <a:sym typeface="Helvetica" charset="0"/>
              </a:rPr>
              <a:t>.</a:t>
            </a:r>
          </a:p>
        </p:txBody>
      </p:sp>
      <p:sp>
        <p:nvSpPr>
          <p:cNvPr id="71" name="AutoShape 24"/>
          <p:cNvSpPr>
            <a:spLocks/>
          </p:cNvSpPr>
          <p:nvPr/>
        </p:nvSpPr>
        <p:spPr bwMode="auto">
          <a:xfrm>
            <a:off x="2478898" y="3762162"/>
            <a:ext cx="4034311" cy="6217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0"/>
            <a:endParaRPr lang="en-US" sz="2800">
              <a:solidFill>
                <a:srgbClr val="000000"/>
              </a:solidFill>
              <a:latin typeface="Helvetica" charset="0"/>
              <a:sym typeface="Helvetica" charset="0"/>
            </a:endParaRPr>
          </a:p>
        </p:txBody>
      </p:sp>
      <p:sp>
        <p:nvSpPr>
          <p:cNvPr id="72" name="AutoShape 25"/>
          <p:cNvSpPr>
            <a:spLocks/>
          </p:cNvSpPr>
          <p:nvPr/>
        </p:nvSpPr>
        <p:spPr bwMode="auto">
          <a:xfrm>
            <a:off x="3346001" y="4062976"/>
            <a:ext cx="5546479" cy="10218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marL="342900" indent="-342900" algn="just" hangingPunct="0">
              <a:buFont typeface="Wingdings" charset="0"/>
              <a:buChar char="à"/>
            </a:pP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If PK has more than one field ensure that all  </a:t>
            </a:r>
          </a:p>
          <a:p>
            <a:pPr algn="just" hangingPunct="0"/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     other fields are </a:t>
            </a:r>
            <a:r>
              <a:rPr lang="en-US" sz="2000" b="1" dirty="0">
                <a:solidFill>
                  <a:srgbClr val="000000"/>
                </a:solidFill>
                <a:latin typeface="Helvetica" charset="0"/>
                <a:sym typeface="Helvetica" charset="0"/>
              </a:rPr>
              <a:t>dependent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 on the </a:t>
            </a:r>
            <a:r>
              <a:rPr lang="en-US" sz="2000" b="1" dirty="0">
                <a:solidFill>
                  <a:srgbClr val="000000"/>
                </a:solidFill>
                <a:latin typeface="Helvetica" charset="0"/>
                <a:sym typeface="Helvetica" charset="0"/>
              </a:rPr>
              <a:t>whole key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  </a:t>
            </a:r>
          </a:p>
        </p:txBody>
      </p:sp>
      <p:sp>
        <p:nvSpPr>
          <p:cNvPr id="70" name="AutoShape 28"/>
          <p:cNvSpPr>
            <a:spLocks/>
          </p:cNvSpPr>
          <p:nvPr/>
        </p:nvSpPr>
        <p:spPr bwMode="auto">
          <a:xfrm>
            <a:off x="3347864" y="5359487"/>
            <a:ext cx="5544616" cy="10218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marL="342900" indent="-342900" algn="just" hangingPunct="0">
              <a:buFont typeface="Wingdings" charset="0"/>
              <a:buChar char="à"/>
            </a:pP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Remove all </a:t>
            </a:r>
            <a:r>
              <a:rPr lang="en-US" sz="2000" b="1" dirty="0">
                <a:solidFill>
                  <a:srgbClr val="000000"/>
                </a:solidFill>
                <a:latin typeface="Helvetica" charset="0"/>
                <a:sym typeface="Helvetica" charset="0"/>
              </a:rPr>
              <a:t>transitive dependencies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, i.e.   </a:t>
            </a:r>
          </a:p>
          <a:p>
            <a:pPr algn="just" hangingPunct="0"/>
            <a:r>
              <a:rPr lang="en-US" sz="2000" dirty="0">
                <a:solidFill>
                  <a:srgbClr val="000000"/>
                </a:solidFill>
                <a:latin typeface="Helvetica" charset="0"/>
                <a:sym typeface="Helvetica" charset="0"/>
              </a:rPr>
              <a:t>     fields dependent on non-key fields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63688" y="3366683"/>
            <a:ext cx="1440160" cy="571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1NF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1763688" y="4566771"/>
            <a:ext cx="1440160" cy="571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NF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1763688" y="5809926"/>
            <a:ext cx="1440160" cy="571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3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NF</a:t>
            </a:r>
          </a:p>
        </p:txBody>
      </p:sp>
      <p:cxnSp>
        <p:nvCxnSpPr>
          <p:cNvPr id="91" name="Straight Arrow Connector 90"/>
          <p:cNvCxnSpPr/>
          <p:nvPr/>
        </p:nvCxnSpPr>
        <p:spPr bwMode="auto">
          <a:xfrm>
            <a:off x="2483768" y="2730430"/>
            <a:ext cx="0" cy="6290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2483768" y="3937718"/>
            <a:ext cx="0" cy="6290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483768" y="5137806"/>
            <a:ext cx="0" cy="6290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1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4" grpId="0"/>
      <p:bldP spid="72" grpId="0"/>
      <p:bldP spid="70" grpId="0"/>
      <p:bldP spid="4" grpId="0" animBg="1"/>
      <p:bldP spid="84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–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1066"/>
            <a:ext cx="9144000" cy="5638254"/>
          </a:xfrm>
        </p:spPr>
        <p:txBody>
          <a:bodyPr/>
          <a:lstStyle/>
          <a:p>
            <a:r>
              <a:rPr lang="en-US" b="1" dirty="0"/>
              <a:t>First step </a:t>
            </a:r>
            <a:r>
              <a:rPr lang="en-US" dirty="0"/>
              <a:t>of</a:t>
            </a:r>
            <a:r>
              <a:rPr lang="en-US" sz="3000" dirty="0"/>
              <a:t> Normalization process</a:t>
            </a:r>
          </a:p>
          <a:p>
            <a:pPr algn="just"/>
            <a:r>
              <a:rPr lang="en-US" sz="3000" dirty="0"/>
              <a:t>Any table in a database needs to adhere to the following </a:t>
            </a:r>
            <a:r>
              <a:rPr lang="en-US" sz="3000" b="1" dirty="0"/>
              <a:t>4 rules </a:t>
            </a:r>
            <a:r>
              <a:rPr lang="en-US" sz="3000" dirty="0"/>
              <a:t>for 1NF</a:t>
            </a:r>
          </a:p>
          <a:p>
            <a:pPr lvl="1" algn="just"/>
            <a:r>
              <a:rPr lang="en-US" sz="2600" dirty="0"/>
              <a:t>All data values (in each table cell) need to be </a:t>
            </a:r>
            <a:r>
              <a:rPr lang="en-US" sz="2600" b="1" dirty="0"/>
              <a:t>atomic</a:t>
            </a:r>
          </a:p>
          <a:p>
            <a:pPr lvl="2" algn="just"/>
            <a:r>
              <a:rPr lang="en-US" dirty="0"/>
              <a:t>Atomic = cannot be broken down any further</a:t>
            </a:r>
          </a:p>
          <a:p>
            <a:pPr lvl="3" algn="just"/>
            <a:r>
              <a:rPr lang="en-US" dirty="0"/>
              <a:t>A single cell cannot be a collection of items (e.g. list of modules taken by Student)</a:t>
            </a:r>
          </a:p>
          <a:p>
            <a:pPr lvl="3" algn="just"/>
            <a:r>
              <a:rPr lang="en-US" dirty="0"/>
              <a:t>A single cell cannot contain both the ID and the name of a Person</a:t>
            </a:r>
          </a:p>
          <a:p>
            <a:pPr lvl="1" algn="just"/>
            <a:r>
              <a:rPr lang="en-US" sz="2600" dirty="0"/>
              <a:t>Each field (or attribute, or column) has a </a:t>
            </a:r>
            <a:r>
              <a:rPr lang="en-US" sz="2600" b="1" dirty="0"/>
              <a:t>unique name</a:t>
            </a:r>
          </a:p>
          <a:p>
            <a:pPr lvl="1" algn="just"/>
            <a:r>
              <a:rPr lang="en-US" sz="2600" dirty="0"/>
              <a:t>Every table has a </a:t>
            </a:r>
            <a:r>
              <a:rPr lang="en-US" sz="2600" b="1" dirty="0"/>
              <a:t>Primary Key </a:t>
            </a:r>
            <a:r>
              <a:rPr lang="en-US" sz="2600" dirty="0"/>
              <a:t>(PK)</a:t>
            </a:r>
          </a:p>
          <a:p>
            <a:pPr lvl="2" algn="just"/>
            <a:r>
              <a:rPr lang="en-US" dirty="0"/>
              <a:t>Contains a unique value per record</a:t>
            </a:r>
          </a:p>
          <a:p>
            <a:pPr lvl="2" algn="just"/>
            <a:r>
              <a:rPr lang="en-US" dirty="0"/>
              <a:t>Cannot be NULL</a:t>
            </a:r>
          </a:p>
          <a:p>
            <a:pPr lvl="1" algn="just"/>
            <a:r>
              <a:rPr lang="en-US" sz="2600" dirty="0"/>
              <a:t>There are </a:t>
            </a:r>
            <a:r>
              <a:rPr lang="en-US" sz="2600" b="1" dirty="0"/>
              <a:t>no repeating groups </a:t>
            </a:r>
            <a:r>
              <a:rPr lang="en-US" sz="2600" dirty="0"/>
              <a:t>in a table</a:t>
            </a:r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20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Rule 1:</a:t>
            </a:r>
            <a:r>
              <a:rPr lang="en-US" dirty="0"/>
              <a:t> All data values are </a:t>
            </a:r>
            <a:r>
              <a:rPr lang="en-US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70930"/>
              </p:ext>
            </p:extLst>
          </p:nvPr>
        </p:nvGraphicFramePr>
        <p:xfrm>
          <a:off x="966908" y="980728"/>
          <a:ext cx="7133484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123, 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 1: CO1605, System Analysis &amp; DB Design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</a:rPr>
                        <a:t> 2: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CO2402, Advanced Programming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 3: CO2411, 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456, Charles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</a:rPr>
                        <a:t> 1: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CO1605, System Analysis &amp; DB Design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 2: CO2402, Advanced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789, 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 1: CO2402, Advanced Programming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Module 2: CO2411, 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24179" y="1340768"/>
            <a:ext cx="1368152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75341"/>
              </p:ext>
            </p:extLst>
          </p:nvPr>
        </p:nvGraphicFramePr>
        <p:xfrm>
          <a:off x="129055" y="3735929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2803112" y="1341376"/>
            <a:ext cx="4752528" cy="7194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7504" y="3735929"/>
            <a:ext cx="1949623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57127" y="3735929"/>
            <a:ext cx="2376265" cy="3600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43737" y="3735929"/>
            <a:ext cx="2149895" cy="3600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3632" y="3735929"/>
            <a:ext cx="2376264" cy="3600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3528" y="5733256"/>
            <a:ext cx="8640960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Does the</a:t>
            </a:r>
            <a:r>
              <a:rPr kumimoji="0" lang="en-US" sz="30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current</a:t>
            </a:r>
            <a:r>
              <a:rPr kumimoji="0" lang="en-US" sz="3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solution satisfy all </a:t>
            </a:r>
            <a:r>
              <a:rPr kumimoji="0" lang="en-US" sz="3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other rules</a:t>
            </a:r>
            <a:r>
              <a:rPr kumimoji="0" lang="en-US" sz="30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3528" y="3356992"/>
            <a:ext cx="864096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Keep in mind:</a:t>
            </a:r>
            <a:r>
              <a:rPr kumimoji="0" lang="en-US" sz="2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is just one possible solution to satisfy this</a:t>
            </a:r>
            <a:r>
              <a:rPr kumimoji="0" lang="en-US" sz="26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rule</a:t>
            </a:r>
            <a:r>
              <a:rPr kumimoji="0" lang="is-I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…</a:t>
            </a:r>
            <a:r>
              <a:rPr kumimoji="0" lang="is-IS" sz="26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is-IS" sz="2600" dirty="0">
                <a:solidFill>
                  <a:schemeClr val="bg1"/>
                </a:solidFill>
                <a:latin typeface="Arial" charset="0"/>
              </a:rPr>
              <a:t>not necessarily the “best” one!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sz="2600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600" dirty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is-IS" sz="2600" b="1" dirty="0">
                <a:solidFill>
                  <a:schemeClr val="bg1"/>
                </a:solidFill>
                <a:latin typeface="Arial" charset="0"/>
              </a:rPr>
              <a:t>best design </a:t>
            </a:r>
            <a:r>
              <a:rPr lang="is-IS" sz="2600" dirty="0">
                <a:solidFill>
                  <a:schemeClr val="bg1"/>
                </a:solidFill>
                <a:latin typeface="Arial" charset="0"/>
              </a:rPr>
              <a:t>will be achieved after applying all stages of Normalization... (incremental process)</a:t>
            </a:r>
            <a:endParaRPr kumimoji="0" lang="en-US" sz="2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42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Rule 2:</a:t>
            </a:r>
            <a:r>
              <a:rPr lang="en-US" dirty="0"/>
              <a:t> Each field has a </a:t>
            </a:r>
            <a:r>
              <a:rPr lang="en-US" dirty="0">
                <a:solidFill>
                  <a:srgbClr val="FF0000"/>
                </a:solidFill>
              </a:rPr>
              <a:t>unique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36303"/>
              </p:ext>
            </p:extLst>
          </p:nvPr>
        </p:nvGraphicFramePr>
        <p:xfrm>
          <a:off x="195655" y="1412776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7207"/>
              </p:ext>
            </p:extLst>
          </p:nvPr>
        </p:nvGraphicFramePr>
        <p:xfrm>
          <a:off x="195655" y="3879945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123728" y="3879945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9992" y="3866139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674037" y="3866139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23728" y="1412776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59832" y="1412776"/>
            <a:ext cx="1373560" cy="36004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99992" y="1412776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36096" y="1412776"/>
            <a:ext cx="1152128" cy="36004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60232" y="1412776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96336" y="1412776"/>
            <a:ext cx="1440160" cy="36004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046027" y="3874854"/>
            <a:ext cx="1368152" cy="360040"/>
          </a:xfrm>
          <a:prstGeom prst="rect">
            <a:avLst/>
          </a:prstGeom>
          <a:noFill/>
          <a:ln w="28575" cap="flat" cmpd="sng" algn="ctr">
            <a:solidFill>
              <a:srgbClr val="004DB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19308" y="3861048"/>
            <a:ext cx="1196526" cy="360040"/>
          </a:xfrm>
          <a:prstGeom prst="rect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96336" y="3861048"/>
            <a:ext cx="1440160" cy="36004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77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Rule 3:</a:t>
            </a:r>
            <a:r>
              <a:rPr lang="en-US" dirty="0"/>
              <a:t> Every table has a </a:t>
            </a:r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63613"/>
              </p:ext>
            </p:extLst>
          </p:nvPr>
        </p:nvGraphicFramePr>
        <p:xfrm>
          <a:off x="195655" y="1340768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54356"/>
              </p:ext>
            </p:extLst>
          </p:nvPr>
        </p:nvGraphicFramePr>
        <p:xfrm>
          <a:off x="195655" y="4077072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79512" y="4077072"/>
            <a:ext cx="576064" cy="36004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82923"/>
              </p:ext>
            </p:extLst>
          </p:nvPr>
        </p:nvGraphicFramePr>
        <p:xfrm>
          <a:off x="195655" y="1844824"/>
          <a:ext cx="88408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5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MCode3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MName3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Rule 4:</a:t>
            </a:r>
            <a:r>
              <a:rPr lang="en-US" dirty="0"/>
              <a:t> There are </a:t>
            </a:r>
            <a:r>
              <a:rPr lang="en-US" dirty="0">
                <a:solidFill>
                  <a:srgbClr val="FF0000"/>
                </a:solidFill>
              </a:rPr>
              <a:t>no repeating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3074"/>
            <a:ext cx="9144000" cy="11737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Looking for </a:t>
            </a:r>
            <a:r>
              <a:rPr lang="en-US" b="1" dirty="0"/>
              <a:t>multiple attributes </a:t>
            </a:r>
            <a:r>
              <a:rPr lang="en-US" dirty="0"/>
              <a:t>that conceptually model the </a:t>
            </a:r>
            <a:r>
              <a:rPr lang="en-US" b="1" dirty="0"/>
              <a:t>same type </a:t>
            </a:r>
            <a:r>
              <a:rPr lang="en-US" dirty="0"/>
              <a:t>of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auto">
          <a:xfrm>
            <a:off x="2123728" y="1844824"/>
            <a:ext cx="2376264" cy="19442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9992" y="1844824"/>
            <a:ext cx="2160240" cy="19442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60232" y="1844824"/>
            <a:ext cx="2376264" cy="19442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81364"/>
              </p:ext>
            </p:extLst>
          </p:nvPr>
        </p:nvGraphicFramePr>
        <p:xfrm>
          <a:off x="195655" y="3876888"/>
          <a:ext cx="5409629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MCode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MName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Clark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System Analysis &amp; DB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9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Advanced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Tony 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Soft. Eng.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179512" y="3861048"/>
            <a:ext cx="5400600" cy="38465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690888" y="3911426"/>
            <a:ext cx="3345608" cy="117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kern="0" dirty="0"/>
              <a:t>What is </a:t>
            </a:r>
            <a:r>
              <a:rPr lang="en-US" kern="0"/>
              <a:t>the Primary Key now?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22094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u="sng" dirty="0">
                <a:solidFill>
                  <a:srgbClr val="FFDE66"/>
                </a:solidFill>
                <a:hlinkClick r:id="rId3"/>
              </a:rPr>
              <a:t>http://aces.shu.ac.uk/dblearn/Index.htm</a:t>
            </a:r>
            <a:endParaRPr lang="en-US" sz="2800" u="sng" dirty="0">
              <a:solidFill>
                <a:srgbClr val="000000"/>
              </a:solidFill>
            </a:endParaRPr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u="sng" dirty="0">
                <a:solidFill>
                  <a:srgbClr val="FFDE66"/>
                </a:solidFill>
                <a:hlinkClick r:id="rId4"/>
              </a:rPr>
              <a:t>http://aces.shu.ac.uk/dblearn/Images/NormAnomalies/NormAnomalies.html</a:t>
            </a:r>
            <a:endParaRPr lang="en-US" sz="2800" dirty="0">
              <a:solidFill>
                <a:srgbClr val="000000"/>
              </a:solidFill>
            </a:endParaRPr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Ritchie, C., (2008), Database Principles &amp; Design, Chapter 3, Cengage.</a:t>
            </a:r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dirty="0">
                <a:hlinkClick r:id="rId5"/>
              </a:rPr>
              <a:t>http://www.lynda.com/MySQL-tutorials/Databases-vs-spreadsheets/158373/168188-4.html</a:t>
            </a:r>
            <a:endParaRPr lang="en-US" sz="2800" dirty="0"/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dirty="0">
                <a:hlinkClick r:id="rId6"/>
              </a:rPr>
              <a:t>http://www.lynda.com/MySQL-tutorials/Relational-databases-vs-flat-files/158373/168189-4.html</a:t>
            </a:r>
            <a:endParaRPr lang="en-US" sz="2800" dirty="0"/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r>
              <a:rPr lang="en-US" sz="2800" dirty="0">
                <a:hlinkClick r:id="rId7"/>
              </a:rPr>
              <a:t>http://www.lynda.com/MySQL-tutorials/Normalizing-databases/158373/168190-4.html</a:t>
            </a:r>
            <a:endParaRPr lang="en-US" sz="2800" dirty="0"/>
          </a:p>
          <a:p>
            <a:pPr marL="365125" indent="-255588">
              <a:spcBef>
                <a:spcPts val="400"/>
              </a:spcBef>
              <a:buClr>
                <a:srgbClr val="B83D68"/>
              </a:buClr>
              <a:buSzPct val="68000"/>
              <a:buFont typeface="Wingdings 3" pitchFamily="18" charset="2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33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Identify</a:t>
            </a:r>
          </a:p>
          <a:p>
            <a:pPr lvl="1"/>
            <a:r>
              <a:rPr lang="en-US" sz="3200" dirty="0"/>
              <a:t>Candidate Keys</a:t>
            </a:r>
          </a:p>
          <a:p>
            <a:pPr lvl="1"/>
            <a:r>
              <a:rPr lang="en-US" sz="3200" dirty="0"/>
              <a:t>Determinants</a:t>
            </a:r>
          </a:p>
          <a:p>
            <a:pPr lvl="1"/>
            <a:endParaRPr lang="en-US" dirty="0"/>
          </a:p>
          <a:p>
            <a:r>
              <a:rPr lang="en-US" sz="3600" dirty="0"/>
              <a:t>Describe and eliminate types of Anomalies </a:t>
            </a:r>
          </a:p>
          <a:p>
            <a:pPr lvl="1"/>
            <a:endParaRPr lang="en-US" dirty="0"/>
          </a:p>
          <a:p>
            <a:r>
              <a:rPr lang="en-US" sz="3600" dirty="0"/>
              <a:t>Understand the First Stage of Normalization</a:t>
            </a:r>
          </a:p>
          <a:p>
            <a:pPr lvl="1"/>
            <a:r>
              <a:rPr lang="en-US" sz="3200" dirty="0"/>
              <a:t>1st Normal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882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Keys</a:t>
            </a:r>
          </a:p>
          <a:p>
            <a:pPr lvl="1" algn="just"/>
            <a:r>
              <a:rPr lang="en-US" dirty="0"/>
              <a:t>Column, or set of columns, in a table that can </a:t>
            </a:r>
            <a:r>
              <a:rPr lang="en-US" b="1" dirty="0"/>
              <a:t>uniquely identify</a:t>
            </a:r>
            <a:r>
              <a:rPr lang="en-US" dirty="0"/>
              <a:t> any table record in its entirety</a:t>
            </a:r>
          </a:p>
          <a:p>
            <a:pPr lvl="1" algn="just"/>
            <a:r>
              <a:rPr lang="en-US" dirty="0"/>
              <a:t>Each table may have one or more Candidate Keys </a:t>
            </a:r>
          </a:p>
          <a:p>
            <a:pPr lvl="2" algn="just"/>
            <a:r>
              <a:rPr lang="en-US" dirty="0"/>
              <a:t>But only one Candidate Key is special – the </a:t>
            </a:r>
            <a:r>
              <a:rPr lang="en-US" b="1" dirty="0"/>
              <a:t>Primary Key</a:t>
            </a:r>
          </a:p>
          <a:p>
            <a:pPr lvl="3" algn="just"/>
            <a:endParaRPr lang="en-US" dirty="0"/>
          </a:p>
          <a:p>
            <a:r>
              <a:rPr lang="en-US" dirty="0"/>
              <a:t>Determinants</a:t>
            </a:r>
          </a:p>
          <a:p>
            <a:pPr lvl="1" algn="just"/>
            <a:r>
              <a:rPr lang="en-US" dirty="0"/>
              <a:t>Any attribute that you can use to </a:t>
            </a:r>
            <a:r>
              <a:rPr lang="en-US" b="1" dirty="0"/>
              <a:t>determine the values </a:t>
            </a:r>
            <a:r>
              <a:rPr lang="en-US" dirty="0"/>
              <a:t>assigned to </a:t>
            </a:r>
            <a:r>
              <a:rPr lang="en-US" b="1" dirty="0"/>
              <a:t>other</a:t>
            </a:r>
            <a:r>
              <a:rPr lang="en-US" dirty="0"/>
              <a:t> attribute(s) in the same row</a:t>
            </a:r>
          </a:p>
          <a:p>
            <a:pPr lvl="2" algn="just"/>
            <a:r>
              <a:rPr lang="en-US" dirty="0"/>
              <a:t>In other words, some other attribute(s) depend(s) on it</a:t>
            </a:r>
          </a:p>
          <a:p>
            <a:pPr lvl="2" algn="just"/>
            <a:r>
              <a:rPr lang="en-US" dirty="0"/>
              <a:t>Not necessarily </a:t>
            </a:r>
            <a:r>
              <a:rPr lang="en-US" b="1" dirty="0"/>
              <a:t>ALL</a:t>
            </a:r>
            <a:r>
              <a:rPr lang="en-US" dirty="0"/>
              <a:t> other attributes of the row though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2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Keys, Determinants, Primary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57014"/>
              </p:ext>
            </p:extLst>
          </p:nvPr>
        </p:nvGraphicFramePr>
        <p:xfrm>
          <a:off x="395536" y="1700808"/>
          <a:ext cx="8408047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Employee ID **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Passport </a:t>
                      </a:r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Num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Date of Birth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28087"/>
              </p:ext>
            </p:extLst>
          </p:nvPr>
        </p:nvGraphicFramePr>
        <p:xfrm>
          <a:off x="251520" y="3284984"/>
          <a:ext cx="8626421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Address ID **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State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State Name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State Tax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721A938-FBE0-024B-AEBB-8B58EB273D10}"/>
              </a:ext>
            </a:extLst>
          </p:cNvPr>
          <p:cNvSpPr/>
          <p:nvPr/>
        </p:nvSpPr>
        <p:spPr bwMode="auto">
          <a:xfrm>
            <a:off x="1403648" y="2003378"/>
            <a:ext cx="6984776" cy="26642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Which of the following are true?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lang="en-US" sz="2600" dirty="0">
                <a:solidFill>
                  <a:schemeClr val="bg1"/>
                </a:solidFill>
                <a:latin typeface="Arial" charset="0"/>
              </a:rPr>
              <a:t>A Determinant is also a Candidate Key</a:t>
            </a: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 Candidate Key is</a:t>
            </a:r>
            <a:r>
              <a:rPr kumimoji="0" 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also a Determinant</a:t>
            </a: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lang="en-US" sz="2600" dirty="0">
                <a:solidFill>
                  <a:schemeClr val="bg1"/>
                </a:solidFill>
                <a:latin typeface="Arial" charset="0"/>
              </a:rPr>
              <a:t>A Primary Key is also a Candidate Key</a:t>
            </a: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 Candidate</a:t>
            </a:r>
            <a:r>
              <a:rPr kumimoji="0" 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Key is also a Primary Key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29130"/>
              </p:ext>
            </p:extLst>
          </p:nvPr>
        </p:nvGraphicFramePr>
        <p:xfrm>
          <a:off x="4083603" y="764704"/>
          <a:ext cx="4952893" cy="5627838"/>
        </p:xfrm>
        <a:graphic>
          <a:graphicData uri="http://schemas.openxmlformats.org/drawingml/2006/table">
            <a:tbl>
              <a:tblPr/>
              <a:tblGrid>
                <a:gridCol w="51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SName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SCity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PNo</a:t>
                      </a:r>
                      <a:endParaRPr kumimoji="0" lang="en-US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PDescription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Date Shipped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Qty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Ordered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Jenkins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Handle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No 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28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20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Jenkins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Window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28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Jenkins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Handle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No 2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17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Jenkins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Door 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14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Smith &amp; Son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6 inch Nail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 Feb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Smith &amp; Son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Metal Plate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 Feb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50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Smith &amp; Son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Handle 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No 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14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Jenkins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Window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7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10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Fisher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Window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25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S4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Fisher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Door 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24 Jan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382"/>
            <a:ext cx="9144000" cy="1046386"/>
          </a:xfrm>
        </p:spPr>
        <p:txBody>
          <a:bodyPr/>
          <a:lstStyle/>
          <a:p>
            <a:r>
              <a:rPr lang="en-US" dirty="0"/>
              <a:t>Redundancy </a:t>
            </a:r>
            <a:br>
              <a:rPr lang="en-US" dirty="0"/>
            </a:br>
            <a:r>
              <a:rPr lang="en-US" sz="3000" b="0" dirty="0">
                <a:solidFill>
                  <a:srgbClr val="000000"/>
                </a:solidFill>
              </a:rPr>
              <a:t>Major problem for badly </a:t>
            </a:r>
            <a:br>
              <a:rPr lang="en-US" sz="3000" b="0" dirty="0">
                <a:solidFill>
                  <a:srgbClr val="000000"/>
                </a:solidFill>
              </a:rPr>
            </a:br>
            <a:r>
              <a:rPr lang="en-US" sz="3000" b="0" dirty="0">
                <a:solidFill>
                  <a:srgbClr val="000000"/>
                </a:solidFill>
              </a:rPr>
              <a:t>designed databases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idx="1"/>
          </p:nvPr>
        </p:nvSpPr>
        <p:spPr>
          <a:xfrm>
            <a:off x="0" y="1679178"/>
            <a:ext cx="4067944" cy="5638254"/>
          </a:xfrm>
        </p:spPr>
        <p:txBody>
          <a:bodyPr>
            <a:noAutofit/>
          </a:bodyPr>
          <a:lstStyle/>
          <a:p>
            <a:pPr marL="452437">
              <a:lnSpc>
                <a:spcPct val="120000"/>
              </a:lnSpc>
              <a:spcBef>
                <a:spcPts val="400"/>
              </a:spcBef>
              <a:buClr>
                <a:srgbClr val="B83D68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Consider a flat table holding information about</a:t>
            </a:r>
          </a:p>
          <a:p>
            <a:pPr marL="852487" lvl="1" algn="just">
              <a:lnSpc>
                <a:spcPct val="120000"/>
              </a:lnSpc>
              <a:spcBef>
                <a:spcPts val="4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Suppliers </a:t>
            </a:r>
          </a:p>
          <a:p>
            <a:pPr marL="852487" lvl="1" algn="just">
              <a:lnSpc>
                <a:spcPct val="120000"/>
              </a:lnSpc>
              <a:spcBef>
                <a:spcPts val="4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Parts </a:t>
            </a:r>
          </a:p>
          <a:p>
            <a:pPr marL="852487" lvl="1" algn="just">
              <a:lnSpc>
                <a:spcPct val="120000"/>
              </a:lnSpc>
              <a:spcBef>
                <a:spcPts val="4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Orders</a:t>
            </a:r>
          </a:p>
          <a:p>
            <a:pPr marL="452437">
              <a:lnSpc>
                <a:spcPct val="120000"/>
              </a:lnSpc>
              <a:spcBef>
                <a:spcPts val="400"/>
              </a:spcBef>
              <a:buClr>
                <a:srgbClr val="B83D68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Redundancy leads to anomalies</a:t>
            </a:r>
          </a:p>
          <a:p>
            <a:pPr marL="735013" lvl="1" indent="-342900">
              <a:lnSpc>
                <a:spcPct val="120000"/>
              </a:lnSpc>
              <a:spcBef>
                <a:spcPts val="3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Insert</a:t>
            </a:r>
          </a:p>
          <a:p>
            <a:pPr marL="735013" lvl="1" indent="-342900">
              <a:lnSpc>
                <a:spcPct val="120000"/>
              </a:lnSpc>
              <a:spcBef>
                <a:spcPts val="3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Delete</a:t>
            </a:r>
          </a:p>
          <a:p>
            <a:pPr marL="735013" lvl="1" indent="-342900">
              <a:lnSpc>
                <a:spcPct val="120000"/>
              </a:lnSpc>
              <a:spcBef>
                <a:spcPts val="300"/>
              </a:spcBef>
              <a:buClr>
                <a:srgbClr val="B83D68"/>
              </a:buClr>
              <a:buSzPct val="68000"/>
            </a:pPr>
            <a:r>
              <a:rPr lang="en-US" sz="2400" dirty="0">
                <a:solidFill>
                  <a:srgbClr val="000000"/>
                </a:solidFill>
              </a:rPr>
              <a:t>Update</a:t>
            </a:r>
            <a:endParaRPr lang="en-US" sz="2400" dirty="0"/>
          </a:p>
        </p:txBody>
      </p:sp>
      <p:sp>
        <p:nvSpPr>
          <p:cNvPr id="17" name="AutoShape 1"/>
          <p:cNvSpPr>
            <a:spLocks/>
          </p:cNvSpPr>
          <p:nvPr/>
        </p:nvSpPr>
        <p:spPr bwMode="auto">
          <a:xfrm>
            <a:off x="4123964" y="3411793"/>
            <a:ext cx="1800200" cy="14408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8000">
              <a:alpha val="67000"/>
            </a:srgbClr>
          </a:solidFill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AutoShape 2"/>
          <p:cNvSpPr>
            <a:spLocks/>
          </p:cNvSpPr>
          <p:nvPr/>
        </p:nvSpPr>
        <p:spPr bwMode="auto">
          <a:xfrm>
            <a:off x="4123964" y="5428017"/>
            <a:ext cx="1820520" cy="9246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5AFC2">
              <a:alpha val="70000"/>
            </a:srgbClr>
          </a:solidFill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4123964" y="1304899"/>
            <a:ext cx="1810360" cy="20348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64000"/>
            </a:schemeClr>
          </a:solidFill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0" name="AutoShape 4"/>
          <p:cNvSpPr>
            <a:spLocks/>
          </p:cNvSpPr>
          <p:nvPr/>
        </p:nvSpPr>
        <p:spPr bwMode="auto">
          <a:xfrm>
            <a:off x="6038229" y="1287639"/>
            <a:ext cx="142975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alpha val="68000"/>
            </a:scheme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>
            <a:off x="6027819" y="4346242"/>
            <a:ext cx="1429750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alpha val="68000"/>
            </a:scheme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/>
          </p:cNvSpPr>
          <p:nvPr/>
        </p:nvSpPr>
        <p:spPr bwMode="auto">
          <a:xfrm>
            <a:off x="6038231" y="1794242"/>
            <a:ext cx="1429748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600">
              <a:alpha val="67000"/>
            </a:srgb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/>
          </p:cNvSpPr>
          <p:nvPr/>
        </p:nvSpPr>
        <p:spPr bwMode="auto">
          <a:xfrm>
            <a:off x="6038231" y="5376329"/>
            <a:ext cx="1414636" cy="496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600">
              <a:alpha val="67000"/>
            </a:srgb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4" name="AutoShape 8"/>
          <p:cNvSpPr>
            <a:spLocks/>
          </p:cNvSpPr>
          <p:nvPr/>
        </p:nvSpPr>
        <p:spPr bwMode="auto">
          <a:xfrm>
            <a:off x="6038231" y="4872273"/>
            <a:ext cx="1414636" cy="495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6600">
              <a:alpha val="67000"/>
            </a:srgb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5" name="AutoShape 9"/>
          <p:cNvSpPr>
            <a:spLocks/>
          </p:cNvSpPr>
          <p:nvPr/>
        </p:nvSpPr>
        <p:spPr bwMode="auto">
          <a:xfrm>
            <a:off x="6038228" y="2876369"/>
            <a:ext cx="1429751" cy="4430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60066">
              <a:alpha val="64000"/>
            </a:srgb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6" name="AutoShape 10"/>
          <p:cNvSpPr>
            <a:spLocks/>
          </p:cNvSpPr>
          <p:nvPr/>
        </p:nvSpPr>
        <p:spPr bwMode="auto">
          <a:xfrm>
            <a:off x="6038230" y="5921913"/>
            <a:ext cx="1414637" cy="4320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60066">
              <a:alpha val="64000"/>
            </a:srgbClr>
          </a:solidFill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41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Anomalies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Insert</a:t>
            </a:r>
          </a:p>
          <a:p>
            <a:pPr lvl="1" algn="just"/>
            <a:r>
              <a:rPr lang="en-US" sz="2400" dirty="0"/>
              <a:t>Can’t insert a Supplier until they supply at least one part (assuming that NULL values are not allowed)</a:t>
            </a:r>
          </a:p>
          <a:p>
            <a:pPr lvl="2"/>
            <a:r>
              <a:rPr lang="en-US" sz="2200" dirty="0"/>
              <a:t>E.g. New supplier S5 located in Athens – no record</a:t>
            </a:r>
          </a:p>
          <a:p>
            <a:r>
              <a:rPr lang="en-US" sz="2800" dirty="0"/>
              <a:t>Delete</a:t>
            </a:r>
          </a:p>
          <a:p>
            <a:pPr lvl="1" algn="just"/>
            <a:r>
              <a:rPr lang="en-US" sz="2400" dirty="0"/>
              <a:t>If we want to delete an Order from the system (say it is cancelled), we may lose all information about a Supplier</a:t>
            </a:r>
          </a:p>
          <a:p>
            <a:pPr lvl="2"/>
            <a:r>
              <a:rPr lang="en-US" sz="2200" dirty="0"/>
              <a:t>E.g. S3 info lost if corresponding record is deleted</a:t>
            </a:r>
          </a:p>
          <a:p>
            <a:r>
              <a:rPr lang="en-US" sz="2800" dirty="0"/>
              <a:t>Update</a:t>
            </a:r>
          </a:p>
          <a:p>
            <a:pPr lvl="1" algn="just"/>
            <a:r>
              <a:rPr lang="en-US" sz="2400" dirty="0"/>
              <a:t>City for a given Supplier is recorded many times</a:t>
            </a:r>
          </a:p>
          <a:p>
            <a:pPr lvl="1" algn="just"/>
            <a:r>
              <a:rPr lang="en-US" sz="2400" dirty="0"/>
              <a:t>Supplier moves location; </a:t>
            </a:r>
            <a:r>
              <a:rPr lang="en-US" sz="2400" i="1" dirty="0"/>
              <a:t>what do I do?</a:t>
            </a:r>
          </a:p>
          <a:p>
            <a:pPr lvl="2"/>
            <a:r>
              <a:rPr lang="en-US" sz="2200" dirty="0"/>
              <a:t>Need to change every record with S1 and London</a:t>
            </a:r>
          </a:p>
          <a:p>
            <a:pPr lvl="2"/>
            <a:r>
              <a:rPr lang="en-US" sz="2200" b="1" dirty="0"/>
              <a:t>Partial updates problem</a:t>
            </a:r>
            <a:r>
              <a:rPr lang="en-US" sz="2200" dirty="0"/>
              <a:t>: inconsistent data if all rows aren’t updated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88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0" y="692696"/>
            <a:ext cx="5004048" cy="1969493"/>
          </a:xfrm>
        </p:spPr>
        <p:txBody>
          <a:bodyPr>
            <a:normAutofit fontScale="62500" lnSpcReduction="20000"/>
          </a:bodyPr>
          <a:lstStyle/>
          <a:p>
            <a:pPr marL="109537" indent="0" algn="l">
              <a:spcBef>
                <a:spcPts val="400"/>
              </a:spcBef>
              <a:buClr>
                <a:srgbClr val="B83D68"/>
              </a:buClr>
              <a:buSzPct val="68000"/>
              <a:buNone/>
            </a:pPr>
            <a:r>
              <a:rPr lang="en-US" sz="4800" dirty="0">
                <a:solidFill>
                  <a:srgbClr val="000000"/>
                </a:solidFill>
              </a:rPr>
              <a:t>Lossless means that the </a:t>
            </a:r>
          </a:p>
          <a:p>
            <a:pPr marL="109537" indent="0" algn="l">
              <a:spcBef>
                <a:spcPts val="400"/>
              </a:spcBef>
              <a:buClr>
                <a:srgbClr val="B83D68"/>
              </a:buClr>
              <a:buSzPct val="68000"/>
              <a:buNone/>
            </a:pPr>
            <a:r>
              <a:rPr lang="en-US" sz="4800" dirty="0">
                <a:solidFill>
                  <a:srgbClr val="000000"/>
                </a:solidFill>
              </a:rPr>
              <a:t>process is </a:t>
            </a:r>
            <a:r>
              <a:rPr lang="en-US" sz="4800" b="1" dirty="0">
                <a:solidFill>
                  <a:srgbClr val="000000"/>
                </a:solidFill>
              </a:rPr>
              <a:t>reversible</a:t>
            </a:r>
          </a:p>
          <a:p>
            <a:pPr marL="681037" indent="-571500">
              <a:spcBef>
                <a:spcPts val="400"/>
              </a:spcBef>
              <a:buClr>
                <a:schemeClr val="tx2"/>
              </a:buClr>
              <a:buSzPct val="68000"/>
            </a:pPr>
            <a:r>
              <a:rPr lang="en-US" sz="3600" dirty="0">
                <a:solidFill>
                  <a:srgbClr val="000000"/>
                </a:solidFill>
              </a:rPr>
              <a:t>Can </a:t>
            </a:r>
            <a:r>
              <a:rPr lang="en-US" sz="3600" b="1" dirty="0">
                <a:solidFill>
                  <a:srgbClr val="000000"/>
                </a:solidFill>
              </a:rPr>
              <a:t>split</a:t>
            </a:r>
            <a:r>
              <a:rPr lang="en-US" sz="3600" dirty="0">
                <a:solidFill>
                  <a:srgbClr val="000000"/>
                </a:solidFill>
              </a:rPr>
              <a:t> into smaller tables</a:t>
            </a:r>
          </a:p>
          <a:p>
            <a:pPr marL="681037" indent="-571500">
              <a:spcBef>
                <a:spcPts val="400"/>
              </a:spcBef>
              <a:buClr>
                <a:schemeClr val="tx2">
                  <a:lumMod val="95000"/>
                  <a:lumOff val="5000"/>
                </a:schemeClr>
              </a:buClr>
              <a:buSzPct val="68000"/>
            </a:pPr>
            <a:r>
              <a:rPr lang="en-US" sz="3600" dirty="0">
                <a:solidFill>
                  <a:srgbClr val="000000"/>
                </a:solidFill>
              </a:rPr>
              <a:t>Can </a:t>
            </a:r>
            <a:r>
              <a:rPr lang="en-US" sz="3600" b="1" dirty="0">
                <a:solidFill>
                  <a:srgbClr val="000000"/>
                </a:solidFill>
              </a:rPr>
              <a:t>combine</a:t>
            </a:r>
            <a:r>
              <a:rPr lang="en-US" sz="3600" dirty="0">
                <a:solidFill>
                  <a:srgbClr val="000000"/>
                </a:solidFill>
              </a:rPr>
              <a:t> smaller tables to construct the original one later</a:t>
            </a:r>
            <a:endParaRPr lang="en-US" sz="3600" dirty="0"/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64575"/>
              </p:ext>
            </p:extLst>
          </p:nvPr>
        </p:nvGraphicFramePr>
        <p:xfrm>
          <a:off x="4536503" y="836712"/>
          <a:ext cx="4427985" cy="1584960"/>
        </p:xfrm>
        <a:graphic>
          <a:graphicData uri="http://schemas.openxmlformats.org/drawingml/2006/table">
            <a:tbl>
              <a:tblPr/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Part No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Qty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2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36341"/>
              </p:ext>
            </p:extLst>
          </p:nvPr>
        </p:nvGraphicFramePr>
        <p:xfrm>
          <a:off x="2987824" y="2780145"/>
          <a:ext cx="2692400" cy="1584960"/>
        </p:xfrm>
        <a:graphic>
          <a:graphicData uri="http://schemas.openxmlformats.org/drawingml/2006/table">
            <a:tbl>
              <a:tblPr/>
              <a:tblGrid>
                <a:gridCol w="93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83710"/>
              </p:ext>
            </p:extLst>
          </p:nvPr>
        </p:nvGraphicFramePr>
        <p:xfrm>
          <a:off x="107504" y="4725144"/>
          <a:ext cx="2692400" cy="1584960"/>
        </p:xfrm>
        <a:graphic>
          <a:graphicData uri="http://schemas.openxmlformats.org/drawingml/2006/table">
            <a:tbl>
              <a:tblPr/>
              <a:tblGrid>
                <a:gridCol w="86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26768"/>
              </p:ext>
            </p:extLst>
          </p:nvPr>
        </p:nvGraphicFramePr>
        <p:xfrm>
          <a:off x="5818882" y="2780144"/>
          <a:ext cx="3217614" cy="1584960"/>
        </p:xfrm>
        <a:graphic>
          <a:graphicData uri="http://schemas.openxmlformats.org/drawingml/2006/table">
            <a:tbl>
              <a:tblPr/>
              <a:tblGrid>
                <a:gridCol w="107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Part 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Qty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94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96734"/>
              </p:ext>
            </p:extLst>
          </p:nvPr>
        </p:nvGraphicFramePr>
        <p:xfrm>
          <a:off x="2988519" y="4725144"/>
          <a:ext cx="3672681" cy="1584960"/>
        </p:xfrm>
        <a:graphic>
          <a:graphicData uri="http://schemas.openxmlformats.org/drawingml/2006/table">
            <a:tbl>
              <a:tblPr/>
              <a:tblGrid>
                <a:gridCol w="144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Part 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Qty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3D6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18" name="Line 134"/>
          <p:cNvSpPr>
            <a:spLocks noChangeShapeType="1"/>
          </p:cNvSpPr>
          <p:nvPr/>
        </p:nvSpPr>
        <p:spPr bwMode="auto">
          <a:xfrm>
            <a:off x="0" y="4508500"/>
            <a:ext cx="914400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19" name="Line 135"/>
          <p:cNvSpPr>
            <a:spLocks noChangeShapeType="1"/>
          </p:cNvSpPr>
          <p:nvPr/>
        </p:nvSpPr>
        <p:spPr bwMode="auto">
          <a:xfrm>
            <a:off x="0" y="2565400"/>
            <a:ext cx="914400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20" name="AutoShape 136"/>
          <p:cNvSpPr>
            <a:spLocks/>
          </p:cNvSpPr>
          <p:nvPr/>
        </p:nvSpPr>
        <p:spPr bwMode="auto">
          <a:xfrm>
            <a:off x="35496" y="2878832"/>
            <a:ext cx="2952328" cy="838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914400"/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</a:rPr>
              <a:t>Lossless:</a:t>
            </a:r>
            <a:r>
              <a:rPr lang="en-US" sz="3000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no information is lost</a:t>
            </a:r>
          </a:p>
        </p:txBody>
      </p:sp>
      <p:sp>
        <p:nvSpPr>
          <p:cNvPr id="16521" name="AutoShape 137"/>
          <p:cNvSpPr>
            <a:spLocks/>
          </p:cNvSpPr>
          <p:nvPr/>
        </p:nvSpPr>
        <p:spPr bwMode="auto">
          <a:xfrm>
            <a:off x="6804248" y="4941168"/>
            <a:ext cx="2088231" cy="838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914400"/>
            <a:r>
              <a:rPr lang="en-US" sz="3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Lossy</a:t>
            </a: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information is lost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Solution: Lossless Decomposition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31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(using logical inferences)</a:t>
            </a:r>
          </a:p>
        </p:txBody>
      </p:sp>
      <p:sp>
        <p:nvSpPr>
          <p:cNvPr id="17409" name="Rectangle 1"/>
          <p:cNvSpPr>
            <a:spLocks noGrp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196850" indent="-87313" algn="l">
              <a:lnSpc>
                <a:spcPct val="80000"/>
              </a:lnSpc>
              <a:spcBef>
                <a:spcPts val="400"/>
              </a:spcBef>
              <a:buClr>
                <a:srgbClr val="B83D68"/>
              </a:buClr>
              <a:buFont typeface="Wingdings 3" pitchFamily="18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		Table </a:t>
            </a:r>
            <a:r>
              <a:rPr lang="en-US" sz="2800" b="1" dirty="0">
                <a:solidFill>
                  <a:srgbClr val="000000"/>
                </a:solidFill>
              </a:rPr>
              <a:t>Flat: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SNo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SName</a:t>
            </a:r>
            <a:r>
              <a:rPr lang="en-US" sz="2800" dirty="0">
                <a:solidFill>
                  <a:srgbClr val="000000"/>
                </a:solidFill>
              </a:rPr>
              <a:t>, City, </a:t>
            </a:r>
            <a:r>
              <a:rPr lang="en-US" sz="2800" dirty="0" err="1">
                <a:solidFill>
                  <a:srgbClr val="000000"/>
                </a:solidFill>
              </a:rPr>
              <a:t>PNo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Qty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196850" indent="-87313" algn="l">
              <a:lnSpc>
                <a:spcPct val="80000"/>
              </a:lnSpc>
              <a:spcBef>
                <a:spcPts val="400"/>
              </a:spcBef>
              <a:buClr>
                <a:srgbClr val="B83D68"/>
              </a:buClr>
              <a:buFont typeface="Wingdings 3" pitchFamily="18" charset="2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196850" indent="-87313" algn="l">
              <a:lnSpc>
                <a:spcPct val="80000"/>
              </a:lnSpc>
              <a:spcBef>
                <a:spcPts val="400"/>
              </a:spcBef>
              <a:buClr>
                <a:srgbClr val="B83D68"/>
              </a:buClr>
              <a:buFont typeface="Wingdings 3" pitchFamily="18" charset="2"/>
              <a:buNone/>
            </a:pPr>
            <a:r>
              <a:rPr lang="en-US" sz="2800" dirty="0">
                <a:solidFill>
                  <a:srgbClr val="000000"/>
                </a:solidFill>
              </a:rPr>
              <a:t>		Primary Key: (</a:t>
            </a:r>
            <a:r>
              <a:rPr lang="en-US" sz="2800" dirty="0" err="1">
                <a:solidFill>
                  <a:srgbClr val="000000"/>
                </a:solidFill>
              </a:rPr>
              <a:t>SNo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PNo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1476375" y="4219575"/>
            <a:ext cx="1079500" cy="390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defTabSz="914400">
              <a:spcBef>
                <a:spcPts val="1000"/>
              </a:spcBef>
            </a:pPr>
            <a:r>
              <a:rPr lang="en-US" sz="1800">
                <a:solidFill>
                  <a:schemeClr val="tx2"/>
                </a:solidFill>
              </a:rPr>
              <a:t>QTY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3419872" y="4581128"/>
            <a:ext cx="936104" cy="390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defTabSz="914400">
              <a:spcBef>
                <a:spcPts val="1000"/>
              </a:spcBef>
            </a:pPr>
            <a:r>
              <a:rPr lang="en-US" sz="1800">
                <a:solidFill>
                  <a:schemeClr val="tx2"/>
                </a:solidFill>
              </a:rPr>
              <a:t>PNo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4355976" y="3645024"/>
            <a:ext cx="1079500" cy="390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defTabSz="914400">
              <a:spcBef>
                <a:spcPts val="1000"/>
              </a:spcBef>
            </a:pPr>
            <a:r>
              <a:rPr lang="en-US" sz="1800">
                <a:solidFill>
                  <a:schemeClr val="tx2"/>
                </a:solidFill>
              </a:rPr>
              <a:t>SNo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6877050" y="4795838"/>
            <a:ext cx="1223963" cy="390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defTabSz="914400">
              <a:spcBef>
                <a:spcPts val="1000"/>
              </a:spcBef>
            </a:pPr>
            <a:r>
              <a:rPr lang="en-US" sz="1800" dirty="0" err="1">
                <a:solidFill>
                  <a:schemeClr val="tx2"/>
                </a:solidFill>
              </a:rPr>
              <a:t>SName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6877050" y="3614539"/>
            <a:ext cx="1223342" cy="3905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defTabSz="914400">
              <a:spcBef>
                <a:spcPts val="1000"/>
              </a:spcBef>
            </a:pPr>
            <a:r>
              <a:rPr lang="en-US" sz="1800" dirty="0">
                <a:solidFill>
                  <a:schemeClr val="tx2"/>
                </a:solidFill>
              </a:rPr>
              <a:t>City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5875" y="4362450"/>
            <a:ext cx="936625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5436096" y="3787773"/>
            <a:ext cx="1439366" cy="1266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solidFill>
                <a:schemeClr val="tx2"/>
              </a:solidFill>
            </a:endParaRPr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5940425" y="3787775"/>
            <a:ext cx="936625" cy="1223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56" y="21543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400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>
            <a:off x="899592" y="2348880"/>
            <a:ext cx="7705725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914400"/>
            <a:r>
              <a:rPr lang="en-US" sz="2400" b="1" dirty="0">
                <a:solidFill>
                  <a:schemeClr val="tx2"/>
                </a:solidFill>
              </a:rPr>
              <a:t>Functional Dependency Diagram </a:t>
            </a:r>
            <a:r>
              <a:rPr lang="en-US" sz="2400" dirty="0">
                <a:solidFill>
                  <a:schemeClr val="tx2"/>
                </a:solidFill>
              </a:rPr>
              <a:t>for</a:t>
            </a:r>
            <a:r>
              <a:rPr lang="en-US" sz="2400" b="1" dirty="0">
                <a:solidFill>
                  <a:schemeClr val="tx2"/>
                </a:solidFill>
              </a:rPr>
              <a:t> Flat </a:t>
            </a:r>
            <a:r>
              <a:rPr lang="en-US" sz="2400" dirty="0">
                <a:solidFill>
                  <a:schemeClr val="tx2"/>
                </a:solidFill>
              </a:rPr>
              <a:t>relation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 rot="10800000" flipV="1">
            <a:off x="3492499" y="3832225"/>
            <a:ext cx="863476" cy="530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914400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423" name="AutoShape 15"/>
          <p:cNvSpPr>
            <a:spLocks/>
          </p:cNvSpPr>
          <p:nvPr/>
        </p:nvSpPr>
        <p:spPr bwMode="auto">
          <a:xfrm rot="10800000">
            <a:off x="3059833" y="4364038"/>
            <a:ext cx="358775" cy="360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914400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9" name="Rectangle 18"/>
          <p:cNvSpPr/>
          <p:nvPr/>
        </p:nvSpPr>
        <p:spPr bwMode="auto">
          <a:xfrm>
            <a:off x="323528" y="5877272"/>
            <a:ext cx="8640960" cy="512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 </a:t>
            </a:r>
            <a:r>
              <a:rPr kumimoji="0" lang="en-US" sz="2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SNo</a:t>
            </a:r>
            <a:r>
              <a:rPr kumimoji="0" lang="en-US" sz="26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 Determinant for any other attributes?</a:t>
            </a:r>
            <a:endParaRPr kumimoji="0" lang="en-US" sz="2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3528" y="5877272"/>
            <a:ext cx="8640960" cy="512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 </a:t>
            </a:r>
            <a:r>
              <a:rPr kumimoji="0" lang="en-US" sz="2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PNo</a:t>
            </a:r>
            <a:r>
              <a:rPr kumimoji="0" lang="en-US" sz="26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 Determinant for any other attributes?</a:t>
            </a:r>
            <a:endParaRPr kumimoji="0" lang="en-US" sz="2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3528" y="5877272"/>
            <a:ext cx="8640960" cy="512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 (</a:t>
            </a:r>
            <a:r>
              <a:rPr kumimoji="0" lang="en-US" sz="2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SNo</a:t>
            </a: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</a:t>
            </a:r>
            <a:r>
              <a:rPr kumimoji="0" lang="en-US" sz="2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PNo</a:t>
            </a:r>
            <a:r>
              <a:rPr kumimoji="0" lang="en-US" sz="26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  <a:r>
              <a:rPr kumimoji="0" lang="en-US" sz="2600" i="0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 Determinant for any other attributes?</a:t>
            </a:r>
            <a:endParaRPr kumimoji="0" lang="en-US" sz="26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5976" y="3356992"/>
            <a:ext cx="4032448" cy="2016224"/>
          </a:xfrm>
          <a:prstGeom prst="rect">
            <a:avLst/>
          </a:prstGeom>
          <a:noFill/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331640" y="3501008"/>
            <a:ext cx="4176464" cy="1656184"/>
          </a:xfrm>
          <a:prstGeom prst="rect">
            <a:avLst/>
          </a:prstGeom>
          <a:noFill/>
          <a:ln w="38100" cmpd="sng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5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/>
      <p:bldP spid="17422" grpId="0" animBg="1"/>
      <p:bldP spid="17423" grpId="0" animBg="1"/>
      <p:bldP spid="19" grpId="0" animBg="1"/>
      <p:bldP spid="20" grpId="0" animBg="1"/>
      <p:bldP spid="21" grpId="0" animBg="1"/>
      <p:bldP spid="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10925"/>
              </p:ext>
            </p:extLst>
          </p:nvPr>
        </p:nvGraphicFramePr>
        <p:xfrm>
          <a:off x="5940425" y="845016"/>
          <a:ext cx="2736850" cy="560832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PNo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QTY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400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100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300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200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855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7593"/>
              </p:ext>
            </p:extLst>
          </p:nvPr>
        </p:nvGraphicFramePr>
        <p:xfrm>
          <a:off x="258886" y="1363663"/>
          <a:ext cx="4097090" cy="2336800"/>
        </p:xfrm>
        <a:graphic>
          <a:graphicData uri="http://schemas.openxmlformats.org/drawingml/2006/table">
            <a:tbl>
              <a:tblPr/>
              <a:tblGrid>
                <a:gridCol w="93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SName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City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Smith &amp; Son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Jenkins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Paris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  <a:sym typeface="Arial" pitchFamily="34" charset="0"/>
                        </a:rPr>
                        <a:t>Fisher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London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13" name="Line 181"/>
          <p:cNvSpPr>
            <a:spLocks noChangeShapeType="1"/>
          </p:cNvSpPr>
          <p:nvPr/>
        </p:nvSpPr>
        <p:spPr bwMode="auto">
          <a:xfrm flipV="1">
            <a:off x="4355976" y="2563812"/>
            <a:ext cx="1439986" cy="1091"/>
          </a:xfrm>
          <a:prstGeom prst="line">
            <a:avLst/>
          </a:prstGeom>
          <a:noFill/>
          <a:ln w="28575" cap="flat" cmpd="sng">
            <a:solidFill>
              <a:srgbClr val="B7396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14" name="Line 182"/>
          <p:cNvSpPr>
            <a:spLocks noChangeShapeType="1"/>
          </p:cNvSpPr>
          <p:nvPr/>
        </p:nvSpPr>
        <p:spPr bwMode="auto">
          <a:xfrm flipV="1">
            <a:off x="5580063" y="2276475"/>
            <a:ext cx="215900" cy="287338"/>
          </a:xfrm>
          <a:prstGeom prst="line">
            <a:avLst/>
          </a:prstGeom>
          <a:noFill/>
          <a:ln w="28575" cap="flat" cmpd="sng">
            <a:solidFill>
              <a:srgbClr val="B7396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15" name="Line 183"/>
          <p:cNvSpPr>
            <a:spLocks noChangeShapeType="1"/>
          </p:cNvSpPr>
          <p:nvPr/>
        </p:nvSpPr>
        <p:spPr bwMode="auto">
          <a:xfrm>
            <a:off x="5580063" y="2563813"/>
            <a:ext cx="215900" cy="215900"/>
          </a:xfrm>
          <a:prstGeom prst="line">
            <a:avLst/>
          </a:prstGeom>
          <a:noFill/>
          <a:ln w="28575" cap="flat" cmpd="sng">
            <a:solidFill>
              <a:srgbClr val="B7396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51438" y="3876527"/>
            <a:ext cx="55365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chemeClr val="tx2"/>
                </a:solidFill>
              </a:rPr>
              <a:t>Adding</a:t>
            </a:r>
            <a:r>
              <a:rPr lang="en-GB" sz="2400" dirty="0">
                <a:solidFill>
                  <a:schemeClr val="tx2"/>
                </a:solidFill>
              </a:rPr>
              <a:t> a new supplier without any products is now possible</a:t>
            </a:r>
          </a:p>
          <a:p>
            <a:pPr algn="just"/>
            <a:endParaRPr lang="en-GB" sz="1000" dirty="0">
              <a:solidFill>
                <a:schemeClr val="tx2"/>
              </a:solidFill>
            </a:endParaRPr>
          </a:p>
          <a:p>
            <a:pPr algn="just"/>
            <a:r>
              <a:rPr lang="en-GB" sz="2400" b="1" dirty="0">
                <a:solidFill>
                  <a:schemeClr val="tx2"/>
                </a:solidFill>
              </a:rPr>
              <a:t>Deleting</a:t>
            </a:r>
            <a:r>
              <a:rPr lang="en-GB" sz="2400" dirty="0">
                <a:solidFill>
                  <a:schemeClr val="tx2"/>
                </a:solidFill>
              </a:rPr>
              <a:t> any order does not result in loss of a supplier’s data </a:t>
            </a:r>
          </a:p>
          <a:p>
            <a:pPr algn="just"/>
            <a:endParaRPr lang="en-GB" sz="1000" dirty="0">
              <a:solidFill>
                <a:schemeClr val="tx2"/>
              </a:solidFill>
            </a:endParaRPr>
          </a:p>
          <a:p>
            <a:pPr algn="just"/>
            <a:r>
              <a:rPr lang="en-GB" sz="2400" b="1" dirty="0">
                <a:solidFill>
                  <a:schemeClr val="tx2"/>
                </a:solidFill>
              </a:rPr>
              <a:t>Updating</a:t>
            </a:r>
            <a:r>
              <a:rPr lang="en-GB" sz="2400" dirty="0">
                <a:solidFill>
                  <a:schemeClr val="tx2"/>
                </a:solidFill>
              </a:rPr>
              <a:t> a supplier’s data (e.g. City) does not require cascading updates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Tables (Lossless Decomposition)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CO1605 - System Analysis &amp;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DE64-D609-49F7-9F8C-6B1D4BAF3E5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03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n Introduction To Databas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arning Outcomes&amp;quot;&quot;/&gt;&lt;property id=&quot;20307&quot; value=&quot;295&quot;/&gt;&lt;/object&gt;&lt;object type=&quot;3&quot; unique_id=&quot;10006&quot;&gt;&lt;property id=&quot;20148&quot; value=&quot;5&quot;/&gt;&lt;property id=&quot;20300&quot; value=&quot;Slide 3 - &amp;quot;What is a database ?&amp;quot;&quot;/&gt;&lt;property id=&quot;20307&quot; value=&quot;296&quot;/&gt;&lt;/object&gt;&lt;object type=&quot;3&quot; unique_id=&quot;10007&quot;&gt;&lt;property id=&quot;20148&quot; value=&quot;5&quot;/&gt;&lt;property id=&quot;20300&quot; value=&quot;Slide 4 - &amp;quot;Types of Database Design&amp;quot;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61&quot;/&gt;&lt;/object&gt;&lt;object type=&quot;3&quot; unique_id=&quot;10009&quot;&gt;&lt;property id=&quot;20148&quot; value=&quot;5&quot;/&gt;&lt;property id=&quot;20300&quot; value=&quot;Slide 6 - &amp;quot;Access Table - Supplier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Relationships&amp;quot;&quot;/&gt;&lt;property id=&quot;20307&quot; value=&quot;263&quot;/&gt;&lt;/object&gt;&lt;object type=&quot;3&quot; unique_id=&quot;10011&quot;&gt;&lt;property id=&quot;20148&quot; value=&quot;5&quot;/&gt;&lt;property id=&quot;20300&quot; value=&quot;Slide 8&quot;/&gt;&lt;property id=&quot;20307&quot; value=&quot;264&quot;/&gt;&lt;/object&gt;&lt;object type=&quot;3&quot; unique_id=&quot;10012&quot;&gt;&lt;property id=&quot;20148&quot; value=&quot;5&quot;/&gt;&lt;property id=&quot;20300&quot; value=&quot;Slide 9 - &amp;quot;Where do the tables come from ?&amp;quot;&quot;/&gt;&lt;property id=&quot;20307&quot; value=&quot;297&quot;/&gt;&lt;/object&gt;&lt;object type=&quot;3&quot; unique_id=&quot;10013&quot;&gt;&lt;property id=&quot;20148&quot; value=&quot;5&quot;/&gt;&lt;property id=&quot;20300&quot; value=&quot;Slide 10 - &amp;quot;What is normalisation ?&amp;quot;&quot;/&gt;&lt;property id=&quot;20307&quot; value=&quot;298&quot;/&gt;&lt;/object&gt;&lt;object type=&quot;3&quot; unique_id=&quot;10014&quot;&gt;&lt;property id=&quot;20148&quot; value=&quot;5&quot;/&gt;&lt;property id=&quot;20300&quot; value=&quot;Slide 11 - &amp;quot;Why Bother to Normalise ?&amp;quot;&quot;/&gt;&lt;property id=&quot;20307&quot; value=&quot;299&quot;/&gt;&lt;/object&gt;&lt;object type=&quot;3&quot; unique_id=&quot;10015&quot;&gt;&lt;property id=&quot;20148&quot; value=&quot;5&quot;/&gt;&lt;property id=&quot;20300&quot; value=&quot;Slide 12 - &amp;quot;Flat File -Students&amp;quot;&quot;/&gt;&lt;property id=&quot;20307&quot; value=&quot;308&quot;/&gt;&lt;/object&gt;&lt;object type=&quot;3&quot; unique_id=&quot;10016&quot;&gt;&lt;property id=&quot;20148&quot; value=&quot;5&quot;/&gt;&lt;property id=&quot;20300&quot; value=&quot;Slide 13 - &amp;quot;Students &amp;amp; Courses&amp;quot;&quot;/&gt;&lt;property id=&quot;20307&quot; value=&quot;309&quot;/&gt;&lt;/object&gt;&lt;object type=&quot;3&quot; unique_id=&quot;10017&quot;&gt;&lt;property id=&quot;20148&quot; value=&quot;5&quot;/&gt;&lt;property id=&quot;20300&quot; value=&quot;Slide 14 - &amp;quot;Students, Courses &amp;amp; Personal Tutors&amp;quot;&quot;/&gt;&lt;property id=&quot;20307&quot; value=&quot;310&quot;/&gt;&lt;/object&gt;&lt;object type=&quot;3&quot; unique_id=&quot;10018&quot;&gt;&lt;property id=&quot;20148&quot; value=&quot;5&quot;/&gt;&lt;property id=&quot;20300&quot; value=&quot;Slide 15 - &amp;quot;Normalisation&amp;quot;&quot;/&gt;&lt;property id=&quot;20307&quot; value=&quot;300&quot;/&gt;&lt;/object&gt;&lt;object type=&quot;3&quot; unique_id=&quot;10019&quot;&gt;&lt;property id=&quot;20148&quot; value=&quot;5&quot;/&gt;&lt;property id=&quot;20300&quot; value=&quot;Slide 16 - &amp;quot;Purpose of Normalisation&amp;quot;&quot;/&gt;&lt;property id=&quot;20307&quot; value=&quot;269&quot;/&gt;&lt;/object&gt;&lt;object type=&quot;3&quot; unique_id=&quot;10020&quot;&gt;&lt;property id=&quot;20148&quot; value=&quot;5&quot;/&gt;&lt;property id=&quot;20300&quot; value=&quot;Slide 17 - &amp;quot;Is Normalisation Intuitive ?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De-normalisation&amp;quot;&quot;/&gt;&lt;property id=&quot;20307&quot; value=&quot;272&quot;/&gt;&lt;/object&gt;&lt;object type=&quot;3&quot; unique_id=&quot;10022&quot;&gt;&lt;property id=&quot;20148&quot; value=&quot;5&quot;/&gt;&lt;property id=&quot;20300&quot; value=&quot;Slide 19 - &amp;quot;Database Management&amp;quot;&quot;/&gt;&lt;property id=&quot;20307&quot; value=&quot;301&quot;/&gt;&lt;/object&gt;&lt;object type=&quot;3&quot; unique_id=&quot;10023&quot;&gt;&lt;property id=&quot;20148&quot; value=&quot;5&quot;/&gt;&lt;property id=&quot;20300&quot; value=&quot;Slide 20 - &amp;quot;Components of Microsoft Access&amp;quot;&quot;/&gt;&lt;property id=&quot;20307&quot; value=&quot;275&quot;/&gt;&lt;/object&gt;&lt;object type=&quot;3&quot; unique_id=&quot;10024&quot;&gt;&lt;property id=&quot;20148&quot; value=&quot;5&quot;/&gt;&lt;property id=&quot;20300&quot; value=&quot;Slide 21 - &amp;quot;Database Approach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Access in More Detail&amp;quot;&quot;/&gt;&lt;property id=&quot;20307&quot; value=&quot;277&quot;/&gt;&lt;/object&gt;&lt;object type=&quot;3&quot; unique_id=&quot;10026&quot;&gt;&lt;property id=&quot;20148&quot; value=&quot;5&quot;/&gt;&lt;property id=&quot;20300&quot; value=&quot;Slide 23 - &amp;quot;Commercial DBMS Products &amp;quot;&quot;/&gt;&lt;property id=&quot;20307&quot; value=&quot;278&quot;/&gt;&lt;/object&gt;&lt;object type=&quot;3&quot; unique_id=&quot;10027&quot;&gt;&lt;property id=&quot;20148&quot; value=&quot;5&quot;/&gt;&lt;property id=&quot;20300&quot; value=&quot;Slide 24 - &amp;quot;Components of the DBMS&amp;quot;&quot;/&gt;&lt;property id=&quot;20307&quot; value=&quot;279&quot;/&gt;&lt;/object&gt;&lt;object type=&quot;3&quot; unique_id=&quot;10028&quot;&gt;&lt;property id=&quot;20148&quot; value=&quot;5&quot;/&gt;&lt;property id=&quot;20300&quot; value=&quot;Slide 25 - &amp;quot;Functions of the DBMS&amp;quot;&quot;/&gt;&lt;property id=&quot;20307&quot; value=&quot;280&quot;/&gt;&lt;/object&gt;&lt;object type=&quot;3&quot; unique_id=&quot;10029&quot;&gt;&lt;property id=&quot;20148&quot; value=&quot;5&quot;/&gt;&lt;property id=&quot;20300&quot; value=&quot;Slide 26 - &amp;quot;Database Availability&amp;quot;&quot;/&gt;&lt;property id=&quot;20307&quot; value=&quot;302&quot;/&gt;&lt;/object&gt;&lt;object type=&quot;3&quot; unique_id=&quot;10030&quot;&gt;&lt;property id=&quot;20148&quot; value=&quot;5&quot;/&gt;&lt;property id=&quot;20300&quot; value=&quot;Slide 27 - &amp;quot;Database Models&amp;quot;&quot;/&gt;&lt;property id=&quot;20307&quot; value=&quot;303&quot;/&gt;&lt;/object&gt;&lt;object type=&quot;3&quot; unique_id=&quot;10031&quot;&gt;&lt;property id=&quot;20148&quot; value=&quot;5&quot;/&gt;&lt;property id=&quot;20300&quot; value=&quot;Slide 28 - &amp;quot;Why RDBMS ?&amp;quot;&quot;/&gt;&lt;property id=&quot;20307&quot; value=&quot;304&quot;/&gt;&lt;/object&gt;&lt;object type=&quot;3&quot; unique_id=&quot;10032&quot;&gt;&lt;property id=&quot;20148&quot; value=&quot;5&quot;/&gt;&lt;property id=&quot;20300&quot; value=&quot;Slide 30 - &amp;quot;Relational Database Model&amp;quot;&quot;/&gt;&lt;property id=&quot;20307&quot; value=&quot;305&quot;/&gt;&lt;/object&gt;&lt;object type=&quot;3&quot; unique_id=&quot;10033&quot;&gt;&lt;property id=&quot;20148&quot; value=&quot;5&quot;/&gt;&lt;property id=&quot;20300&quot; value=&quot;Slide 31 - &amp;quot;Relational Database Model&amp;quot;&quot;/&gt;&lt;property id=&quot;20307&quot; value=&quot;306&quot;/&gt;&lt;/object&gt;&lt;object type=&quot;3&quot; unique_id=&quot;10034&quot;&gt;&lt;property id=&quot;20148&quot; value=&quot;5&quot;/&gt;&lt;property id=&quot;20300&quot; value=&quot;Slide 32 - &amp;quot;Characteristics of a Relational DB&amp;quot;&quot;/&gt;&lt;property id=&quot;20307&quot; value=&quot;289&quot;/&gt;&lt;/object&gt;&lt;object type=&quot;3&quot; unique_id=&quot;10035&quot;&gt;&lt;property id=&quot;20148&quot; value=&quot;5&quot;/&gt;&lt;property id=&quot;20300&quot; value=&quot;Slide 33 - &amp;quot;Relational Database Design&amp;quot;&quot;/&gt;&lt;property id=&quot;20307&quot; value=&quot;307&quot;/&gt;&lt;/object&gt;&lt;object type=&quot;3&quot; unique_id=&quot;10036&quot;&gt;&lt;property id=&quot;20148&quot; value=&quot;5&quot;/&gt;&lt;property id=&quot;20300&quot; value=&quot;Slide 34 - &amp;quot;Advantages of RDM&amp;quot;&quot;/&gt;&lt;property id=&quot;20307&quot; value=&quot;291&quot;/&gt;&lt;/object&gt;&lt;object type=&quot;3&quot; unique_id=&quot;10037&quot;&gt;&lt;property id=&quot;20148&quot; value=&quot;5&quot;/&gt;&lt;property id=&quot;20300&quot; value=&quot;Slide 47 - &amp;quot;Further Reading&amp;quot;&quot;/&gt;&lt;property id=&quot;20307&quot; value=&quot;311&quot;/&gt;&lt;/object&gt;&lt;object type=&quot;3&quot; unique_id=&quot;10045&quot;&gt;&lt;property id=&quot;20148&quot; value=&quot;5&quot;/&gt;&lt;property id=&quot;20300&quot; value=&quot;Slide 49&quot;/&gt;&lt;property id=&quot;20307&quot; value=&quot;294&quot;/&gt;&lt;/object&gt;&lt;object type=&quot;3&quot; unique_id=&quot;10486&quot;&gt;&lt;property id=&quot;20148&quot; value=&quot;5&quot;/&gt;&lt;property id=&quot;20300&quot; value=&quot;Slide 29 - &amp;quot;But is O-O not better ?&amp;quot;&quot;/&gt;&lt;property id=&quot;20307&quot; value=&quot;318&quot;/&gt;&lt;/object&gt;&lt;object type=&quot;3&quot; unique_id=&quot;10487&quot;&gt;&lt;property id=&quot;20148&quot; value=&quot;5&quot;/&gt;&lt;property id=&quot;20300&quot; value=&quot;Slide 45 - &amp;quot;Input Validation&amp;quot;&quot;/&gt;&lt;property id=&quot;20307&quot; value=&quot;319&quot;/&gt;&lt;/object&gt;&lt;object type=&quot;3&quot; unique_id=&quot;10488&quot;&gt;&lt;property id=&quot;20148&quot; value=&quot;5&quot;/&gt;&lt;property id=&quot;20300&quot; value=&quot;Slide 46 - &amp;quot;Validation Checks&amp;quot;&quot;/&gt;&lt;property id=&quot;20307&quot; value=&quot;320&quot;/&gt;&lt;/object&gt;&lt;object type=&quot;3&quot; unique_id=&quot;10489&quot;&gt;&lt;property id=&quot;20148&quot; value=&quot;5&quot;/&gt;&lt;property id=&quot;20300&quot; value=&quot;Slide 48 - &amp;quot;Class Activity&amp;quot;&quot;/&gt;&lt;property id=&quot;20307&quot; value=&quot;321&quot;/&gt;&lt;/object&gt;&lt;object type=&quot;3&quot; unique_id=&quot;11310&quot;&gt;&lt;property id=&quot;20148&quot; value=&quot;5&quot;/&gt;&lt;property id=&quot;20300&quot; value=&quot;Slide 35 - &amp;quot;Integrity&amp;quot;&quot;/&gt;&lt;property id=&quot;20307&quot; value=&quot;324&quot;/&gt;&lt;/object&gt;&lt;object type=&quot;3&quot; unique_id=&quot;11311&quot;&gt;&lt;property id=&quot;20148&quot; value=&quot;5&quot;/&gt;&lt;property id=&quot;20300&quot; value=&quot;Slide 36 - &amp;quot;Integrity&amp;quot;&quot;/&gt;&lt;property id=&quot;20307&quot; value=&quot;325&quot;/&gt;&lt;/object&gt;&lt;object type=&quot;3&quot; unique_id=&quot;11312&quot;&gt;&lt;property id=&quot;20148&quot; value=&quot;5&quot;/&gt;&lt;property id=&quot;20300&quot; value=&quot;Slide 37 - &amp;quot;Entity Integrity&amp;quot;&quot;/&gt;&lt;property id=&quot;20307&quot; value=&quot;327&quot;/&gt;&lt;/object&gt;&lt;object type=&quot;3&quot; unique_id=&quot;11313&quot;&gt;&lt;property id=&quot;20148&quot; value=&quot;5&quot;/&gt;&lt;property id=&quot;20300&quot; value=&quot;Slide 38 - &amp;quot;Entity Integrity Example&amp;quot;&quot;/&gt;&lt;property id=&quot;20307&quot; value=&quot;328&quot;/&gt;&lt;/object&gt;&lt;object type=&quot;3&quot; unique_id=&quot;11314&quot;&gt;&lt;property id=&quot;20148&quot; value=&quot;5&quot;/&gt;&lt;property id=&quot;20300&quot; value=&quot;Slide 39 - &amp;quot;Referential Integrity&amp;quot;&quot;/&gt;&lt;property id=&quot;20307&quot; value=&quot;329&quot;/&gt;&lt;/object&gt;&lt;object type=&quot;3&quot; unique_id=&quot;11315&quot;&gt;&lt;property id=&quot;20148&quot; value=&quot;5&quot;/&gt;&lt;property id=&quot;20300&quot; value=&quot;Slide 40 - &amp;quot;Referential Integrity&amp;quot;&quot;/&gt;&lt;property id=&quot;20307&quot; value=&quot;330&quot;/&gt;&lt;/object&gt;&lt;object type=&quot;3&quot; unique_id=&quot;11316&quot;&gt;&lt;property id=&quot;20148&quot; value=&quot;5&quot;/&gt;&lt;property id=&quot;20300&quot; value=&quot;Slide 41 - &amp;quot;Data Integrity&amp;quot;&quot;/&gt;&lt;property id=&quot;20307&quot; value=&quot;331&quot;/&gt;&lt;/object&gt;&lt;object type=&quot;3&quot; unique_id=&quot;11317&quot;&gt;&lt;property id=&quot;20148&quot; value=&quot;5&quot;/&gt;&lt;property id=&quot;20300&quot; value=&quot;Slide 42 - &amp;quot;Validation Techniques&amp;quot;&quot;/&gt;&lt;property id=&quot;20307&quot; value=&quot;332&quot;/&gt;&lt;/object&gt;&lt;object type=&quot;3&quot; unique_id=&quot;11318&quot;&gt;&lt;property id=&quot;20148&quot; value=&quot;5&quot;/&gt;&lt;property id=&quot;20300&quot; value=&quot;Slide 43 - &amp;quot;Type Checking&amp;quot;&quot;/&gt;&lt;property id=&quot;20307&quot; value=&quot;333&quot;/&gt;&lt;/object&gt;&lt;object type=&quot;3&quot; unique_id=&quot;11319&quot;&gt;&lt;property id=&quot;20148&quot; value=&quot;5&quot;/&gt;&lt;property id=&quot;20300&quot; value=&quot;Slide 44 - &amp;quot;Consistency V Correctness&amp;quot;&quot;/&gt;&lt;property id=&quot;20307&quot; value=&quot;336&quot;/&gt;&lt;/object&gt;&lt;/object&gt;&lt;/object&gt;&lt;/database&gt;"/>
  <p:tag name="PRESGUID" val="9284ef30-7b21-4bcd-bb5f-beae315c263d"/>
</p:tagLst>
</file>

<file path=ppt/theme/theme1.xml><?xml version="1.0" encoding="utf-8"?>
<a:theme xmlns:a="http://schemas.openxmlformats.org/drawingml/2006/main" name="predu.training.template">
  <a:themeElements>
    <a:clrScheme name="Technological awakening design template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Technological awakening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dirty="0" smtClean="0"/>
        </a:defPPr>
      </a:lstStyle>
    </a:txDef>
  </a:objectDefaults>
  <a:extraClrSchemeLst>
    <a:extraClrScheme>
      <a:clrScheme name="Technological awakening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nological awakening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ological awakening design template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uclan.powerpoint.template</Template>
  <TotalTime>4216</TotalTime>
  <Words>2243</Words>
  <Application>Microsoft Macintosh PowerPoint</Application>
  <PresentationFormat>On-screen Show (4:3)</PresentationFormat>
  <Paragraphs>610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ArialMT</vt:lpstr>
      <vt:lpstr>Calibri</vt:lpstr>
      <vt:lpstr>Consolas</vt:lpstr>
      <vt:lpstr>Helvetica</vt:lpstr>
      <vt:lpstr>Tahoma</vt:lpstr>
      <vt:lpstr>Wingdings</vt:lpstr>
      <vt:lpstr>Wingdings 3</vt:lpstr>
      <vt:lpstr>predu.training.template</vt:lpstr>
      <vt:lpstr>System Analysis &amp; Database Design</vt:lpstr>
      <vt:lpstr>Today’s Lecture</vt:lpstr>
      <vt:lpstr>Some Definitions First</vt:lpstr>
      <vt:lpstr>Candidate Keys, Determinants, Primary Keys</vt:lpstr>
      <vt:lpstr>Redundancy  Major problem for badly  designed databases</vt:lpstr>
      <vt:lpstr>The Anomalies Discussed</vt:lpstr>
      <vt:lpstr>General Solution: Lossless Decomposition</vt:lpstr>
      <vt:lpstr>Thought Process (using logical inferences)</vt:lpstr>
      <vt:lpstr>Resulting Tables (Lossless Decomposition)</vt:lpstr>
      <vt:lpstr>Objectives of Normalization</vt:lpstr>
      <vt:lpstr>Overview of Normalization Process</vt:lpstr>
      <vt:lpstr>Normal Forms 1NF, 2NF and 3NF</vt:lpstr>
      <vt:lpstr>First Normal Form – 1NF</vt:lpstr>
      <vt:lpstr>Rule 1: All data values are atomic</vt:lpstr>
      <vt:lpstr>Rule 2: Each field has a unique name</vt:lpstr>
      <vt:lpstr>Rule 3: Every table has a Primary Key</vt:lpstr>
      <vt:lpstr>Rule 4: There are no repeating groups</vt:lpstr>
      <vt:lpstr>Other Resources</vt:lpstr>
    </vt:vector>
  </TitlesOfParts>
  <Company>University of Central Lancashire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LMay</dc:creator>
  <cp:lastModifiedBy>Andreas Pamboris &lt;[UCLan Cyprus Ltd] School of Sciences&gt;</cp:lastModifiedBy>
  <cp:revision>304</cp:revision>
  <dcterms:created xsi:type="dcterms:W3CDTF">2006-09-19T14:42:28Z</dcterms:created>
  <dcterms:modified xsi:type="dcterms:W3CDTF">2023-01-10T20:43:08Z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</Properties>
</file>