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7" r:id="rId4"/>
    <p:sldId id="299" r:id="rId5"/>
    <p:sldId id="300" r:id="rId6"/>
    <p:sldId id="301" r:id="rId7"/>
    <p:sldId id="302" r:id="rId8"/>
    <p:sldId id="303" r:id="rId9"/>
    <p:sldId id="304" r:id="rId10"/>
    <p:sldId id="306" r:id="rId11"/>
    <p:sldId id="305" r:id="rId12"/>
    <p:sldId id="307" r:id="rId13"/>
    <p:sldId id="308" r:id="rId14"/>
    <p:sldId id="309" r:id="rId15"/>
    <p:sldId id="317" r:id="rId16"/>
    <p:sldId id="310" r:id="rId17"/>
    <p:sldId id="318" r:id="rId18"/>
    <p:sldId id="312" r:id="rId19"/>
    <p:sldId id="313" r:id="rId20"/>
    <p:sldId id="319" r:id="rId21"/>
    <p:sldId id="314" r:id="rId22"/>
    <p:sldId id="320" r:id="rId23"/>
    <p:sldId id="315" r:id="rId24"/>
    <p:sldId id="321" r:id="rId25"/>
    <p:sldId id="316" r:id="rId26"/>
    <p:sldId id="322" r:id="rId27"/>
    <p:sldId id="29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1A525DB-E36C-4204-ABC6-E3BBFB8CA1E1}"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zh-CN" altLang="en-US"/>
        </a:p>
      </dgm:t>
    </dgm:pt>
    <dgm:pt modelId="{5DE2C0A6-3AB7-448E-BEAE-48F4325BCF59}">
      <dgm:prSet phldrT="[文本]"/>
      <dgm:spPr/>
      <dgm:t>
        <a:bodyPr/>
        <a:lstStyle/>
        <a:p>
          <a:r>
            <a:rPr lang="en-US" altLang="zh-CN" dirty="0" err="1"/>
            <a:t>numpy</a:t>
          </a:r>
          <a:endParaRPr lang="zh-CN" altLang="en-US" dirty="0"/>
        </a:p>
      </dgm:t>
    </dgm:pt>
    <dgm:pt modelId="{94B635CB-ED45-4B22-96E8-2DD6779DFAED}" type="parTrans" cxnId="{ABA8223D-42D8-4F5E-BAFB-89B067C6CF23}">
      <dgm:prSet/>
      <dgm:spPr/>
      <dgm:t>
        <a:bodyPr/>
        <a:lstStyle/>
        <a:p>
          <a:endParaRPr lang="zh-CN" altLang="en-US"/>
        </a:p>
      </dgm:t>
    </dgm:pt>
    <dgm:pt modelId="{CC3436F2-8613-4D33-B26C-E5A17A98FC01}" type="sibTrans" cxnId="{ABA8223D-42D8-4F5E-BAFB-89B067C6CF23}">
      <dgm:prSet/>
      <dgm:spPr/>
      <dgm:t>
        <a:bodyPr/>
        <a:lstStyle/>
        <a:p>
          <a:endParaRPr lang="zh-CN" altLang="en-US"/>
        </a:p>
      </dgm:t>
    </dgm:pt>
    <dgm:pt modelId="{AD1CCB60-B741-437F-A6D3-D0F29643EAB3}">
      <dgm:prSet phldrT="[文本]"/>
      <dgm:spPr/>
      <dgm:t>
        <a:bodyPr/>
        <a:lstStyle/>
        <a:p>
          <a:r>
            <a:rPr lang="en-US" altLang="zh-CN" dirty="0" err="1"/>
            <a:t>Im</a:t>
          </a:r>
          <a:r>
            <a:rPr lang="en-US" altLang="zh-CN" dirty="0"/>
            <a:t>&gt;</a:t>
          </a:r>
          <a:r>
            <a:rPr lang="en-US" altLang="zh-CN" dirty="0" err="1"/>
            <a:t>thr</a:t>
          </a:r>
          <a:r>
            <a:rPr lang="en-US" altLang="zh-CN" dirty="0"/>
            <a:t>(</a:t>
          </a:r>
          <a:r>
            <a:rPr lang="en-US" altLang="zh-CN" dirty="0" err="1"/>
            <a:t>im</a:t>
          </a:r>
          <a:r>
            <a:rPr lang="en-US" altLang="zh-CN" dirty="0"/>
            <a:t> is the image, </a:t>
          </a:r>
          <a:r>
            <a:rPr lang="en-US" altLang="zh-CN" dirty="0" err="1"/>
            <a:t>thr</a:t>
          </a:r>
          <a:r>
            <a:rPr lang="en-US" altLang="zh-CN" dirty="0"/>
            <a:t> is the threshold)</a:t>
          </a:r>
          <a:endParaRPr lang="zh-CN" altLang="en-US" dirty="0"/>
        </a:p>
      </dgm:t>
    </dgm:pt>
    <dgm:pt modelId="{44930F56-1720-4BCB-BAB9-BBB405C2956F}" type="parTrans" cxnId="{2383A4C6-BD3F-4FC6-971B-FCE70BCCCDB9}">
      <dgm:prSet/>
      <dgm:spPr/>
      <dgm:t>
        <a:bodyPr/>
        <a:lstStyle/>
        <a:p>
          <a:endParaRPr lang="zh-CN" altLang="en-US"/>
        </a:p>
      </dgm:t>
    </dgm:pt>
    <dgm:pt modelId="{424F8D40-7F96-4C14-9EAE-E1762E5B3FA6}" type="sibTrans" cxnId="{2383A4C6-BD3F-4FC6-971B-FCE70BCCCDB9}">
      <dgm:prSet/>
      <dgm:spPr/>
      <dgm:t>
        <a:bodyPr/>
        <a:lstStyle/>
        <a:p>
          <a:endParaRPr lang="zh-CN" altLang="en-US"/>
        </a:p>
      </dgm:t>
    </dgm:pt>
    <dgm:pt modelId="{4C789297-82F1-4562-86DB-9F5B367C9277}">
      <dgm:prSet phldrT="[文本]"/>
      <dgm:spPr/>
      <dgm:t>
        <a:bodyPr/>
        <a:lstStyle/>
        <a:p>
          <a:r>
            <a:rPr lang="en-US" altLang="zh-CN" dirty="0" err="1"/>
            <a:t>opencv</a:t>
          </a:r>
          <a:endParaRPr lang="zh-CN" altLang="en-US" dirty="0"/>
        </a:p>
      </dgm:t>
    </dgm:pt>
    <dgm:pt modelId="{557AC9E9-D37B-42C5-8D25-C13615252979}" type="parTrans" cxnId="{F3F62278-50C8-447F-8666-D207EEB7B81C}">
      <dgm:prSet/>
      <dgm:spPr/>
      <dgm:t>
        <a:bodyPr/>
        <a:lstStyle/>
        <a:p>
          <a:endParaRPr lang="zh-CN" altLang="en-US"/>
        </a:p>
      </dgm:t>
    </dgm:pt>
    <dgm:pt modelId="{8D9A7A53-2061-4156-8182-8B6A68A761B7}" type="sibTrans" cxnId="{F3F62278-50C8-447F-8666-D207EEB7B81C}">
      <dgm:prSet/>
      <dgm:spPr/>
      <dgm:t>
        <a:bodyPr/>
        <a:lstStyle/>
        <a:p>
          <a:endParaRPr lang="zh-CN" altLang="en-US"/>
        </a:p>
      </dgm:t>
    </dgm:pt>
    <dgm:pt modelId="{CF0D9DFC-BECA-4BE0-8CF6-4E7CEF724650}">
      <dgm:prSet phldrT="[文本]"/>
      <dgm:spPr/>
      <dgm:t>
        <a:bodyPr/>
        <a:lstStyle/>
        <a:p>
          <a:r>
            <a:rPr lang="en-US" altLang="zh-CN" dirty="0"/>
            <a:t>Cv2.threshold()</a:t>
          </a:r>
          <a:endParaRPr lang="zh-CN" altLang="en-US" dirty="0"/>
        </a:p>
      </dgm:t>
    </dgm:pt>
    <dgm:pt modelId="{545EF062-269B-4E8C-BDEC-2E8A4D102338}" type="parTrans" cxnId="{08E92DC3-02D3-4FAA-A5C4-4D340B28BBD8}">
      <dgm:prSet/>
      <dgm:spPr/>
      <dgm:t>
        <a:bodyPr/>
        <a:lstStyle/>
        <a:p>
          <a:endParaRPr lang="zh-CN" altLang="en-US"/>
        </a:p>
      </dgm:t>
    </dgm:pt>
    <dgm:pt modelId="{12273270-525A-4E90-AB44-4A1183DA4F5C}" type="sibTrans" cxnId="{08E92DC3-02D3-4FAA-A5C4-4D340B28BBD8}">
      <dgm:prSet/>
      <dgm:spPr/>
      <dgm:t>
        <a:bodyPr/>
        <a:lstStyle/>
        <a:p>
          <a:endParaRPr lang="zh-CN" altLang="en-US"/>
        </a:p>
      </dgm:t>
    </dgm:pt>
    <dgm:pt modelId="{CC51BE97-D599-421F-8799-175BFBBB50B6}" type="pres">
      <dgm:prSet presAssocID="{D1A525DB-E36C-4204-ABC6-E3BBFB8CA1E1}" presName="linear" presStyleCnt="0">
        <dgm:presLayoutVars>
          <dgm:animLvl val="lvl"/>
          <dgm:resizeHandles val="exact"/>
        </dgm:presLayoutVars>
      </dgm:prSet>
      <dgm:spPr/>
    </dgm:pt>
    <dgm:pt modelId="{06797A65-3EDF-4C7A-AEDE-03C39CEABAF6}" type="pres">
      <dgm:prSet presAssocID="{5DE2C0A6-3AB7-448E-BEAE-48F4325BCF59}" presName="parentText" presStyleLbl="node1" presStyleIdx="0" presStyleCnt="2">
        <dgm:presLayoutVars>
          <dgm:chMax val="0"/>
          <dgm:bulletEnabled val="1"/>
        </dgm:presLayoutVars>
      </dgm:prSet>
      <dgm:spPr/>
    </dgm:pt>
    <dgm:pt modelId="{73383D99-D3A5-46C4-B5EE-93A5DABD531F}" type="pres">
      <dgm:prSet presAssocID="{5DE2C0A6-3AB7-448E-BEAE-48F4325BCF59}" presName="childText" presStyleLbl="revTx" presStyleIdx="0" presStyleCnt="2">
        <dgm:presLayoutVars>
          <dgm:bulletEnabled val="1"/>
        </dgm:presLayoutVars>
      </dgm:prSet>
      <dgm:spPr/>
    </dgm:pt>
    <dgm:pt modelId="{A4D67BC0-54F3-4C73-9E08-A889445DE50E}" type="pres">
      <dgm:prSet presAssocID="{4C789297-82F1-4562-86DB-9F5B367C9277}" presName="parentText" presStyleLbl="node1" presStyleIdx="1" presStyleCnt="2">
        <dgm:presLayoutVars>
          <dgm:chMax val="0"/>
          <dgm:bulletEnabled val="1"/>
        </dgm:presLayoutVars>
      </dgm:prSet>
      <dgm:spPr/>
    </dgm:pt>
    <dgm:pt modelId="{0A696AE3-054F-426B-B76E-5D5A17282C3C}" type="pres">
      <dgm:prSet presAssocID="{4C789297-82F1-4562-86DB-9F5B367C9277}" presName="childText" presStyleLbl="revTx" presStyleIdx="1" presStyleCnt="2">
        <dgm:presLayoutVars>
          <dgm:bulletEnabled val="1"/>
        </dgm:presLayoutVars>
      </dgm:prSet>
      <dgm:spPr/>
    </dgm:pt>
  </dgm:ptLst>
  <dgm:cxnLst>
    <dgm:cxn modelId="{ABA8223D-42D8-4F5E-BAFB-89B067C6CF23}" srcId="{D1A525DB-E36C-4204-ABC6-E3BBFB8CA1E1}" destId="{5DE2C0A6-3AB7-448E-BEAE-48F4325BCF59}" srcOrd="0" destOrd="0" parTransId="{94B635CB-ED45-4B22-96E8-2DD6779DFAED}" sibTransId="{CC3436F2-8613-4D33-B26C-E5A17A98FC01}"/>
    <dgm:cxn modelId="{D5035A44-C282-497A-82AD-08C797986AFE}" type="presOf" srcId="{CF0D9DFC-BECA-4BE0-8CF6-4E7CEF724650}" destId="{0A696AE3-054F-426B-B76E-5D5A17282C3C}" srcOrd="0" destOrd="0" presId="urn:microsoft.com/office/officeart/2005/8/layout/vList2#1"/>
    <dgm:cxn modelId="{AEEA7B67-CB97-482B-97C5-302290197A54}" type="presOf" srcId="{D1A525DB-E36C-4204-ABC6-E3BBFB8CA1E1}" destId="{CC51BE97-D599-421F-8799-175BFBBB50B6}" srcOrd="0" destOrd="0" presId="urn:microsoft.com/office/officeart/2005/8/layout/vList2#1"/>
    <dgm:cxn modelId="{25EE2068-6D06-4F16-BDDB-AF8716473CFB}" type="presOf" srcId="{AD1CCB60-B741-437F-A6D3-D0F29643EAB3}" destId="{73383D99-D3A5-46C4-B5EE-93A5DABD531F}" srcOrd="0" destOrd="0" presId="urn:microsoft.com/office/officeart/2005/8/layout/vList2#1"/>
    <dgm:cxn modelId="{F3F62278-50C8-447F-8666-D207EEB7B81C}" srcId="{D1A525DB-E36C-4204-ABC6-E3BBFB8CA1E1}" destId="{4C789297-82F1-4562-86DB-9F5B367C9277}" srcOrd="1" destOrd="0" parTransId="{557AC9E9-D37B-42C5-8D25-C13615252979}" sibTransId="{8D9A7A53-2061-4156-8182-8B6A68A761B7}"/>
    <dgm:cxn modelId="{68F7F49A-366F-43F1-8D94-F0ED1ECA2722}" type="presOf" srcId="{5DE2C0A6-3AB7-448E-BEAE-48F4325BCF59}" destId="{06797A65-3EDF-4C7A-AEDE-03C39CEABAF6}" srcOrd="0" destOrd="0" presId="urn:microsoft.com/office/officeart/2005/8/layout/vList2#1"/>
    <dgm:cxn modelId="{08E92DC3-02D3-4FAA-A5C4-4D340B28BBD8}" srcId="{4C789297-82F1-4562-86DB-9F5B367C9277}" destId="{CF0D9DFC-BECA-4BE0-8CF6-4E7CEF724650}" srcOrd="0" destOrd="0" parTransId="{545EF062-269B-4E8C-BDEC-2E8A4D102338}" sibTransId="{12273270-525A-4E90-AB44-4A1183DA4F5C}"/>
    <dgm:cxn modelId="{2383A4C6-BD3F-4FC6-971B-FCE70BCCCDB9}" srcId="{5DE2C0A6-3AB7-448E-BEAE-48F4325BCF59}" destId="{AD1CCB60-B741-437F-A6D3-D0F29643EAB3}" srcOrd="0" destOrd="0" parTransId="{44930F56-1720-4BCB-BAB9-BBB405C2956F}" sibTransId="{424F8D40-7F96-4C14-9EAE-E1762E5B3FA6}"/>
    <dgm:cxn modelId="{BB7884C8-0A0A-441E-8A51-BE3C46A2CF8E}" type="presOf" srcId="{4C789297-82F1-4562-86DB-9F5B367C9277}" destId="{A4D67BC0-54F3-4C73-9E08-A889445DE50E}" srcOrd="0" destOrd="0" presId="urn:microsoft.com/office/officeart/2005/8/layout/vList2#1"/>
    <dgm:cxn modelId="{BDDED532-1BF5-4B8A-A616-33805E7767DD}" type="presParOf" srcId="{CC51BE97-D599-421F-8799-175BFBBB50B6}" destId="{06797A65-3EDF-4C7A-AEDE-03C39CEABAF6}" srcOrd="0" destOrd="0" presId="urn:microsoft.com/office/officeart/2005/8/layout/vList2#1"/>
    <dgm:cxn modelId="{B7E75FCD-FA92-467C-82AB-9C3B104FAFE6}" type="presParOf" srcId="{CC51BE97-D599-421F-8799-175BFBBB50B6}" destId="{73383D99-D3A5-46C4-B5EE-93A5DABD531F}" srcOrd="1" destOrd="0" presId="urn:microsoft.com/office/officeart/2005/8/layout/vList2#1"/>
    <dgm:cxn modelId="{C8BE6B0F-925E-4E1C-95AC-41006A00EF44}" type="presParOf" srcId="{CC51BE97-D599-421F-8799-175BFBBB50B6}" destId="{A4D67BC0-54F3-4C73-9E08-A889445DE50E}" srcOrd="2" destOrd="0" presId="urn:microsoft.com/office/officeart/2005/8/layout/vList2#1"/>
    <dgm:cxn modelId="{E028B046-B3A0-4475-A3B4-485E58D3AEB7}" type="presParOf" srcId="{CC51BE97-D599-421F-8799-175BFBBB50B6}" destId="{0A696AE3-054F-426B-B76E-5D5A17282C3C}" srcOrd="3"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97A65-3EDF-4C7A-AEDE-03C39CEABAF6}">
      <dsp:nvSpPr>
        <dsp:cNvPr id="0" name=""/>
        <dsp:cNvSpPr/>
      </dsp:nvSpPr>
      <dsp:spPr>
        <a:xfrm>
          <a:off x="0" y="31419"/>
          <a:ext cx="10515600" cy="131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altLang="zh-CN" sz="5000" kern="1200" dirty="0" err="1"/>
            <a:t>numpy</a:t>
          </a:r>
          <a:endParaRPr lang="zh-CN" altLang="en-US" sz="5000" kern="1200" dirty="0"/>
        </a:p>
      </dsp:txBody>
      <dsp:txXfrm>
        <a:off x="64254" y="95673"/>
        <a:ext cx="10387092" cy="1187742"/>
      </dsp:txXfrm>
    </dsp:sp>
    <dsp:sp modelId="{73383D99-D3A5-46C4-B5EE-93A5DABD531F}">
      <dsp:nvSpPr>
        <dsp:cNvPr id="0" name=""/>
        <dsp:cNvSpPr/>
      </dsp:nvSpPr>
      <dsp:spPr>
        <a:xfrm>
          <a:off x="0" y="1347669"/>
          <a:ext cx="10515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altLang="zh-CN" sz="3900" kern="1200" dirty="0" err="1"/>
            <a:t>Im</a:t>
          </a:r>
          <a:r>
            <a:rPr lang="en-US" altLang="zh-CN" sz="3900" kern="1200" dirty="0"/>
            <a:t>&gt;</a:t>
          </a:r>
          <a:r>
            <a:rPr lang="en-US" altLang="zh-CN" sz="3900" kern="1200" dirty="0" err="1"/>
            <a:t>thr</a:t>
          </a:r>
          <a:r>
            <a:rPr lang="en-US" altLang="zh-CN" sz="3900" kern="1200" dirty="0"/>
            <a:t>(</a:t>
          </a:r>
          <a:r>
            <a:rPr lang="en-US" altLang="zh-CN" sz="3900" kern="1200" dirty="0" err="1"/>
            <a:t>im</a:t>
          </a:r>
          <a:r>
            <a:rPr lang="en-US" altLang="zh-CN" sz="3900" kern="1200" dirty="0"/>
            <a:t> is the image, </a:t>
          </a:r>
          <a:r>
            <a:rPr lang="en-US" altLang="zh-CN" sz="3900" kern="1200" dirty="0" err="1"/>
            <a:t>thr</a:t>
          </a:r>
          <a:r>
            <a:rPr lang="en-US" altLang="zh-CN" sz="3900" kern="1200" dirty="0"/>
            <a:t> is the threshold)</a:t>
          </a:r>
          <a:endParaRPr lang="zh-CN" altLang="en-US" sz="3900" kern="1200" dirty="0"/>
        </a:p>
      </dsp:txBody>
      <dsp:txXfrm>
        <a:off x="0" y="1347669"/>
        <a:ext cx="10515600" cy="828000"/>
      </dsp:txXfrm>
    </dsp:sp>
    <dsp:sp modelId="{A4D67BC0-54F3-4C73-9E08-A889445DE50E}">
      <dsp:nvSpPr>
        <dsp:cNvPr id="0" name=""/>
        <dsp:cNvSpPr/>
      </dsp:nvSpPr>
      <dsp:spPr>
        <a:xfrm>
          <a:off x="0" y="2175669"/>
          <a:ext cx="10515600" cy="1316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altLang="zh-CN" sz="5000" kern="1200" dirty="0" err="1"/>
            <a:t>opencv</a:t>
          </a:r>
          <a:endParaRPr lang="zh-CN" altLang="en-US" sz="5000" kern="1200" dirty="0"/>
        </a:p>
      </dsp:txBody>
      <dsp:txXfrm>
        <a:off x="64254" y="2239923"/>
        <a:ext cx="10387092" cy="1187742"/>
      </dsp:txXfrm>
    </dsp:sp>
    <dsp:sp modelId="{0A696AE3-054F-426B-B76E-5D5A17282C3C}">
      <dsp:nvSpPr>
        <dsp:cNvPr id="0" name=""/>
        <dsp:cNvSpPr/>
      </dsp:nvSpPr>
      <dsp:spPr>
        <a:xfrm>
          <a:off x="0" y="3491919"/>
          <a:ext cx="10515600"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altLang="zh-CN" sz="3900" kern="1200" dirty="0"/>
            <a:t>Cv2.threshold()</a:t>
          </a:r>
          <a:endParaRPr lang="zh-CN" altLang="en-US" sz="3900" kern="1200" dirty="0"/>
        </a:p>
      </dsp:txBody>
      <dsp:txXfrm>
        <a:off x="0" y="3491919"/>
        <a:ext cx="10515600" cy="828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49A4012-D87C-494A-B4E1-A14263E09E6D}"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49A4012-D87C-494A-B4E1-A14263E09E6D}"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49A4012-D87C-494A-B4E1-A14263E09E6D}"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49A4012-D87C-494A-B4E1-A14263E09E6D}"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49A4012-D87C-494A-B4E1-A14263E09E6D}" type="datetimeFigureOut">
              <a:rPr lang="zh-CN" altLang="en-US" smtClean="0"/>
              <a:t>2020/10/27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881C6A-3E33-47E2-87D6-6B09158F33B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49A4012-D87C-494A-B4E1-A14263E09E6D}"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49A4012-D87C-494A-B4E1-A14263E09E6D}" type="datetimeFigureOut">
              <a:rPr lang="zh-CN" altLang="en-US" smtClean="0"/>
              <a:t>2020/10/27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881C6A-3E33-47E2-87D6-6B09158F33B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49A4012-D87C-494A-B4E1-A14263E09E6D}" type="datetimeFigureOut">
              <a:rPr lang="zh-CN" altLang="en-US" smtClean="0"/>
              <a:t>2020/10/27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881C6A-3E33-47E2-87D6-6B09158F33B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9A4012-D87C-494A-B4E1-A14263E09E6D}" type="datetimeFigureOut">
              <a:rPr lang="zh-CN" altLang="en-US" smtClean="0"/>
              <a:t>2020/10/27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881C6A-3E33-47E2-87D6-6B09158F33B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9A4012-D87C-494A-B4E1-A14263E09E6D}"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49A4012-D87C-494A-B4E1-A14263E09E6D}" type="datetimeFigureOut">
              <a:rPr lang="zh-CN" altLang="en-US" smtClean="0"/>
              <a:t>2020/10/27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881C6A-3E33-47E2-87D6-6B09158F33B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A4012-D87C-494A-B4E1-A14263E09E6D}" type="datetimeFigureOut">
              <a:rPr lang="zh-CN" altLang="en-US" smtClean="0"/>
              <a:t>2020/10/27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81C6A-3E33-47E2-87D6-6B09158F33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pencv.org/4.1.1/d7/d1b/group__imgproc__misc.html#ggaa42a3e6ef26247da787bf34030ed772caf262a01e7a3f112bbab4e8d8e28182dd" TargetMode="External"/><Relationship Id="rId2" Type="http://schemas.openxmlformats.org/officeDocument/2006/relationships/hyperlink" Target="https://docs.opencv.org/4.1.1/d7/d1b/group__imgproc__misc.html#ggaa42a3e6ef26247da787bf34030ed772cad0c5199ae8637a6b195062fea4789fa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docs.opencv.org/4.1.1/d7/d1b/group__imgproc__misc.html#ggaa9e58d2860d4afa658ef70a9b1115576a19120b1a11d8067576cc24f4d2f03754" TargetMode="External"/><Relationship Id="rId2" Type="http://schemas.openxmlformats.org/officeDocument/2006/relationships/hyperlink" Target="https://docs.opencv.org/4.1.1/d7/d1b/group__imgproc__misc.html#ggaa9e58d2860d4afa658ef70a9b1115576a147222a96556ebc1d948b372bcd7ac59" TargetMode="External"/><Relationship Id="rId1" Type="http://schemas.openxmlformats.org/officeDocument/2006/relationships/slideLayout" Target="../slideLayouts/slideLayout2.xml"/><Relationship Id="rId6" Type="http://schemas.openxmlformats.org/officeDocument/2006/relationships/hyperlink" Target="https://docs.opencv.org/4.1.1/d7/d1b/group__imgproc__misc.html#ggaa9e58d2860d4afa658ef70a9b1115576a47518a30aae90d799035bdcf0bb39a50" TargetMode="External"/><Relationship Id="rId5" Type="http://schemas.openxmlformats.org/officeDocument/2006/relationships/hyperlink" Target="https://docs.opencv.org/4.1.1/d7/d1b/group__imgproc__misc.html#ggaa9e58d2860d4afa658ef70a9b1115576a0e50a338a4b711a8c48f06a6b105dd98" TargetMode="External"/><Relationship Id="rId4" Type="http://schemas.openxmlformats.org/officeDocument/2006/relationships/hyperlink" Target="https://docs.opencv.org/4.1.1/d7/d1b/group__imgproc__misc.html#ggaa9e58d2860d4afa658ef70a9b1115576ac7e89a5e95490116e7d2082b3096b2b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245809"/>
            <a:ext cx="9144000" cy="1564716"/>
          </a:xfrm>
        </p:spPr>
        <p:txBody>
          <a:bodyPr>
            <a:normAutofit fontScale="90000"/>
          </a:bodyPr>
          <a:lstStyle/>
          <a:p>
            <a:pPr algn="l"/>
            <a:endParaRPr lang="zh-CN" altLang="en-US" sz="4800" dirty="0"/>
          </a:p>
          <a:p>
            <a:r>
              <a:rPr lang="en-US" altLang="zh-CN" dirty="0"/>
              <a:t>Image thresholding and smoothing</a:t>
            </a:r>
            <a:endParaRPr lang="zh-CN" altLang="en-US" dirty="0"/>
          </a:p>
        </p:txBody>
      </p:sp>
      <p:sp>
        <p:nvSpPr>
          <p:cNvPr id="3" name="副标题 2"/>
          <p:cNvSpPr>
            <a:spLocks noGrp="1"/>
          </p:cNvSpPr>
          <p:nvPr>
            <p:ph type="subTitle" idx="1"/>
          </p:nvPr>
        </p:nvSpPr>
        <p:spPr>
          <a:xfrm>
            <a:off x="1524000" y="3947050"/>
            <a:ext cx="9144000" cy="572583"/>
          </a:xfrm>
        </p:spPr>
        <p:txBody>
          <a:bodyPr>
            <a:normAutofit fontScale="70000" lnSpcReduction="20000"/>
          </a:bodyPr>
          <a:lstStyle/>
          <a:p>
            <a:pPr algn="l"/>
            <a:endParaRPr lang="zh-CN" altLang="en-US" sz="2000" dirty="0"/>
          </a:p>
          <a:p>
            <a:r>
              <a:rPr lang="en-US" altLang="zh-CN" dirty="0"/>
              <a:t>2020.10</a:t>
            </a:r>
            <a:endParaRPr lang="zh-CN" altLang="en-US" dirty="0"/>
          </a:p>
        </p:txBody>
      </p:sp>
      <p:sp>
        <p:nvSpPr>
          <p:cNvPr id="8" name="Freeform 14"/>
          <p:cNvSpPr>
            <a:spLocks noGrp="1" noRot="1" noChangeAspect="1" noMove="1" noResize="1" noEditPoints="1" noAdjustHandles="1" noChangeArrowheads="1" noChangeShapeType="1" noTextEdit="1"/>
          </p:cNvSpPr>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p:cNvSpPr>
            <a:spLocks noGrp="1" noRot="1" noChangeAspect="1" noMove="1" noResize="1" noEditPoints="1" noAdjustHandles="1" noChangeArrowheads="1" noChangeShapeType="1" noTextEdit="1"/>
          </p:cNvSpPr>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p:cNvSpPr>
            <a:spLocks noGrp="1" noRot="1" noChangeAspect="1" noMove="1" noResize="1" noEditPoints="1" noAdjustHandles="1" noChangeArrowheads="1" noChangeShapeType="1" noTextEdit="1"/>
          </p:cNvSpPr>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p:cNvSpPr>
            <a:spLocks noGrp="1" noRot="1" noChangeAspect="1" noMove="1" noResize="1" noEditPoints="1" noAdjustHandles="1" noChangeArrowheads="1" noChangeShapeType="1" noTextEdit="1"/>
          </p:cNvSpPr>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p:cNvSpPr>
            <a:spLocks noGrp="1" noRot="1" noChangeAspect="1" noMove="1" noResize="1" noEditPoints="1" noAdjustHandles="1" noChangeArrowheads="1" noChangeShapeType="1" noTextEdit="1"/>
          </p:cNvSpPr>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 using </a:t>
            </a:r>
            <a:r>
              <a:rPr lang="en-US" altLang="zh-CN" dirty="0" err="1"/>
              <a:t>opencv</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Cv2.adaptiveThreshold(</a:t>
            </a:r>
            <a:r>
              <a:rPr lang="en-US" altLang="zh-CN" dirty="0" err="1"/>
              <a:t>src</a:t>
            </a:r>
            <a:r>
              <a:rPr lang="en-US" altLang="zh-CN" dirty="0"/>
              <a:t>, </a:t>
            </a:r>
            <a:r>
              <a:rPr lang="en-US" altLang="zh-CN" dirty="0" err="1"/>
              <a:t>maxvalue</a:t>
            </a:r>
            <a:r>
              <a:rPr lang="en-US" altLang="zh-CN" dirty="0"/>
              <a:t>, </a:t>
            </a:r>
            <a:r>
              <a:rPr lang="en-US" altLang="zh-CN" dirty="0" err="1"/>
              <a:t>adaptiveMethod</a:t>
            </a:r>
            <a:r>
              <a:rPr lang="en-US" altLang="zh-CN" dirty="0"/>
              <a:t>, </a:t>
            </a:r>
            <a:r>
              <a:rPr lang="en-US" altLang="zh-CN" dirty="0" err="1"/>
              <a:t>blockSize</a:t>
            </a:r>
            <a:r>
              <a:rPr lang="en-US" altLang="zh-CN" dirty="0"/>
              <a:t>, c)</a:t>
            </a:r>
          </a:p>
          <a:p>
            <a:r>
              <a:rPr lang="en-US" altLang="zh-CN" dirty="0"/>
              <a:t>Cv2.</a:t>
            </a:r>
            <a:r>
              <a:rPr lang="en-US" altLang="zh-CN" b="1" i="0" u="sng" dirty="0">
                <a:solidFill>
                  <a:srgbClr val="4665A2"/>
                </a:solidFill>
                <a:effectLst/>
                <a:latin typeface="Helvetica" panose="020B0604020202020204" pitchFamily="34" charset="0"/>
                <a:hlinkClick r:id="rId2"/>
              </a:rPr>
              <a:t> ADAPTIVE_THRESH_MEAN_C</a:t>
            </a:r>
            <a:r>
              <a:rPr lang="en-US" altLang="zh-CN" b="1" i="0" u="sng" dirty="0">
                <a:solidFill>
                  <a:srgbClr val="4665A2"/>
                </a:solidFill>
                <a:effectLst/>
                <a:latin typeface="Helvetica" panose="020B0604020202020204" pitchFamily="34" charset="0"/>
              </a:rPr>
              <a:t>(</a:t>
            </a:r>
            <a:r>
              <a:rPr lang="en-US" altLang="zh-CN" b="0" i="0" dirty="0">
                <a:solidFill>
                  <a:srgbClr val="000000"/>
                </a:solidFill>
                <a:effectLst/>
                <a:latin typeface="Helvetica" panose="020B0604020202020204" pitchFamily="34" charset="0"/>
              </a:rPr>
              <a:t>The threshold value is the mean of the </a:t>
            </a:r>
            <a:r>
              <a:rPr lang="en-US" altLang="zh-CN" b="0" i="0" dirty="0" err="1">
                <a:solidFill>
                  <a:srgbClr val="000000"/>
                </a:solidFill>
                <a:effectLst/>
                <a:latin typeface="Helvetica" panose="020B0604020202020204" pitchFamily="34" charset="0"/>
              </a:rPr>
              <a:t>neighbourhood</a:t>
            </a:r>
            <a:r>
              <a:rPr lang="en-US" altLang="zh-CN" b="0" i="0" dirty="0">
                <a:solidFill>
                  <a:srgbClr val="000000"/>
                </a:solidFill>
                <a:effectLst/>
                <a:latin typeface="Helvetica" panose="020B0604020202020204" pitchFamily="34" charset="0"/>
              </a:rPr>
              <a:t> area minus the constant </a:t>
            </a:r>
            <a:r>
              <a:rPr lang="en-US" altLang="zh-CN" b="1" i="0" dirty="0">
                <a:solidFill>
                  <a:srgbClr val="000000"/>
                </a:solidFill>
                <a:effectLst/>
                <a:latin typeface="Helvetica" panose="020B0604020202020204" pitchFamily="34" charset="0"/>
              </a:rPr>
              <a:t>C</a:t>
            </a:r>
            <a:r>
              <a:rPr lang="en-US" altLang="zh-CN" b="0" i="0" dirty="0">
                <a:solidFill>
                  <a:srgbClr val="000000"/>
                </a:solidFill>
                <a:effectLst/>
                <a:latin typeface="Helvetica" panose="020B0604020202020204" pitchFamily="34" charset="0"/>
              </a:rPr>
              <a:t>.</a:t>
            </a:r>
            <a:r>
              <a:rPr lang="en-US" altLang="zh-CN" b="1" i="0" u="sng" dirty="0">
                <a:solidFill>
                  <a:srgbClr val="4665A2"/>
                </a:solidFill>
                <a:effectLst/>
                <a:latin typeface="Helvetica" panose="020B0604020202020204" pitchFamily="34" charset="0"/>
              </a:rPr>
              <a:t>)</a:t>
            </a:r>
            <a:endParaRPr lang="en-US" altLang="zh-CN" u="sng" dirty="0">
              <a:solidFill>
                <a:srgbClr val="000000"/>
              </a:solidFill>
              <a:latin typeface="Helvetica" panose="020B0604020202020204" pitchFamily="34" charset="0"/>
            </a:endParaRPr>
          </a:p>
          <a:p>
            <a:r>
              <a:rPr lang="en-US" altLang="zh-CN" b="1" i="0" u="none" strike="noStrike" dirty="0">
                <a:solidFill>
                  <a:srgbClr val="4665A2"/>
                </a:solidFill>
                <a:effectLst/>
                <a:latin typeface="Helvetica" panose="020B0604020202020204" pitchFamily="34" charset="0"/>
                <a:hlinkClick r:id="rId3"/>
              </a:rPr>
              <a:t>Cv2.ADAPTIVE_THRESH_GAUSSIAN_C</a:t>
            </a:r>
            <a:r>
              <a:rPr lang="en-US" altLang="zh-CN" b="1" i="0" u="none" strike="noStrike" dirty="0">
                <a:solidFill>
                  <a:srgbClr val="4665A2"/>
                </a:solidFill>
                <a:effectLst/>
                <a:latin typeface="Helvetica" panose="020B0604020202020204" pitchFamily="34" charset="0"/>
              </a:rPr>
              <a:t>(</a:t>
            </a:r>
            <a:r>
              <a:rPr lang="en-US" altLang="zh-CN" b="0" i="0" dirty="0">
                <a:solidFill>
                  <a:srgbClr val="000000"/>
                </a:solidFill>
                <a:effectLst/>
                <a:latin typeface="Helvetica" panose="020B0604020202020204" pitchFamily="34" charset="0"/>
              </a:rPr>
              <a:t>The threshold value is a gaussian-weighted sum of the </a:t>
            </a:r>
            <a:r>
              <a:rPr lang="en-US" altLang="zh-CN" b="0" i="0" dirty="0" err="1">
                <a:solidFill>
                  <a:srgbClr val="000000"/>
                </a:solidFill>
                <a:effectLst/>
                <a:latin typeface="Helvetica" panose="020B0604020202020204" pitchFamily="34" charset="0"/>
              </a:rPr>
              <a:t>neighbourhood</a:t>
            </a:r>
            <a:r>
              <a:rPr lang="en-US" altLang="zh-CN" b="0" i="0" dirty="0">
                <a:solidFill>
                  <a:srgbClr val="000000"/>
                </a:solidFill>
                <a:effectLst/>
                <a:latin typeface="Helvetica" panose="020B0604020202020204" pitchFamily="34" charset="0"/>
              </a:rPr>
              <a:t> values minus the constant </a:t>
            </a:r>
            <a:r>
              <a:rPr lang="en-US" altLang="zh-CN" b="1" i="0" dirty="0">
                <a:solidFill>
                  <a:srgbClr val="000000"/>
                </a:solidFill>
                <a:effectLst/>
                <a:latin typeface="Helvetica" panose="020B0604020202020204" pitchFamily="34" charset="0"/>
              </a:rPr>
              <a:t>C</a:t>
            </a:r>
            <a:r>
              <a:rPr lang="en-US" altLang="zh-CN" b="0" i="0" dirty="0">
                <a:solidFill>
                  <a:srgbClr val="000000"/>
                </a:solidFill>
                <a:effectLst/>
                <a:latin typeface="Helvetica" panose="020B0604020202020204" pitchFamily="34" charset="0"/>
              </a:rPr>
              <a:t>.</a:t>
            </a:r>
            <a:r>
              <a:rPr lang="en-US" altLang="zh-CN" b="1" i="0" u="none" strike="noStrike" dirty="0">
                <a:solidFill>
                  <a:srgbClr val="4665A2"/>
                </a:solidFill>
                <a:effectLst/>
                <a:latin typeface="Helvetica" panose="020B0604020202020204" pitchFamily="34" charset="0"/>
              </a:rPr>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 methods</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The threshold value is the mean of the </a:t>
            </a:r>
            <a:r>
              <a:rPr lang="en-US" altLang="zh-CN" b="0" i="0" dirty="0" err="1">
                <a:solidFill>
                  <a:srgbClr val="000000"/>
                </a:solidFill>
                <a:effectLst/>
                <a:latin typeface="Helvetica" panose="020B0604020202020204" pitchFamily="34" charset="0"/>
              </a:rPr>
              <a:t>neighbourhood</a:t>
            </a:r>
            <a:r>
              <a:rPr lang="en-US" altLang="zh-CN" b="0" i="0" dirty="0">
                <a:solidFill>
                  <a:srgbClr val="000000"/>
                </a:solidFill>
                <a:effectLst/>
                <a:latin typeface="Helvetica" panose="020B0604020202020204" pitchFamily="34" charset="0"/>
              </a:rPr>
              <a:t> area minus the constant </a:t>
            </a:r>
            <a:r>
              <a:rPr lang="en-US" altLang="zh-CN" b="1" i="0" dirty="0">
                <a:solidFill>
                  <a:srgbClr val="000000"/>
                </a:solidFill>
                <a:effectLst/>
                <a:latin typeface="Helvetica" panose="020B0604020202020204" pitchFamily="34" charset="0"/>
              </a:rPr>
              <a:t>C</a:t>
            </a:r>
            <a:r>
              <a:rPr lang="en-US" altLang="zh-CN" b="0" i="0" dirty="0">
                <a:solidFill>
                  <a:srgbClr val="000000"/>
                </a:solidFill>
                <a:effectLst/>
                <a:latin typeface="Helvetica" panose="020B0604020202020204" pitchFamily="34" charset="0"/>
              </a:rPr>
              <a:t>.</a:t>
            </a:r>
          </a:p>
          <a:p>
            <a:endParaRPr lang="en-US" altLang="zh-CN" dirty="0">
              <a:solidFill>
                <a:srgbClr val="000000"/>
              </a:solidFill>
              <a:latin typeface="Helvetica" panose="020B0604020202020204" pitchFamily="34" charset="0"/>
            </a:endParaRPr>
          </a:p>
          <a:p>
            <a:r>
              <a:rPr lang="en-US" altLang="zh-CN" b="0" i="0" dirty="0">
                <a:solidFill>
                  <a:srgbClr val="000000"/>
                </a:solidFill>
                <a:effectLst/>
                <a:latin typeface="Helvetica" panose="020B0604020202020204" pitchFamily="34" charset="0"/>
              </a:rPr>
              <a:t>The threshold value is a gaussian-weighted sum of the </a:t>
            </a:r>
            <a:r>
              <a:rPr lang="en-US" altLang="zh-CN" b="0" i="0" dirty="0" err="1">
                <a:solidFill>
                  <a:srgbClr val="000000"/>
                </a:solidFill>
                <a:effectLst/>
                <a:latin typeface="Helvetica" panose="020B0604020202020204" pitchFamily="34" charset="0"/>
              </a:rPr>
              <a:t>neighbourhood</a:t>
            </a:r>
            <a:r>
              <a:rPr lang="en-US" altLang="zh-CN" b="0" i="0" dirty="0">
                <a:solidFill>
                  <a:srgbClr val="000000"/>
                </a:solidFill>
                <a:effectLst/>
                <a:latin typeface="Helvetica" panose="020B0604020202020204" pitchFamily="34" charset="0"/>
              </a:rPr>
              <a:t> values minus the constant </a:t>
            </a:r>
            <a:r>
              <a:rPr lang="en-US" altLang="zh-CN" b="1" i="0" dirty="0">
                <a:solidFill>
                  <a:srgbClr val="000000"/>
                </a:solidFill>
                <a:effectLst/>
                <a:latin typeface="Helvetica" panose="020B0604020202020204" pitchFamily="34" charset="0"/>
              </a:rPr>
              <a:t>C</a:t>
            </a:r>
            <a:r>
              <a:rPr lang="en-US" altLang="zh-CN" b="0" i="0" dirty="0">
                <a:solidFill>
                  <a:srgbClr val="000000"/>
                </a:solidFill>
                <a:effectLst/>
                <a:latin typeface="Helvetica" panose="020B0604020202020204" pitchFamily="34" charset="0"/>
              </a:rPr>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000000"/>
                </a:solidFill>
                <a:effectLst/>
                <a:latin typeface="Helvetica" panose="020B0604020202020204" pitchFamily="34" charset="0"/>
              </a:rPr>
              <a:t>Otsu's Binarization</a:t>
            </a:r>
            <a:endParaRPr lang="zh-CN" altLang="en-US" dirty="0"/>
          </a:p>
        </p:txBody>
      </p:sp>
      <p:sp>
        <p:nvSpPr>
          <p:cNvPr id="3" name="内容占位符 2"/>
          <p:cNvSpPr>
            <a:spLocks noGrp="1"/>
          </p:cNvSpPr>
          <p:nvPr>
            <p:ph idx="1"/>
          </p:nvPr>
        </p:nvSpPr>
        <p:spPr/>
        <p:txBody>
          <a:bodyPr/>
          <a:lstStyle/>
          <a:p>
            <a:r>
              <a:rPr lang="en-US" altLang="zh-CN" dirty="0"/>
              <a:t>Bimodal image:</a:t>
            </a:r>
            <a:r>
              <a:rPr lang="zh-CN" altLang="en-US" dirty="0"/>
              <a:t> </a:t>
            </a:r>
            <a:r>
              <a:rPr lang="en-US" altLang="zh-CN" dirty="0"/>
              <a:t>the</a:t>
            </a:r>
            <a:r>
              <a:rPr lang="zh-CN" altLang="en-US" dirty="0"/>
              <a:t> </a:t>
            </a:r>
            <a:r>
              <a:rPr lang="en-US" altLang="zh-CN" dirty="0"/>
              <a:t>image has two distinct image values, where the histogram has two peaks.</a:t>
            </a:r>
          </a:p>
          <a:p>
            <a:endParaRPr lang="zh-CN" altLang="en-US" dirty="0"/>
          </a:p>
        </p:txBody>
      </p:sp>
      <p:pic>
        <p:nvPicPr>
          <p:cNvPr id="4" name="图片 3"/>
          <p:cNvPicPr>
            <a:picLocks noChangeAspect="1"/>
          </p:cNvPicPr>
          <p:nvPr/>
        </p:nvPicPr>
        <p:blipFill>
          <a:blip r:embed="rId2"/>
          <a:stretch>
            <a:fillRect/>
          </a:stretch>
        </p:blipFill>
        <p:spPr>
          <a:xfrm>
            <a:off x="2264890" y="3259538"/>
            <a:ext cx="7128073" cy="24399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000000"/>
                </a:solidFill>
                <a:effectLst/>
                <a:latin typeface="Helvetica" panose="020B0604020202020204" pitchFamily="34" charset="0"/>
              </a:rPr>
              <a:t>Otsu’s method</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 A good threshold would be in the middle of those two values. Similarly, Otsu's method determines an optimal global threshold value from the image histogram.</a:t>
            </a:r>
            <a:endParaRPr lang="zh-CN" altLang="en-US" dirty="0"/>
          </a:p>
        </p:txBody>
      </p:sp>
      <p:grpSp>
        <p:nvGrpSpPr>
          <p:cNvPr id="9" name="组合 8"/>
          <p:cNvGrpSpPr/>
          <p:nvPr/>
        </p:nvGrpSpPr>
        <p:grpSpPr>
          <a:xfrm>
            <a:off x="2300403" y="3286957"/>
            <a:ext cx="6764974" cy="2315638"/>
            <a:chOff x="2300403" y="3286957"/>
            <a:chExt cx="6764974" cy="2315638"/>
          </a:xfrm>
        </p:grpSpPr>
        <p:pic>
          <p:nvPicPr>
            <p:cNvPr id="5" name="图片 4"/>
            <p:cNvPicPr>
              <a:picLocks noChangeAspect="1"/>
            </p:cNvPicPr>
            <p:nvPr/>
          </p:nvPicPr>
          <p:blipFill>
            <a:blip r:embed="rId2"/>
            <a:stretch>
              <a:fillRect/>
            </a:stretch>
          </p:blipFill>
          <p:spPr>
            <a:xfrm>
              <a:off x="2300403" y="3286957"/>
              <a:ext cx="6764974" cy="2315638"/>
            </a:xfrm>
            <a:prstGeom prst="rect">
              <a:avLst/>
            </a:prstGeom>
          </p:spPr>
        </p:pic>
        <p:cxnSp>
          <p:nvCxnSpPr>
            <p:cNvPr id="7" name="直接箭头连接符 6"/>
            <p:cNvCxnSpPr/>
            <p:nvPr/>
          </p:nvCxnSpPr>
          <p:spPr>
            <a:xfrm flipV="1">
              <a:off x="7190913" y="4403324"/>
              <a:ext cx="337351" cy="905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631620" y="4090263"/>
              <a:ext cx="2157963" cy="369332"/>
            </a:xfrm>
            <a:prstGeom prst="rect">
              <a:avLst/>
            </a:prstGeom>
            <a:noFill/>
          </p:spPr>
          <p:txBody>
            <a:bodyPr wrap="none" rtlCol="0">
              <a:spAutoFit/>
            </a:bodyPr>
            <a:lstStyle/>
            <a:p>
              <a:r>
                <a:rPr lang="en-US" altLang="zh-CN" b="1" dirty="0"/>
                <a:t>Find one threshold</a:t>
              </a:r>
              <a:endParaRPr lang="zh-CN" altLang="en-US" b="1"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2740866" y="1486501"/>
            <a:ext cx="6225579" cy="4553692"/>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a:t>
            </a:r>
            <a:endParaRPr lang="zh-CN" altLang="en-US" dirty="0"/>
          </a:p>
        </p:txBody>
      </p:sp>
      <p:sp>
        <p:nvSpPr>
          <p:cNvPr id="3" name="内容占位符 2"/>
          <p:cNvSpPr>
            <a:spLocks noGrp="1"/>
          </p:cNvSpPr>
          <p:nvPr>
            <p:ph idx="1"/>
          </p:nvPr>
        </p:nvSpPr>
        <p:spPr/>
        <p:txBody>
          <a:bodyPr/>
          <a:lstStyle/>
          <a:p>
            <a:r>
              <a:rPr lang="en-US" altLang="zh-CN" dirty="0"/>
              <a:t>Cv2.threshold()</a:t>
            </a:r>
          </a:p>
          <a:p>
            <a:r>
              <a:rPr lang="en-US" altLang="zh-CN" dirty="0"/>
              <a:t>cv2.threshold(img,0,255,</a:t>
            </a:r>
            <a:r>
              <a:rPr lang="en-US" altLang="zh-CN" b="1" dirty="0"/>
              <a:t>cv2.THRESH_BINARY+cv2.THRESH_OTSU</a:t>
            </a:r>
            <a:r>
              <a:rPr lang="en-US" altLang="zh-CN" dirty="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 smooth</a:t>
            </a:r>
            <a:endParaRPr lang="zh-CN" altLang="en-US" dirty="0"/>
          </a:p>
        </p:txBody>
      </p:sp>
      <p:sp>
        <p:nvSpPr>
          <p:cNvPr id="3" name="内容占位符 2"/>
          <p:cNvSpPr>
            <a:spLocks noGrp="1"/>
          </p:cNvSpPr>
          <p:nvPr>
            <p:ph idx="1"/>
          </p:nvPr>
        </p:nvSpPr>
        <p:spPr/>
        <p:txBody>
          <a:bodyPr/>
          <a:lstStyle/>
          <a:p>
            <a:r>
              <a:rPr lang="en-US" altLang="zh-CN" dirty="0"/>
              <a:t>Review:</a:t>
            </a:r>
          </a:p>
          <a:p>
            <a:r>
              <a:rPr lang="en-US" altLang="zh-CN" dirty="0"/>
              <a:t>Image transformation including </a:t>
            </a:r>
            <a:r>
              <a:rPr lang="en-US" altLang="zh-CN" b="1" dirty="0"/>
              <a:t>spatial domain </a:t>
            </a:r>
            <a:r>
              <a:rPr lang="en-US" altLang="zh-CN" dirty="0"/>
              <a:t>and transform domain.</a:t>
            </a:r>
          </a:p>
          <a:p>
            <a:r>
              <a:rPr lang="en-US" altLang="zh-CN" dirty="0"/>
              <a:t>Focus on the spatial domain (cv2.filter2D) </a:t>
            </a:r>
          </a:p>
          <a:p>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FFT(transform domain)</a:t>
            </a:r>
            <a:endParaRPr lang="zh-CN" altLang="en-US" dirty="0"/>
          </a:p>
        </p:txBody>
      </p:sp>
      <p:sp>
        <p:nvSpPr>
          <p:cNvPr id="3" name="内容占位符 2"/>
          <p:cNvSpPr>
            <a:spLocks noGrp="1"/>
          </p:cNvSpPr>
          <p:nvPr>
            <p:ph idx="1"/>
          </p:nvPr>
        </p:nvSpPr>
        <p:spPr/>
        <p:txBody>
          <a:bodyPr/>
          <a:lstStyle/>
          <a:p>
            <a:r>
              <a:rPr lang="en-US" altLang="zh-CN" dirty="0"/>
              <a:t>High frequency information may contain noise. If we remove the high frequency information, the noise will be removed and the image will become smooth.</a:t>
            </a:r>
          </a:p>
        </p:txBody>
      </p:sp>
      <p:grpSp>
        <p:nvGrpSpPr>
          <p:cNvPr id="9" name="组合 8"/>
          <p:cNvGrpSpPr/>
          <p:nvPr/>
        </p:nvGrpSpPr>
        <p:grpSpPr>
          <a:xfrm>
            <a:off x="1966310" y="3189773"/>
            <a:ext cx="9093879" cy="3303102"/>
            <a:chOff x="1549060" y="3189773"/>
            <a:chExt cx="9093879" cy="3303102"/>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959" y="3563937"/>
              <a:ext cx="715398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061" y="3189773"/>
              <a:ext cx="15017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4"/>
            <a:stretch>
              <a:fillRect/>
            </a:stretch>
          </p:blipFill>
          <p:spPr>
            <a:xfrm>
              <a:off x="1549060" y="5000147"/>
              <a:ext cx="1501775" cy="1492728"/>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 smoothing (spatial domain)</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Image blurring </a:t>
            </a:r>
            <a:r>
              <a:rPr lang="en-US" altLang="zh-CN" dirty="0">
                <a:solidFill>
                  <a:srgbClr val="000000"/>
                </a:solidFill>
                <a:latin typeface="Helvetica" panose="020B0604020202020204" pitchFamily="34" charset="0"/>
              </a:rPr>
              <a:t>(image smoothing)</a:t>
            </a:r>
            <a:r>
              <a:rPr lang="en-US" altLang="zh-CN" b="0" i="0" dirty="0">
                <a:solidFill>
                  <a:srgbClr val="000000"/>
                </a:solidFill>
                <a:effectLst/>
                <a:latin typeface="Helvetica" panose="020B0604020202020204" pitchFamily="34" charset="0"/>
              </a:rPr>
              <a:t> is achieved by convolving the image with a low-pass filter kernel. </a:t>
            </a:r>
          </a:p>
          <a:p>
            <a:r>
              <a:rPr lang="en-US" altLang="zh-CN" b="0" i="0" dirty="0">
                <a:solidFill>
                  <a:srgbClr val="000000"/>
                </a:solidFill>
                <a:effectLst/>
                <a:latin typeface="Helvetica" panose="020B0604020202020204" pitchFamily="34" charset="0"/>
              </a:rPr>
              <a:t> It is useful for removing noises. It actually removes high frequency content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 smoothing methods</a:t>
            </a:r>
            <a:endParaRPr lang="zh-CN" altLang="en-US" dirty="0"/>
          </a:p>
        </p:txBody>
      </p:sp>
      <p:sp>
        <p:nvSpPr>
          <p:cNvPr id="3" name="内容占位符 2"/>
          <p:cNvSpPr>
            <a:spLocks noGrp="1"/>
          </p:cNvSpPr>
          <p:nvPr>
            <p:ph idx="1"/>
          </p:nvPr>
        </p:nvSpPr>
        <p:spPr/>
        <p:txBody>
          <a:bodyPr/>
          <a:lstStyle/>
          <a:p>
            <a:r>
              <a:rPr lang="en-US" altLang="zh-CN" dirty="0"/>
              <a:t>Averaging: Set the value as the average of the </a:t>
            </a:r>
            <a:r>
              <a:rPr lang="en-US" altLang="zh-CN" dirty="0" err="1"/>
              <a:t>neighbours</a:t>
            </a:r>
            <a:endParaRPr lang="zh-CN" altLang="en-US" dirty="0"/>
          </a:p>
        </p:txBody>
      </p:sp>
      <p:pic>
        <p:nvPicPr>
          <p:cNvPr id="4" name="图片 3"/>
          <p:cNvPicPr>
            <a:picLocks noChangeAspect="1"/>
          </p:cNvPicPr>
          <p:nvPr/>
        </p:nvPicPr>
        <p:blipFill>
          <a:blip r:embed="rId2"/>
          <a:stretch>
            <a:fillRect/>
          </a:stretch>
        </p:blipFill>
        <p:spPr>
          <a:xfrm>
            <a:off x="1317337" y="2800396"/>
            <a:ext cx="3245786" cy="1539861"/>
          </a:xfrm>
          <a:prstGeom prst="rect">
            <a:avLst/>
          </a:prstGeom>
        </p:spPr>
      </p:pic>
      <p:pic>
        <p:nvPicPr>
          <p:cNvPr id="5" name="图片 4"/>
          <p:cNvPicPr>
            <a:picLocks noChangeAspect="1"/>
          </p:cNvPicPr>
          <p:nvPr/>
        </p:nvPicPr>
        <p:blipFill>
          <a:blip r:embed="rId3"/>
          <a:stretch>
            <a:fillRect/>
          </a:stretch>
        </p:blipFill>
        <p:spPr>
          <a:xfrm>
            <a:off x="5137642" y="2294385"/>
            <a:ext cx="4580017" cy="2819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 </a:t>
            </a:r>
            <a:endParaRPr lang="zh-CN" altLang="en-US" dirty="0"/>
          </a:p>
        </p:txBody>
      </p:sp>
      <p:sp>
        <p:nvSpPr>
          <p:cNvPr id="3" name="内容占位符 2"/>
          <p:cNvSpPr>
            <a:spLocks noGrp="1"/>
          </p:cNvSpPr>
          <p:nvPr>
            <p:ph idx="1"/>
          </p:nvPr>
        </p:nvSpPr>
        <p:spPr/>
        <p:txBody>
          <a:bodyPr>
            <a:normAutofit/>
          </a:bodyPr>
          <a:lstStyle/>
          <a:p>
            <a:r>
              <a:rPr lang="en-US" altLang="zh-CN" dirty="0"/>
              <a:t>Image thresholding</a:t>
            </a:r>
          </a:p>
          <a:p>
            <a:pPr lvl="1"/>
            <a:r>
              <a:rPr lang="en-US" altLang="zh-CN" dirty="0"/>
              <a:t>Simple thresholding</a:t>
            </a:r>
          </a:p>
          <a:p>
            <a:pPr lvl="1"/>
            <a:r>
              <a:rPr lang="en-US" altLang="zh-CN" dirty="0"/>
              <a:t>Adaptive Thresholding</a:t>
            </a:r>
          </a:p>
          <a:p>
            <a:pPr lvl="1"/>
            <a:r>
              <a:rPr lang="en-US" altLang="zh-CN" dirty="0"/>
              <a:t>Otsu’s method</a:t>
            </a:r>
          </a:p>
          <a:p>
            <a:pPr lvl="1"/>
            <a:endParaRPr lang="en-US" altLang="zh-CN" dirty="0"/>
          </a:p>
          <a:p>
            <a:r>
              <a:rPr lang="en-US" altLang="zh-CN" dirty="0"/>
              <a:t>Image smoothing</a:t>
            </a:r>
          </a:p>
          <a:p>
            <a:pPr lvl="1"/>
            <a:r>
              <a:rPr lang="en-US" altLang="zh-CN" dirty="0"/>
              <a:t>Average </a:t>
            </a:r>
          </a:p>
          <a:p>
            <a:pPr lvl="1"/>
            <a:r>
              <a:rPr lang="en-US" altLang="zh-CN" dirty="0"/>
              <a:t>Gaussian</a:t>
            </a:r>
          </a:p>
          <a:p>
            <a:pPr lvl="1"/>
            <a:r>
              <a:rPr lang="en-US" altLang="zh-CN" dirty="0"/>
              <a:t>Media</a:t>
            </a:r>
          </a:p>
          <a:p>
            <a:pPr lvl="1"/>
            <a:r>
              <a:rPr lang="en-US" altLang="zh-CN" dirty="0"/>
              <a:t>bilateral</a:t>
            </a:r>
          </a:p>
          <a:p>
            <a:pPr marL="0" indent="0">
              <a:buNone/>
            </a:pP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a:t>
            </a:r>
            <a:endParaRPr lang="zh-CN" altLang="en-US" dirty="0"/>
          </a:p>
        </p:txBody>
      </p:sp>
      <p:sp>
        <p:nvSpPr>
          <p:cNvPr id="3" name="内容占位符 2"/>
          <p:cNvSpPr>
            <a:spLocks noGrp="1"/>
          </p:cNvSpPr>
          <p:nvPr>
            <p:ph idx="1"/>
          </p:nvPr>
        </p:nvSpPr>
        <p:spPr/>
        <p:txBody>
          <a:bodyPr/>
          <a:lstStyle/>
          <a:p>
            <a:r>
              <a:rPr lang="en-US" altLang="zh-CN" dirty="0"/>
              <a:t>1. create kernel by hand, and use cv2.filter2d</a:t>
            </a:r>
          </a:p>
          <a:p>
            <a:r>
              <a:rPr lang="en-US" altLang="zh-CN" dirty="0"/>
              <a:t>2. cv2.blur()</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Image smoothing methods</a:t>
            </a:r>
            <a:endParaRPr lang="zh-CN" altLang="en-US" dirty="0"/>
          </a:p>
        </p:txBody>
      </p:sp>
      <p:sp>
        <p:nvSpPr>
          <p:cNvPr id="3" name="内容占位符 2"/>
          <p:cNvSpPr>
            <a:spLocks noGrp="1"/>
          </p:cNvSpPr>
          <p:nvPr>
            <p:ph idx="1"/>
          </p:nvPr>
        </p:nvSpPr>
        <p:spPr/>
        <p:txBody>
          <a:bodyPr/>
          <a:lstStyle/>
          <a:p>
            <a:r>
              <a:rPr lang="en-US" altLang="zh-CN" i="0" dirty="0">
                <a:solidFill>
                  <a:srgbClr val="000000"/>
                </a:solidFill>
                <a:effectLst/>
                <a:latin typeface="Helvetica" panose="020B0604020202020204" pitchFamily="34" charset="0"/>
              </a:rPr>
              <a:t>Set the value as the weighted averaging using gaussian.</a:t>
            </a:r>
          </a:p>
          <a:p>
            <a:r>
              <a:rPr lang="en-US" altLang="zh-CN" i="0" dirty="0">
                <a:solidFill>
                  <a:srgbClr val="000000"/>
                </a:solidFill>
                <a:effectLst/>
                <a:latin typeface="Helvetica" panose="020B0604020202020204" pitchFamily="34" charset="0"/>
              </a:rPr>
              <a:t>Gaussian blurring is highly effective in removing gaussian noise from the image.</a:t>
            </a:r>
            <a:r>
              <a:rPr lang="en-US" altLang="zh-CN" dirty="0"/>
              <a:t> </a:t>
            </a:r>
            <a:endParaRPr lang="zh-CN" altLang="en-US" dirty="0"/>
          </a:p>
        </p:txBody>
      </p:sp>
      <p:pic>
        <p:nvPicPr>
          <p:cNvPr id="4" name="图片 3"/>
          <p:cNvPicPr>
            <a:picLocks noChangeAspect="1"/>
          </p:cNvPicPr>
          <p:nvPr/>
        </p:nvPicPr>
        <p:blipFill>
          <a:blip r:embed="rId2"/>
          <a:stretch>
            <a:fillRect/>
          </a:stretch>
        </p:blipFill>
        <p:spPr>
          <a:xfrm>
            <a:off x="4252388" y="2913873"/>
            <a:ext cx="5566314" cy="35790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a:t>
            </a:r>
            <a:endParaRPr lang="zh-CN" altLang="en-US" dirty="0"/>
          </a:p>
        </p:txBody>
      </p:sp>
      <p:sp>
        <p:nvSpPr>
          <p:cNvPr id="3" name="内容占位符 2"/>
          <p:cNvSpPr>
            <a:spLocks noGrp="1"/>
          </p:cNvSpPr>
          <p:nvPr>
            <p:ph idx="1"/>
          </p:nvPr>
        </p:nvSpPr>
        <p:spPr/>
        <p:txBody>
          <a:bodyPr/>
          <a:lstStyle/>
          <a:p>
            <a:r>
              <a:rPr lang="en-US" altLang="zh-CN" dirty="0"/>
              <a:t>1. create the gaussian kernel by hand, and use cv2.filter2d</a:t>
            </a:r>
          </a:p>
          <a:p>
            <a:r>
              <a:rPr lang="en-US" altLang="zh-CN" dirty="0"/>
              <a:t>2. create gaussian kernel using cv.getGaussianKernel()., and use cv2.filter2d()</a:t>
            </a:r>
          </a:p>
          <a:p>
            <a:r>
              <a:rPr lang="en-US" altLang="zh-CN" dirty="0"/>
              <a:t>3. cv2.gaussianBlur()</a:t>
            </a:r>
            <a:endParaRPr lang="zh-CN" altLang="en-US"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0" dirty="0">
                <a:solidFill>
                  <a:srgbClr val="000000"/>
                </a:solidFill>
                <a:effectLst/>
                <a:latin typeface="Helvetica" panose="020B0604020202020204" pitchFamily="34" charset="0"/>
              </a:rPr>
              <a:t>Median Blurring</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takes median of all the pixels under kernel area and central element is replaced with this median value. This is highly effective against salt-and-pepper noise in the images. </a:t>
            </a:r>
            <a:endParaRPr lang="zh-CN" altLang="en-US" dirty="0"/>
          </a:p>
        </p:txBody>
      </p:sp>
      <p:pic>
        <p:nvPicPr>
          <p:cNvPr id="4" name="图片 3"/>
          <p:cNvPicPr>
            <a:picLocks noChangeAspect="1"/>
          </p:cNvPicPr>
          <p:nvPr/>
        </p:nvPicPr>
        <p:blipFill>
          <a:blip r:embed="rId2"/>
          <a:stretch>
            <a:fillRect/>
          </a:stretch>
        </p:blipFill>
        <p:spPr>
          <a:xfrm>
            <a:off x="3105716" y="3075354"/>
            <a:ext cx="4861981" cy="31016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 </a:t>
            </a:r>
            <a:endParaRPr lang="zh-CN" altLang="en-US" dirty="0"/>
          </a:p>
        </p:txBody>
      </p:sp>
      <p:sp>
        <p:nvSpPr>
          <p:cNvPr id="3" name="内容占位符 2"/>
          <p:cNvSpPr>
            <a:spLocks noGrp="1"/>
          </p:cNvSpPr>
          <p:nvPr>
            <p:ph idx="1"/>
          </p:nvPr>
        </p:nvSpPr>
        <p:spPr/>
        <p:txBody>
          <a:bodyPr/>
          <a:lstStyle/>
          <a:p>
            <a:r>
              <a:rPr lang="en-US" altLang="zh-CN" dirty="0"/>
              <a:t>Cv2. </a:t>
            </a:r>
            <a:r>
              <a:rPr lang="en-US" altLang="zh-CN" dirty="0" err="1"/>
              <a:t>medianBlur</a:t>
            </a:r>
            <a:r>
              <a:rPr lang="en-US" altLang="zh-CN" dirty="0"/>
              <a:t>(</a:t>
            </a:r>
            <a:r>
              <a:rPr lang="en-US" altLang="zh-CN" dirty="0" err="1"/>
              <a:t>src</a:t>
            </a:r>
            <a:r>
              <a:rPr lang="en-US" altLang="zh-CN" dirty="0"/>
              <a:t>, </a:t>
            </a:r>
            <a:r>
              <a:rPr lang="en-US" altLang="zh-CN" dirty="0" err="1"/>
              <a:t>ksize</a:t>
            </a:r>
            <a:r>
              <a:rPr lang="en-US" altLang="zh-CN" dirty="0"/>
              <a:t>)</a:t>
            </a:r>
          </a:p>
          <a:p>
            <a:endParaRPr lang="zh-CN" altLang="en-US" dirty="0"/>
          </a:p>
        </p:txBody>
      </p:sp>
      <p:cxnSp>
        <p:nvCxnSpPr>
          <p:cNvPr id="5" name="直接箭头连接符 4">
            <a:extLst>
              <a:ext uri="{FF2B5EF4-FFF2-40B4-BE49-F238E27FC236}">
                <a16:creationId xmlns:a16="http://schemas.microsoft.com/office/drawing/2014/main" id="{3B8FAF81-90E2-496A-8714-6D13C1FC4CE5}"/>
              </a:ext>
            </a:extLst>
          </p:cNvPr>
          <p:cNvCxnSpPr/>
          <p:nvPr/>
        </p:nvCxnSpPr>
        <p:spPr>
          <a:xfrm>
            <a:off x="4465468" y="2272683"/>
            <a:ext cx="550415" cy="488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0E39322-48CD-4AA3-93FD-D505C6222E63}"/>
              </a:ext>
            </a:extLst>
          </p:cNvPr>
          <p:cNvSpPr txBox="1"/>
          <p:nvPr/>
        </p:nvSpPr>
        <p:spPr>
          <a:xfrm>
            <a:off x="5184559" y="2760955"/>
            <a:ext cx="2263761" cy="369332"/>
          </a:xfrm>
          <a:prstGeom prst="rect">
            <a:avLst/>
          </a:prstGeom>
          <a:noFill/>
        </p:spPr>
        <p:txBody>
          <a:bodyPr wrap="none" rtlCol="0">
            <a:spAutoFit/>
          </a:bodyPr>
          <a:lstStyle/>
          <a:p>
            <a:r>
              <a:rPr lang="en-US" altLang="zh-CN" dirty="0"/>
              <a:t>Neighbor region size</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0" dirty="0">
                <a:solidFill>
                  <a:srgbClr val="000000"/>
                </a:solidFill>
                <a:effectLst/>
                <a:latin typeface="Helvetica" panose="020B0604020202020204" pitchFamily="34" charset="0"/>
              </a:rPr>
              <a:t>Bilateral Filtering</a:t>
            </a:r>
            <a:endParaRPr lang="zh-CN" altLang="en-US" dirty="0"/>
          </a:p>
        </p:txBody>
      </p:sp>
      <p:sp>
        <p:nvSpPr>
          <p:cNvPr id="3" name="内容占位符 2"/>
          <p:cNvSpPr>
            <a:spLocks noGrp="1"/>
          </p:cNvSpPr>
          <p:nvPr>
            <p:ph idx="1"/>
          </p:nvPr>
        </p:nvSpPr>
        <p:spPr/>
        <p:txBody>
          <a:bodyPr>
            <a:normAutofit/>
          </a:bodyPr>
          <a:lstStyle/>
          <a:p>
            <a:r>
              <a:rPr lang="en-US" altLang="zh-CN" sz="2400" b="0" i="0" dirty="0">
                <a:solidFill>
                  <a:srgbClr val="000000"/>
                </a:solidFill>
                <a:effectLst/>
                <a:latin typeface="Helvetica" panose="020B0604020202020204" pitchFamily="34" charset="0"/>
              </a:rPr>
              <a:t>highly effective in noise removal while keeping edges sharp. </a:t>
            </a:r>
          </a:p>
          <a:p>
            <a:r>
              <a:rPr lang="en-US" altLang="zh-CN" sz="2400" b="1" i="0" dirty="0">
                <a:solidFill>
                  <a:srgbClr val="000000"/>
                </a:solidFill>
                <a:effectLst/>
                <a:latin typeface="Helvetica" panose="020B0604020202020204" pitchFamily="34" charset="0"/>
              </a:rPr>
              <a:t>Gaussian function of space </a:t>
            </a:r>
            <a:r>
              <a:rPr lang="en-US" altLang="zh-CN" sz="2400" b="0" i="0" dirty="0">
                <a:solidFill>
                  <a:srgbClr val="000000"/>
                </a:solidFill>
                <a:effectLst/>
                <a:latin typeface="Helvetica" panose="020B0604020202020204" pitchFamily="34" charset="0"/>
              </a:rPr>
              <a:t>make sure only nearby pixels are considered for blurring while </a:t>
            </a:r>
            <a:r>
              <a:rPr lang="en-US" altLang="zh-CN" sz="2400" b="1" i="0" dirty="0">
                <a:solidFill>
                  <a:srgbClr val="000000"/>
                </a:solidFill>
                <a:effectLst/>
                <a:latin typeface="Helvetica" panose="020B0604020202020204" pitchFamily="34" charset="0"/>
              </a:rPr>
              <a:t>gaussian function of intensity difference </a:t>
            </a:r>
            <a:r>
              <a:rPr lang="en-US" altLang="zh-CN" sz="2400" b="0" i="0" dirty="0">
                <a:solidFill>
                  <a:srgbClr val="000000"/>
                </a:solidFill>
                <a:effectLst/>
                <a:latin typeface="Helvetica" panose="020B0604020202020204" pitchFamily="34" charset="0"/>
              </a:rPr>
              <a:t>make sure only those pixels with similar intensity to central pixel is considered for blurring. So it preserves the edges since pixels at edges will have large intensity variation.</a:t>
            </a:r>
            <a:endParaRPr lang="zh-CN" altLang="en-US" sz="2400" dirty="0"/>
          </a:p>
        </p:txBody>
      </p:sp>
      <p:pic>
        <p:nvPicPr>
          <p:cNvPr id="4" name="图片 3"/>
          <p:cNvPicPr>
            <a:picLocks noChangeAspect="1"/>
          </p:cNvPicPr>
          <p:nvPr/>
        </p:nvPicPr>
        <p:blipFill>
          <a:blip r:embed="rId2"/>
          <a:stretch>
            <a:fillRect/>
          </a:stretch>
        </p:blipFill>
        <p:spPr>
          <a:xfrm>
            <a:off x="3783326" y="3914605"/>
            <a:ext cx="5875579" cy="25782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 it </a:t>
            </a:r>
            <a:endParaRPr lang="zh-CN" altLang="en-US" dirty="0"/>
          </a:p>
        </p:txBody>
      </p:sp>
      <p:sp>
        <p:nvSpPr>
          <p:cNvPr id="3" name="内容占位符 2"/>
          <p:cNvSpPr>
            <a:spLocks noGrp="1"/>
          </p:cNvSpPr>
          <p:nvPr>
            <p:ph idx="1"/>
          </p:nvPr>
        </p:nvSpPr>
        <p:spPr/>
        <p:txBody>
          <a:bodyPr/>
          <a:lstStyle/>
          <a:p>
            <a:r>
              <a:rPr lang="en-US" altLang="zh-CN" dirty="0"/>
              <a:t>Cv2.bilateralFilter(</a:t>
            </a:r>
            <a:r>
              <a:rPr lang="en-US" altLang="zh-CN" dirty="0" err="1"/>
              <a:t>src</a:t>
            </a:r>
            <a:r>
              <a:rPr lang="en-US" altLang="zh-CN" dirty="0"/>
              <a:t>, </a:t>
            </a:r>
            <a:r>
              <a:rPr lang="en-US" altLang="zh-CN" dirty="0" err="1"/>
              <a:t>d,sigmaColor</a:t>
            </a:r>
            <a:r>
              <a:rPr lang="en-US" altLang="zh-CN" dirty="0"/>
              <a:t>, </a:t>
            </a:r>
            <a:r>
              <a:rPr lang="en-US" altLang="zh-CN" dirty="0" err="1"/>
              <a:t>sigmaSpace</a:t>
            </a:r>
            <a:r>
              <a:rPr lang="en-US" altLang="zh-CN" dirty="0"/>
              <a:t>)</a:t>
            </a:r>
            <a:endParaRPr lang="zh-CN" altLang="en-US" dirty="0"/>
          </a:p>
        </p:txBody>
      </p:sp>
      <p:grpSp>
        <p:nvGrpSpPr>
          <p:cNvPr id="15" name="组合 14">
            <a:extLst>
              <a:ext uri="{FF2B5EF4-FFF2-40B4-BE49-F238E27FC236}">
                <a16:creationId xmlns:a16="http://schemas.microsoft.com/office/drawing/2014/main" id="{A0AD4E10-8B8E-4F56-9EE2-00FD3808E21D}"/>
              </a:ext>
            </a:extLst>
          </p:cNvPr>
          <p:cNvGrpSpPr/>
          <p:nvPr/>
        </p:nvGrpSpPr>
        <p:grpSpPr>
          <a:xfrm>
            <a:off x="2467989" y="2157274"/>
            <a:ext cx="7557443" cy="1551825"/>
            <a:chOff x="2467989" y="2157274"/>
            <a:chExt cx="7557443" cy="1551825"/>
          </a:xfrm>
        </p:grpSpPr>
        <p:cxnSp>
          <p:nvCxnSpPr>
            <p:cNvPr id="5" name="直接箭头连接符 4">
              <a:extLst>
                <a:ext uri="{FF2B5EF4-FFF2-40B4-BE49-F238E27FC236}">
                  <a16:creationId xmlns:a16="http://schemas.microsoft.com/office/drawing/2014/main" id="{F86C22C4-90BE-4F70-8979-F722A1AE3703}"/>
                </a:ext>
              </a:extLst>
            </p:cNvPr>
            <p:cNvCxnSpPr/>
            <p:nvPr/>
          </p:nvCxnSpPr>
          <p:spPr>
            <a:xfrm>
              <a:off x="4607511" y="2254928"/>
              <a:ext cx="0" cy="568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93E9B9F-B5F8-4CA5-8090-028566F5739C}"/>
                </a:ext>
              </a:extLst>
            </p:cNvPr>
            <p:cNvSpPr txBox="1"/>
            <p:nvPr/>
          </p:nvSpPr>
          <p:spPr>
            <a:xfrm>
              <a:off x="2467989" y="2876363"/>
              <a:ext cx="2137124" cy="369332"/>
            </a:xfrm>
            <a:prstGeom prst="rect">
              <a:avLst/>
            </a:prstGeom>
            <a:noFill/>
          </p:spPr>
          <p:txBody>
            <a:bodyPr wrap="none" rtlCol="0">
              <a:spAutoFit/>
            </a:bodyPr>
            <a:lstStyle/>
            <a:p>
              <a:r>
                <a:rPr lang="en-US" altLang="zh-CN" dirty="0"/>
                <a:t>Neighborhood size</a:t>
              </a:r>
              <a:endParaRPr lang="zh-CN" altLang="en-US" dirty="0"/>
            </a:p>
          </p:txBody>
        </p:sp>
        <p:sp>
          <p:nvSpPr>
            <p:cNvPr id="9" name="文本框 8">
              <a:extLst>
                <a:ext uri="{FF2B5EF4-FFF2-40B4-BE49-F238E27FC236}">
                  <a16:creationId xmlns:a16="http://schemas.microsoft.com/office/drawing/2014/main" id="{D5DFCDB8-FEBB-4CC7-916A-6A0AA3B11193}"/>
                </a:ext>
              </a:extLst>
            </p:cNvPr>
            <p:cNvSpPr txBox="1"/>
            <p:nvPr/>
          </p:nvSpPr>
          <p:spPr>
            <a:xfrm>
              <a:off x="7785716" y="2691697"/>
              <a:ext cx="2239716" cy="369332"/>
            </a:xfrm>
            <a:prstGeom prst="rect">
              <a:avLst/>
            </a:prstGeom>
            <a:noFill/>
          </p:spPr>
          <p:txBody>
            <a:bodyPr wrap="none" rtlCol="0">
              <a:spAutoFit/>
            </a:bodyPr>
            <a:lstStyle/>
            <a:p>
              <a:r>
                <a:rPr lang="en-US" altLang="zh-CN" dirty="0"/>
                <a:t>Filter </a:t>
              </a:r>
              <a:r>
                <a:rPr lang="en-US" altLang="zh-CN" dirty="0" err="1"/>
                <a:t>sigmal</a:t>
              </a:r>
              <a:r>
                <a:rPr lang="en-US" altLang="zh-CN" dirty="0"/>
                <a:t> in space</a:t>
              </a:r>
              <a:endParaRPr lang="zh-CN" altLang="en-US" dirty="0"/>
            </a:p>
          </p:txBody>
        </p:sp>
        <p:sp>
          <p:nvSpPr>
            <p:cNvPr id="10" name="文本框 9">
              <a:extLst>
                <a:ext uri="{FF2B5EF4-FFF2-40B4-BE49-F238E27FC236}">
                  <a16:creationId xmlns:a16="http://schemas.microsoft.com/office/drawing/2014/main" id="{632EFA44-DF27-486F-8243-A4C9BDFED5F1}"/>
                </a:ext>
              </a:extLst>
            </p:cNvPr>
            <p:cNvSpPr txBox="1"/>
            <p:nvPr/>
          </p:nvSpPr>
          <p:spPr>
            <a:xfrm>
              <a:off x="4976142" y="3339767"/>
              <a:ext cx="2173993" cy="369332"/>
            </a:xfrm>
            <a:prstGeom prst="rect">
              <a:avLst/>
            </a:prstGeom>
            <a:noFill/>
          </p:spPr>
          <p:txBody>
            <a:bodyPr wrap="none" rtlCol="0">
              <a:spAutoFit/>
            </a:bodyPr>
            <a:lstStyle/>
            <a:p>
              <a:r>
                <a:rPr lang="en-US" altLang="zh-CN" dirty="0"/>
                <a:t>Filter </a:t>
              </a:r>
              <a:r>
                <a:rPr lang="en-US" altLang="zh-CN" dirty="0" err="1"/>
                <a:t>sigmal</a:t>
              </a:r>
              <a:r>
                <a:rPr lang="en-US" altLang="zh-CN" dirty="0"/>
                <a:t> in color</a:t>
              </a:r>
              <a:endParaRPr lang="zh-CN" altLang="en-US" dirty="0"/>
            </a:p>
          </p:txBody>
        </p:sp>
        <p:cxnSp>
          <p:nvCxnSpPr>
            <p:cNvPr id="12" name="直接箭头连接符 11">
              <a:extLst>
                <a:ext uri="{FF2B5EF4-FFF2-40B4-BE49-F238E27FC236}">
                  <a16:creationId xmlns:a16="http://schemas.microsoft.com/office/drawing/2014/main" id="{C4B28937-EE09-4ED3-AD66-41A99C6BD623}"/>
                </a:ext>
              </a:extLst>
            </p:cNvPr>
            <p:cNvCxnSpPr/>
            <p:nvPr/>
          </p:nvCxnSpPr>
          <p:spPr>
            <a:xfrm>
              <a:off x="5637320" y="2157274"/>
              <a:ext cx="239697" cy="93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4C63676-B993-480A-ACA1-3822933DCDC1}"/>
                </a:ext>
              </a:extLst>
            </p:cNvPr>
            <p:cNvCxnSpPr/>
            <p:nvPr/>
          </p:nvCxnSpPr>
          <p:spPr>
            <a:xfrm>
              <a:off x="7652551" y="2254928"/>
              <a:ext cx="843009" cy="55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effectLst>
                  <a:outerShdw blurRad="38100" dist="19050" dir="2700000" algn="tl" rotWithShape="0">
                    <a:schemeClr val="dk1">
                      <a:alpha val="40000"/>
                    </a:schemeClr>
                  </a:outerShdw>
                </a:effectLst>
              </a:rPr>
              <a:t>Exercises</a:t>
            </a:r>
          </a:p>
        </p:txBody>
      </p:sp>
      <p:sp>
        <p:nvSpPr>
          <p:cNvPr id="3" name="内容占位符 2"/>
          <p:cNvSpPr>
            <a:spLocks noGrp="1"/>
          </p:cNvSpPr>
          <p:nvPr>
            <p:ph idx="1"/>
          </p:nvPr>
        </p:nvSpPr>
        <p:spPr/>
        <p:txBody>
          <a:bodyPr/>
          <a:lstStyle/>
          <a:p>
            <a:r>
              <a:rPr lang="en-US" altLang="zh-CN" dirty="0"/>
              <a:t>Using </a:t>
            </a:r>
            <a:r>
              <a:rPr lang="en-US" altLang="zh-CN" dirty="0" err="1"/>
              <a:t>opencv</a:t>
            </a:r>
            <a:r>
              <a:rPr lang="en-US" altLang="zh-CN" dirty="0"/>
              <a:t> and </a:t>
            </a:r>
            <a:r>
              <a:rPr lang="en-US" altLang="zh-CN" dirty="0" err="1"/>
              <a:t>numpy</a:t>
            </a:r>
            <a:r>
              <a:rPr lang="en-US" altLang="zh-CN" dirty="0"/>
              <a:t> to threshold one image.(do it by yourself.)</a:t>
            </a:r>
          </a:p>
          <a:p>
            <a:r>
              <a:rPr lang="en-US" altLang="zh-CN" dirty="0"/>
              <a:t>Try to use cv2.threshold with different parameters , including adaptive thresholding.</a:t>
            </a:r>
          </a:p>
          <a:p>
            <a:r>
              <a:rPr lang="en-US" altLang="zh-CN" dirty="0"/>
              <a:t>Try to use cv2.blur to smooth image (average smoothing)</a:t>
            </a:r>
          </a:p>
          <a:p>
            <a:r>
              <a:rPr lang="en-US" altLang="zh-CN" dirty="0"/>
              <a:t>Try to use cv2.gaussianBlur to smooth image (gaussian smoothing)</a:t>
            </a:r>
          </a:p>
          <a:p>
            <a:r>
              <a:rPr lang="en-US" altLang="zh-CN" dirty="0"/>
              <a:t>Try to use cv2.medianBlur to smooth image (media smoothing)</a:t>
            </a:r>
          </a:p>
          <a:p>
            <a:r>
              <a:rPr lang="en-US" altLang="zh-CN" dirty="0"/>
              <a:t>Try to use cv2.bilateralBlur to smooth image (bilateral smoothing)</a:t>
            </a:r>
          </a:p>
          <a:p>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Simple thresholding</a:t>
            </a:r>
            <a:endParaRPr lang="zh-CN" altLang="en-US" dirty="0"/>
          </a:p>
        </p:txBody>
      </p:sp>
      <p:sp>
        <p:nvSpPr>
          <p:cNvPr id="3" name="内容占位符 2"/>
          <p:cNvSpPr>
            <a:spLocks noGrp="1"/>
          </p:cNvSpPr>
          <p:nvPr>
            <p:ph idx="1"/>
          </p:nvPr>
        </p:nvSpPr>
        <p:spPr/>
        <p:txBody>
          <a:bodyPr/>
          <a:lstStyle/>
          <a:p>
            <a:r>
              <a:rPr lang="en-US" altLang="zh-CN" dirty="0"/>
              <a:t>The image can be considered as the combination of the all pixels.</a:t>
            </a:r>
          </a:p>
          <a:p>
            <a:endParaRPr lang="zh-CN" altLang="en-US" dirty="0"/>
          </a:p>
        </p:txBody>
      </p:sp>
      <p:sp>
        <p:nvSpPr>
          <p:cNvPr id="4"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aphicFrame>
        <p:nvGraphicFramePr>
          <p:cNvPr id="5" name="对象 9221"/>
          <p:cNvGraphicFramePr/>
          <p:nvPr/>
        </p:nvGraphicFramePr>
        <p:xfrm>
          <a:off x="3304343" y="3112117"/>
          <a:ext cx="4084638" cy="2339975"/>
        </p:xfrm>
        <a:graphic>
          <a:graphicData uri="http://schemas.openxmlformats.org/presentationml/2006/ole">
            <mc:AlternateContent xmlns:mc="http://schemas.openxmlformats.org/markup-compatibility/2006">
              <mc:Choice xmlns:v="urn:schemas-microsoft-com:vml" Requires="v">
                <p:oleObj spid="_x0000_s1074" r:id="rId3" imgW="2438400" imgH="1397000" progId="Equation.3">
                  <p:embed/>
                </p:oleObj>
              </mc:Choice>
              <mc:Fallback>
                <p:oleObj r:id="rId3" imgW="2438400" imgH="1397000" progId="Equation.3">
                  <p:embed/>
                  <p:pic>
                    <p:nvPicPr>
                      <p:cNvPr id="0" name="对象 92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4343" y="3112117"/>
                        <a:ext cx="4084638"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000000"/>
                </a:solidFill>
                <a:effectLst/>
                <a:latin typeface="Helvetica" panose="020B0604020202020204" pitchFamily="34" charset="0"/>
              </a:rPr>
              <a:t>Simple Thresholding (global threshold)</a:t>
            </a:r>
            <a:endParaRPr lang="zh-CN" altLang="en-US" dirty="0"/>
          </a:p>
        </p:txBody>
      </p:sp>
      <p:sp>
        <p:nvSpPr>
          <p:cNvPr id="3" name="内容占位符 2"/>
          <p:cNvSpPr>
            <a:spLocks noGrp="1"/>
          </p:cNvSpPr>
          <p:nvPr>
            <p:ph idx="1"/>
          </p:nvPr>
        </p:nvSpPr>
        <p:spPr/>
        <p:txBody>
          <a:bodyPr/>
          <a:lstStyle/>
          <a:p>
            <a:r>
              <a:rPr lang="en-US" altLang="zh-CN" b="0" i="0" dirty="0">
                <a:solidFill>
                  <a:srgbClr val="000000"/>
                </a:solidFill>
                <a:effectLst/>
                <a:latin typeface="Helvetica" panose="020B0604020202020204" pitchFamily="34" charset="0"/>
              </a:rPr>
              <a:t>For every pixel, the same threshold value is applied. If the pixel value is smaller than the threshold, it is set to 0, otherwise it is set to one maximum value. </a:t>
            </a:r>
            <a:endParaRPr lang="zh-CN" altLang="en-US" dirty="0"/>
          </a:p>
        </p:txBody>
      </p:sp>
      <p:pic>
        <p:nvPicPr>
          <p:cNvPr id="5" name="图片 4"/>
          <p:cNvPicPr>
            <a:picLocks noChangeAspect="1"/>
          </p:cNvPicPr>
          <p:nvPr/>
        </p:nvPicPr>
        <p:blipFill>
          <a:blip r:embed="rId2"/>
          <a:stretch>
            <a:fillRect/>
          </a:stretch>
        </p:blipFill>
        <p:spPr>
          <a:xfrm>
            <a:off x="2798022" y="3216917"/>
            <a:ext cx="6026381" cy="30295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do it?</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0853551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Cv2.threshold</a:t>
            </a:r>
            <a:endParaRPr lang="zh-CN" altLang="en-US" dirty="0"/>
          </a:p>
        </p:txBody>
      </p:sp>
      <p:sp>
        <p:nvSpPr>
          <p:cNvPr id="3" name="内容占位符 2"/>
          <p:cNvSpPr>
            <a:spLocks noGrp="1"/>
          </p:cNvSpPr>
          <p:nvPr>
            <p:ph idx="1"/>
          </p:nvPr>
        </p:nvSpPr>
        <p:spPr/>
        <p:txBody>
          <a:bodyPr/>
          <a:lstStyle/>
          <a:p>
            <a:r>
              <a:rPr lang="en-US" altLang="zh-CN" dirty="0"/>
              <a:t>Cv2.threshold(</a:t>
            </a:r>
            <a:r>
              <a:rPr lang="en-US" altLang="zh-CN" dirty="0" err="1"/>
              <a:t>src</a:t>
            </a:r>
            <a:r>
              <a:rPr lang="en-US" altLang="zh-CN" dirty="0"/>
              <a:t>, </a:t>
            </a:r>
            <a:r>
              <a:rPr lang="en-US" altLang="zh-CN" dirty="0" err="1"/>
              <a:t>thr</a:t>
            </a:r>
            <a:r>
              <a:rPr lang="en-US" altLang="zh-CN" dirty="0"/>
              <a:t>, </a:t>
            </a:r>
            <a:r>
              <a:rPr lang="en-US" altLang="zh-CN" dirty="0" err="1"/>
              <a:t>maxValue</a:t>
            </a:r>
            <a:r>
              <a:rPr lang="en-US" altLang="zh-CN" dirty="0"/>
              <a:t>, type)</a:t>
            </a:r>
          </a:p>
          <a:p>
            <a:r>
              <a:rPr lang="en-US" altLang="zh-CN" dirty="0"/>
              <a:t>TYPE:</a:t>
            </a:r>
          </a:p>
          <a:p>
            <a:pPr algn="l">
              <a:buFont typeface="Arial" panose="020B0604020202020204" pitchFamily="34" charset="0"/>
              <a:buChar char="•"/>
            </a:pPr>
            <a:r>
              <a:rPr lang="en-US" altLang="zh-CN" b="1" i="0" u="none" strike="noStrike" dirty="0" err="1">
                <a:solidFill>
                  <a:srgbClr val="4665A2"/>
                </a:solidFill>
                <a:effectLst/>
                <a:latin typeface="Helvetica" panose="020B0604020202020204" pitchFamily="34" charset="0"/>
                <a:hlinkClick r:id="rId2" tooltip=" "/>
              </a:rPr>
              <a:t>cv.THRESH_BINARY</a:t>
            </a:r>
            <a:r>
              <a:rPr lang="en-US" altLang="zh-CN" b="1" dirty="0">
                <a:solidFill>
                  <a:srgbClr val="4665A2"/>
                </a:solidFill>
                <a:latin typeface="Helvetica" panose="020B0604020202020204" pitchFamily="34" charset="0"/>
              </a:rPr>
              <a:t> (two values in the results, 0 or </a:t>
            </a:r>
            <a:r>
              <a:rPr lang="en-US" altLang="zh-CN" b="1" dirty="0" err="1">
                <a:solidFill>
                  <a:srgbClr val="4665A2"/>
                </a:solidFill>
                <a:latin typeface="Helvetica" panose="020B0604020202020204" pitchFamily="34" charset="0"/>
              </a:rPr>
              <a:t>maxvalue</a:t>
            </a:r>
            <a:r>
              <a:rPr lang="en-US" altLang="zh-CN" b="1" dirty="0">
                <a:solidFill>
                  <a:srgbClr val="4665A2"/>
                </a:solidFill>
                <a:latin typeface="Helvetica" panose="020B0604020202020204" pitchFamily="34" charset="0"/>
              </a:rPr>
              <a:t>)</a:t>
            </a:r>
            <a:endParaRPr lang="en-US" altLang="zh-CN" b="0" i="0" dirty="0">
              <a:solidFill>
                <a:srgbClr val="000000"/>
              </a:solidFill>
              <a:effectLst/>
              <a:latin typeface="Helvetica" panose="020B0604020202020204" pitchFamily="34" charset="0"/>
            </a:endParaRPr>
          </a:p>
          <a:p>
            <a:pPr algn="l">
              <a:buFont typeface="Arial" panose="020B0604020202020204" pitchFamily="34" charset="0"/>
              <a:buChar char="•"/>
            </a:pPr>
            <a:r>
              <a:rPr lang="en-US" altLang="zh-CN" b="1" i="0" u="none" strike="noStrike" dirty="0" err="1">
                <a:solidFill>
                  <a:srgbClr val="4665A2"/>
                </a:solidFill>
                <a:effectLst/>
                <a:latin typeface="Helvetica" panose="020B0604020202020204" pitchFamily="34" charset="0"/>
                <a:hlinkClick r:id="rId3" tooltip=" "/>
              </a:rPr>
              <a:t>cv.THRESH_BINARY_INV</a:t>
            </a:r>
            <a:r>
              <a:rPr lang="en-US" altLang="zh-CN" b="1" i="0" u="none" strike="noStrike" dirty="0">
                <a:solidFill>
                  <a:srgbClr val="4665A2"/>
                </a:solidFill>
                <a:effectLst/>
                <a:latin typeface="Helvetica" panose="020B0604020202020204" pitchFamily="34" charset="0"/>
              </a:rPr>
              <a:t> </a:t>
            </a:r>
            <a:r>
              <a:rPr lang="en-US" altLang="zh-CN" b="1" dirty="0">
                <a:solidFill>
                  <a:srgbClr val="4665A2"/>
                </a:solidFill>
                <a:latin typeface="Helvetica" panose="020B0604020202020204" pitchFamily="34" charset="0"/>
              </a:rPr>
              <a:t>(two values in the results,  </a:t>
            </a:r>
            <a:r>
              <a:rPr lang="en-US" altLang="zh-CN" b="1" dirty="0" err="1">
                <a:solidFill>
                  <a:srgbClr val="4665A2"/>
                </a:solidFill>
                <a:latin typeface="Helvetica" panose="020B0604020202020204" pitchFamily="34" charset="0"/>
              </a:rPr>
              <a:t>maxvalue</a:t>
            </a:r>
            <a:r>
              <a:rPr lang="en-US" altLang="zh-CN" b="1" dirty="0">
                <a:solidFill>
                  <a:srgbClr val="4665A2"/>
                </a:solidFill>
                <a:latin typeface="Helvetica" panose="020B0604020202020204" pitchFamily="34" charset="0"/>
              </a:rPr>
              <a:t> or 0)</a:t>
            </a:r>
            <a:endParaRPr lang="en-US" altLang="zh-CN" b="0" i="0" dirty="0">
              <a:solidFill>
                <a:srgbClr val="000000"/>
              </a:solidFill>
              <a:effectLst/>
              <a:latin typeface="Helvetica" panose="020B0604020202020204" pitchFamily="34" charset="0"/>
            </a:endParaRPr>
          </a:p>
          <a:p>
            <a:pPr algn="l">
              <a:buFont typeface="Arial" panose="020B0604020202020204" pitchFamily="34" charset="0"/>
              <a:buChar char="•"/>
            </a:pPr>
            <a:r>
              <a:rPr lang="en-US" altLang="zh-CN" b="1" i="0" u="none" strike="noStrike" dirty="0" err="1">
                <a:solidFill>
                  <a:srgbClr val="4665A2"/>
                </a:solidFill>
                <a:effectLst/>
                <a:latin typeface="Helvetica" panose="020B0604020202020204" pitchFamily="34" charset="0"/>
                <a:hlinkClick r:id="rId4" tooltip=" "/>
              </a:rPr>
              <a:t>cv.THRESH_TRUNC</a:t>
            </a:r>
            <a:r>
              <a:rPr lang="en-US" altLang="zh-CN" b="1" dirty="0">
                <a:solidFill>
                  <a:srgbClr val="4665A2"/>
                </a:solidFill>
                <a:latin typeface="Helvetica" panose="020B0604020202020204" pitchFamily="34" charset="0"/>
              </a:rPr>
              <a:t> (larger than </a:t>
            </a:r>
            <a:r>
              <a:rPr lang="en-US" altLang="zh-CN" b="1" dirty="0" err="1">
                <a:solidFill>
                  <a:srgbClr val="4665A2"/>
                </a:solidFill>
                <a:latin typeface="Helvetica" panose="020B0604020202020204" pitchFamily="34" charset="0"/>
              </a:rPr>
              <a:t>thr</a:t>
            </a:r>
            <a:r>
              <a:rPr lang="en-US" altLang="zh-CN" b="1" dirty="0">
                <a:solidFill>
                  <a:srgbClr val="4665A2"/>
                </a:solidFill>
                <a:latin typeface="Helvetica" panose="020B0604020202020204" pitchFamily="34" charset="0"/>
              </a:rPr>
              <a:t> set to the </a:t>
            </a:r>
            <a:r>
              <a:rPr lang="en-US" altLang="zh-CN" b="1" dirty="0" err="1">
                <a:solidFill>
                  <a:srgbClr val="4665A2"/>
                </a:solidFill>
                <a:latin typeface="Helvetica" panose="020B0604020202020204" pitchFamily="34" charset="0"/>
              </a:rPr>
              <a:t>maxvalue</a:t>
            </a:r>
            <a:r>
              <a:rPr lang="en-US" altLang="zh-CN" b="1" dirty="0">
                <a:solidFill>
                  <a:srgbClr val="4665A2"/>
                </a:solidFill>
                <a:latin typeface="Helvetica" panose="020B0604020202020204" pitchFamily="34" charset="0"/>
              </a:rPr>
              <a:t>)</a:t>
            </a:r>
            <a:endParaRPr lang="en-US" altLang="zh-CN" b="0" i="0" dirty="0">
              <a:solidFill>
                <a:srgbClr val="000000"/>
              </a:solidFill>
              <a:effectLst/>
              <a:latin typeface="Helvetica" panose="020B0604020202020204" pitchFamily="34" charset="0"/>
            </a:endParaRPr>
          </a:p>
          <a:p>
            <a:pPr algn="l">
              <a:buFont typeface="Arial" panose="020B0604020202020204" pitchFamily="34" charset="0"/>
              <a:buChar char="•"/>
            </a:pPr>
            <a:r>
              <a:rPr lang="en-US" altLang="zh-CN" b="1" i="0" u="none" strike="noStrike" dirty="0" err="1">
                <a:solidFill>
                  <a:srgbClr val="4665A2"/>
                </a:solidFill>
                <a:effectLst/>
                <a:latin typeface="Helvetica" panose="020B0604020202020204" pitchFamily="34" charset="0"/>
                <a:hlinkClick r:id="rId5" tooltip=" "/>
              </a:rPr>
              <a:t>cv.THRESH_TOZERO</a:t>
            </a:r>
            <a:r>
              <a:rPr lang="en-US" altLang="zh-CN" b="1" i="0" u="none" strike="noStrike" dirty="0">
                <a:solidFill>
                  <a:srgbClr val="4665A2"/>
                </a:solidFill>
                <a:effectLst/>
                <a:latin typeface="Helvetica" panose="020B0604020202020204" pitchFamily="34" charset="0"/>
              </a:rPr>
              <a:t> (smaller than </a:t>
            </a:r>
            <a:r>
              <a:rPr lang="en-US" altLang="zh-CN" b="1" i="0" u="none" strike="noStrike" dirty="0" err="1">
                <a:solidFill>
                  <a:srgbClr val="4665A2"/>
                </a:solidFill>
                <a:effectLst/>
                <a:latin typeface="Helvetica" panose="020B0604020202020204" pitchFamily="34" charset="0"/>
              </a:rPr>
              <a:t>thr</a:t>
            </a:r>
            <a:r>
              <a:rPr lang="en-US" altLang="zh-CN" b="1" dirty="0">
                <a:solidFill>
                  <a:srgbClr val="4665A2"/>
                </a:solidFill>
                <a:latin typeface="Helvetica" panose="020B0604020202020204" pitchFamily="34" charset="0"/>
              </a:rPr>
              <a:t> , set to 0</a:t>
            </a:r>
            <a:r>
              <a:rPr lang="en-US" altLang="zh-CN" b="1" i="0" u="none" strike="noStrike" dirty="0">
                <a:solidFill>
                  <a:srgbClr val="4665A2"/>
                </a:solidFill>
                <a:effectLst/>
                <a:latin typeface="Helvetica" panose="020B0604020202020204" pitchFamily="34" charset="0"/>
              </a:rPr>
              <a:t>)</a:t>
            </a:r>
            <a:endParaRPr lang="en-US" altLang="zh-CN" b="0" i="0" dirty="0">
              <a:solidFill>
                <a:srgbClr val="000000"/>
              </a:solidFill>
              <a:effectLst/>
              <a:latin typeface="Helvetica" panose="020B0604020202020204" pitchFamily="34" charset="0"/>
            </a:endParaRPr>
          </a:p>
          <a:p>
            <a:pPr algn="l">
              <a:buFont typeface="Arial" panose="020B0604020202020204" pitchFamily="34" charset="0"/>
              <a:buChar char="•"/>
            </a:pPr>
            <a:r>
              <a:rPr lang="en-US" altLang="zh-CN" b="1" i="0" u="none" strike="noStrike" dirty="0" err="1">
                <a:solidFill>
                  <a:srgbClr val="4665A2"/>
                </a:solidFill>
                <a:effectLst/>
                <a:latin typeface="Helvetica" panose="020B0604020202020204" pitchFamily="34" charset="0"/>
                <a:hlinkClick r:id="rId6" tooltip=" "/>
              </a:rPr>
              <a:t>cv.THRESH_TOZERO_INV</a:t>
            </a:r>
            <a:r>
              <a:rPr lang="en-US" altLang="zh-CN" b="1" i="0" u="none" strike="noStrike" dirty="0">
                <a:solidFill>
                  <a:srgbClr val="4665A2"/>
                </a:solidFill>
                <a:effectLst/>
                <a:latin typeface="Helvetica" panose="020B0604020202020204" pitchFamily="34" charset="0"/>
              </a:rPr>
              <a:t> (larger than </a:t>
            </a:r>
            <a:r>
              <a:rPr lang="en-US" altLang="zh-CN" b="1" i="0" u="none" strike="noStrike" dirty="0" err="1">
                <a:solidFill>
                  <a:srgbClr val="4665A2"/>
                </a:solidFill>
                <a:effectLst/>
                <a:latin typeface="Helvetica" panose="020B0604020202020204" pitchFamily="34" charset="0"/>
              </a:rPr>
              <a:t>thr</a:t>
            </a:r>
            <a:r>
              <a:rPr lang="en-US" altLang="zh-CN" b="1" i="0" u="none" strike="noStrike" dirty="0">
                <a:solidFill>
                  <a:srgbClr val="4665A2"/>
                </a:solidFill>
                <a:effectLst/>
                <a:latin typeface="Helvetica" panose="020B0604020202020204" pitchFamily="34" charset="0"/>
              </a:rPr>
              <a:t>, set </a:t>
            </a:r>
            <a:r>
              <a:rPr lang="en-US" altLang="zh-CN" b="1" i="0" u="none" strike="noStrike" dirty="0" err="1">
                <a:solidFill>
                  <a:srgbClr val="4665A2"/>
                </a:solidFill>
                <a:effectLst/>
                <a:latin typeface="Helvetica" panose="020B0604020202020204" pitchFamily="34" charset="0"/>
              </a:rPr>
              <a:t>maxvalue</a:t>
            </a:r>
            <a:r>
              <a:rPr lang="en-US" altLang="zh-CN" b="1" i="0" u="none" strike="noStrike" dirty="0">
                <a:solidFill>
                  <a:srgbClr val="4665A2"/>
                </a:solidFill>
                <a:effectLst/>
                <a:latin typeface="Helvetica" panose="020B0604020202020204" pitchFamily="34" charset="0"/>
              </a:rPr>
              <a:t>)</a:t>
            </a:r>
            <a:endParaRPr lang="en-US" altLang="zh-CN" b="0" i="0" dirty="0">
              <a:solidFill>
                <a:srgbClr val="000000"/>
              </a:solidFill>
              <a:effectLst/>
              <a:latin typeface="Helvetica" panose="020B0604020202020204" pitchFamily="34" charset="0"/>
            </a:endParaRPr>
          </a:p>
          <a:p>
            <a:endParaRPr lang="en-US" altLang="zh-CN" dirty="0"/>
          </a:p>
          <a:p>
            <a:endParaRPr lang="zh-CN" altLang="en-US" dirty="0"/>
          </a:p>
        </p:txBody>
      </p:sp>
      <p:cxnSp>
        <p:nvCxnSpPr>
          <p:cNvPr id="5" name="直接箭头连接符 4">
            <a:extLst>
              <a:ext uri="{FF2B5EF4-FFF2-40B4-BE49-F238E27FC236}">
                <a16:creationId xmlns:a16="http://schemas.microsoft.com/office/drawing/2014/main" id="{551EE316-6B91-4186-8AC6-84BBF67EC311}"/>
              </a:ext>
            </a:extLst>
          </p:cNvPr>
          <p:cNvCxnSpPr/>
          <p:nvPr/>
        </p:nvCxnSpPr>
        <p:spPr>
          <a:xfrm flipV="1">
            <a:off x="3639845" y="1358283"/>
            <a:ext cx="1047565" cy="577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04A18EEB-9C58-421B-B721-EB873BC72202}"/>
              </a:ext>
            </a:extLst>
          </p:cNvPr>
          <p:cNvSpPr txBox="1"/>
          <p:nvPr/>
        </p:nvSpPr>
        <p:spPr>
          <a:xfrm>
            <a:off x="4492100" y="1171848"/>
            <a:ext cx="833883" cy="369332"/>
          </a:xfrm>
          <a:prstGeom prst="rect">
            <a:avLst/>
          </a:prstGeom>
          <a:noFill/>
        </p:spPr>
        <p:txBody>
          <a:bodyPr wrap="none" rtlCol="0">
            <a:spAutoFit/>
          </a:bodyPr>
          <a:lstStyle/>
          <a:p>
            <a:r>
              <a:rPr lang="en-US" altLang="zh-CN" b="1" dirty="0"/>
              <a:t>image</a:t>
            </a:r>
            <a:endParaRPr lang="zh-CN" altLang="en-US" b="1" dirty="0"/>
          </a:p>
        </p:txBody>
      </p:sp>
      <p:cxnSp>
        <p:nvCxnSpPr>
          <p:cNvPr id="8" name="直接箭头连接符 7">
            <a:extLst>
              <a:ext uri="{FF2B5EF4-FFF2-40B4-BE49-F238E27FC236}">
                <a16:creationId xmlns:a16="http://schemas.microsoft.com/office/drawing/2014/main" id="{B5BBF28E-5BE4-4110-8187-9D931CD01008}"/>
              </a:ext>
            </a:extLst>
          </p:cNvPr>
          <p:cNvCxnSpPr/>
          <p:nvPr/>
        </p:nvCxnSpPr>
        <p:spPr>
          <a:xfrm flipV="1">
            <a:off x="4447713" y="1509204"/>
            <a:ext cx="1491448" cy="452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2E94FDC-C04B-490F-AC28-B283E0687416}"/>
              </a:ext>
            </a:extLst>
          </p:cNvPr>
          <p:cNvSpPr txBox="1"/>
          <p:nvPr/>
        </p:nvSpPr>
        <p:spPr>
          <a:xfrm>
            <a:off x="5679058" y="1171848"/>
            <a:ext cx="1183337" cy="369332"/>
          </a:xfrm>
          <a:prstGeom prst="rect">
            <a:avLst/>
          </a:prstGeom>
          <a:noFill/>
        </p:spPr>
        <p:txBody>
          <a:bodyPr wrap="none" rtlCol="0">
            <a:spAutoFit/>
          </a:bodyPr>
          <a:lstStyle/>
          <a:p>
            <a:r>
              <a:rPr lang="en-US" altLang="zh-CN" b="1" dirty="0"/>
              <a:t>threshold</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l="2145" t="11056" r="54481" b="4292"/>
          <a:stretch>
            <a:fillRect/>
          </a:stretch>
        </p:blipFill>
        <p:spPr>
          <a:xfrm>
            <a:off x="7084381" y="2537117"/>
            <a:ext cx="3098307" cy="3151574"/>
          </a:xfrm>
          <a:prstGeom prst="rect">
            <a:avLst/>
          </a:prstGeom>
        </p:spPr>
      </p:pic>
      <p:sp>
        <p:nvSpPr>
          <p:cNvPr id="2" name="标题 1"/>
          <p:cNvSpPr>
            <a:spLocks noGrp="1"/>
          </p:cNvSpPr>
          <p:nvPr>
            <p:ph type="title"/>
          </p:nvPr>
        </p:nvSpPr>
        <p:spPr/>
        <p:txBody>
          <a:bodyPr/>
          <a:lstStyle/>
          <a:p>
            <a:r>
              <a:rPr lang="en-US" altLang="zh-CN" dirty="0"/>
              <a:t>Adaptive threshold</a:t>
            </a:r>
            <a:endParaRPr lang="zh-CN" altLang="en-US" dirty="0"/>
          </a:p>
        </p:txBody>
      </p:sp>
      <p:sp>
        <p:nvSpPr>
          <p:cNvPr id="3" name="内容占位符 2"/>
          <p:cNvSpPr>
            <a:spLocks noGrp="1"/>
          </p:cNvSpPr>
          <p:nvPr>
            <p:ph idx="1"/>
          </p:nvPr>
        </p:nvSpPr>
        <p:spPr/>
        <p:txBody>
          <a:bodyPr/>
          <a:lstStyle/>
          <a:p>
            <a:r>
              <a:rPr lang="en-US" altLang="zh-CN" dirty="0"/>
              <a:t>In the above, </a:t>
            </a:r>
            <a:r>
              <a:rPr lang="en-US" altLang="zh-CN" b="0" i="0" dirty="0">
                <a:solidFill>
                  <a:srgbClr val="000000"/>
                </a:solidFill>
                <a:effectLst/>
                <a:latin typeface="Helvetica" panose="020B0604020202020204" pitchFamily="34" charset="0"/>
              </a:rPr>
              <a:t>we used one global value as a threshold for all the pixels in the image.</a:t>
            </a:r>
          </a:p>
          <a:p>
            <a:endParaRPr lang="en-US" altLang="zh-CN" dirty="0">
              <a:solidFill>
                <a:srgbClr val="000000"/>
              </a:solidFill>
              <a:latin typeface="Helvetica" panose="020B0604020202020204" pitchFamily="34" charset="0"/>
            </a:endParaRPr>
          </a:p>
          <a:p>
            <a:r>
              <a:rPr lang="en-US" altLang="zh-CN" b="0" i="0" dirty="0">
                <a:solidFill>
                  <a:srgbClr val="000000"/>
                </a:solidFill>
                <a:effectLst/>
                <a:latin typeface="Helvetica" panose="020B0604020202020204" pitchFamily="34" charset="0"/>
              </a:rPr>
              <a:t> If an image has different lighting conditions in different areas, the global threshold can not obtain a good result. </a:t>
            </a:r>
            <a:r>
              <a:rPr lang="en-US" altLang="zh-CN" dirty="0">
                <a:solidFill>
                  <a:srgbClr val="000000"/>
                </a:solidFill>
                <a:latin typeface="Helvetica" panose="020B0604020202020204" pitchFamily="34" charset="0"/>
              </a:rPr>
              <a:t>In that case, an adaptive threshold can help. The threshold for a pixel is determined on a small region. </a:t>
            </a:r>
            <a:endParaRPr lang="en-US" altLang="zh-CN" b="0" i="0" dirty="0">
              <a:solidFill>
                <a:srgbClr val="000000"/>
              </a:solidFill>
              <a:effectLst/>
              <a:latin typeface="Helvetica" panose="020B0604020202020204" pitchFamily="34" charset="0"/>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threshold</a:t>
            </a:r>
            <a:endParaRPr lang="zh-CN" altLang="en-US" dirty="0"/>
          </a:p>
        </p:txBody>
      </p:sp>
      <p:sp>
        <p:nvSpPr>
          <p:cNvPr id="3" name="内容占位符 2"/>
          <p:cNvSpPr>
            <a:spLocks noGrp="1"/>
          </p:cNvSpPr>
          <p:nvPr>
            <p:ph idx="1"/>
          </p:nvPr>
        </p:nvSpPr>
        <p:spPr/>
        <p:txBody>
          <a:bodyPr/>
          <a:lstStyle/>
          <a:p>
            <a:r>
              <a:rPr lang="en-US" altLang="zh-CN" dirty="0"/>
              <a:t>Threshold is 120</a:t>
            </a:r>
            <a:br>
              <a:rPr lang="en-US" altLang="zh-CN" dirty="0"/>
            </a:br>
            <a:endParaRPr lang="zh-CN" altLang="en-US" dirty="0"/>
          </a:p>
        </p:txBody>
      </p:sp>
      <p:pic>
        <p:nvPicPr>
          <p:cNvPr id="4" name="图片 3"/>
          <p:cNvPicPr>
            <a:picLocks noChangeAspect="1"/>
          </p:cNvPicPr>
          <p:nvPr/>
        </p:nvPicPr>
        <p:blipFill>
          <a:blip r:embed="rId2"/>
          <a:stretch>
            <a:fillRect/>
          </a:stretch>
        </p:blipFill>
        <p:spPr>
          <a:xfrm>
            <a:off x="2021775" y="2278319"/>
            <a:ext cx="7143085" cy="37229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Adaptive threshold</a:t>
            </a:r>
            <a:endParaRPr lang="zh-CN" altLang="en-US" dirty="0"/>
          </a:p>
        </p:txBody>
      </p:sp>
      <p:sp>
        <p:nvSpPr>
          <p:cNvPr id="6" name="内容占位符 5"/>
          <p:cNvSpPr>
            <a:spLocks noGrp="1"/>
          </p:cNvSpPr>
          <p:nvPr>
            <p:ph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2981152" y="1825625"/>
            <a:ext cx="5235394" cy="4191363"/>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866</Words>
  <Application>Microsoft Office PowerPoint</Application>
  <PresentationFormat>宽屏</PresentationFormat>
  <Paragraphs>98</Paragraphs>
  <Slides>27</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3" baseType="lpstr">
      <vt:lpstr>等线</vt:lpstr>
      <vt:lpstr>等线 Light</vt:lpstr>
      <vt:lpstr>Arial</vt:lpstr>
      <vt:lpstr>Helvetica</vt:lpstr>
      <vt:lpstr>Office 主题​​</vt:lpstr>
      <vt:lpstr>Microsoft 公式 3.0</vt:lpstr>
      <vt:lpstr> Image thresholding and smoothing</vt:lpstr>
      <vt:lpstr>Contents </vt:lpstr>
      <vt:lpstr>Simple thresholding</vt:lpstr>
      <vt:lpstr>Simple Thresholding (global threshold)</vt:lpstr>
      <vt:lpstr>How to do it?</vt:lpstr>
      <vt:lpstr>Cv2.threshold</vt:lpstr>
      <vt:lpstr>Adaptive threshold</vt:lpstr>
      <vt:lpstr>Global threshold</vt:lpstr>
      <vt:lpstr>Adaptive threshold</vt:lpstr>
      <vt:lpstr>How to do using opencv?</vt:lpstr>
      <vt:lpstr>Two methods</vt:lpstr>
      <vt:lpstr>Otsu's Binarization</vt:lpstr>
      <vt:lpstr>Otsu’s method</vt:lpstr>
      <vt:lpstr>PowerPoint 演示文稿</vt:lpstr>
      <vt:lpstr>How to do?</vt:lpstr>
      <vt:lpstr>Image smooth</vt:lpstr>
      <vt:lpstr>FFT(transform domain)</vt:lpstr>
      <vt:lpstr>Image smoothing (spatial domain)</vt:lpstr>
      <vt:lpstr>Image smoothing methods</vt:lpstr>
      <vt:lpstr>How to do</vt:lpstr>
      <vt:lpstr>Image smoothing methods</vt:lpstr>
      <vt:lpstr>How to do</vt:lpstr>
      <vt:lpstr>Median Blurring</vt:lpstr>
      <vt:lpstr>How to do </vt:lpstr>
      <vt:lpstr>Bilateral Filtering</vt:lpstr>
      <vt:lpstr>How to do it </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geometric transform</dc:title>
  <dc:creator>li max</dc:creator>
  <cp:lastModifiedBy>li max</cp:lastModifiedBy>
  <cp:revision>123</cp:revision>
  <dcterms:created xsi:type="dcterms:W3CDTF">2020-10-13T08:00:00Z</dcterms:created>
  <dcterms:modified xsi:type="dcterms:W3CDTF">2020-10-27T04:59:30Z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2052-10.8.0.5874</vt:lpwstr>
  </property>
</Properties>
</file>