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77" r:id="rId4"/>
    <p:sldId id="323" r:id="rId5"/>
    <p:sldId id="324" r:id="rId6"/>
    <p:sldId id="325" r:id="rId7"/>
    <p:sldId id="326" r:id="rId8"/>
    <p:sldId id="327" r:id="rId9"/>
    <p:sldId id="328" r:id="rId10"/>
    <p:sldId id="329" r:id="rId11"/>
    <p:sldId id="330" r:id="rId12"/>
    <p:sldId id="331" r:id="rId13"/>
    <p:sldId id="332" r:id="rId14"/>
    <p:sldId id="333" r:id="rId15"/>
    <p:sldId id="334" r:id="rId16"/>
    <p:sldId id="335" r:id="rId17"/>
    <p:sldId id="336" r:id="rId18"/>
    <p:sldId id="337" r:id="rId19"/>
    <p:sldId id="338" r:id="rId20"/>
    <p:sldId id="339" r:id="rId21"/>
    <p:sldId id="340" r:id="rId22"/>
    <p:sldId id="341" r:id="rId23"/>
    <p:sldId id="342" r:id="rId24"/>
    <p:sldId id="343" r:id="rId25"/>
    <p:sldId id="344" r:id="rId2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A4012-D87C-494A-B4E1-A14263E09E6D}" type="datetimeFigureOut">
              <a:rPr lang="zh-CN" altLang="en-US" smtClean="0"/>
              <a:t>2020/10/28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81C6A-3E33-47E2-87D6-6B09158F33B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A4012-D87C-494A-B4E1-A14263E09E6D}" type="datetimeFigureOut">
              <a:rPr lang="zh-CN" altLang="en-US" smtClean="0"/>
              <a:t>2020/10/28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81C6A-3E33-47E2-87D6-6B09158F33B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A4012-D87C-494A-B4E1-A14263E09E6D}" type="datetimeFigureOut">
              <a:rPr lang="zh-CN" altLang="en-US" smtClean="0"/>
              <a:t>2020/10/28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81C6A-3E33-47E2-87D6-6B09158F33B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A4012-D87C-494A-B4E1-A14263E09E6D}" type="datetimeFigureOut">
              <a:rPr lang="zh-CN" altLang="en-US" smtClean="0"/>
              <a:t>2020/10/28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81C6A-3E33-47E2-87D6-6B09158F33B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A4012-D87C-494A-B4E1-A14263E09E6D}" type="datetimeFigureOut">
              <a:rPr lang="zh-CN" altLang="en-US" smtClean="0"/>
              <a:t>2020/10/28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81C6A-3E33-47E2-87D6-6B09158F33B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A4012-D87C-494A-B4E1-A14263E09E6D}" type="datetimeFigureOut">
              <a:rPr lang="zh-CN" altLang="en-US" smtClean="0"/>
              <a:t>2020/10/28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81C6A-3E33-47E2-87D6-6B09158F33B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A4012-D87C-494A-B4E1-A14263E09E6D}" type="datetimeFigureOut">
              <a:rPr lang="zh-CN" altLang="en-US" smtClean="0"/>
              <a:t>2020/10/28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81C6A-3E33-47E2-87D6-6B09158F33B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A4012-D87C-494A-B4E1-A14263E09E6D}" type="datetimeFigureOut">
              <a:rPr lang="zh-CN" altLang="en-US" smtClean="0"/>
              <a:t>2020/10/28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81C6A-3E33-47E2-87D6-6B09158F33B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A4012-D87C-494A-B4E1-A14263E09E6D}" type="datetimeFigureOut">
              <a:rPr lang="zh-CN" altLang="en-US" smtClean="0"/>
              <a:t>2020/10/28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81C6A-3E33-47E2-87D6-6B09158F33B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A4012-D87C-494A-B4E1-A14263E09E6D}" type="datetimeFigureOut">
              <a:rPr lang="zh-CN" altLang="en-US" smtClean="0"/>
              <a:t>2020/10/28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81C6A-3E33-47E2-87D6-6B09158F33B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A4012-D87C-494A-B4E1-A14263E09E6D}" type="datetimeFigureOut">
              <a:rPr lang="zh-CN" altLang="en-US" smtClean="0"/>
              <a:t>2020/10/28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81C6A-3E33-47E2-87D6-6B09158F33B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9A4012-D87C-494A-B4E1-A14263E09E6D}" type="datetimeFigureOut">
              <a:rPr lang="zh-CN" altLang="en-US" smtClean="0"/>
              <a:t>2020/10/28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881C6A-3E33-47E2-87D6-6B09158F33B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2245809"/>
            <a:ext cx="9144000" cy="1564716"/>
          </a:xfrm>
        </p:spPr>
        <p:txBody>
          <a:bodyPr>
            <a:normAutofit fontScale="90000"/>
          </a:bodyPr>
          <a:lstStyle/>
          <a:p>
            <a:pPr algn="l"/>
            <a:endParaRPr lang="zh-CN" altLang="en-US" sz="4800" dirty="0"/>
          </a:p>
          <a:p>
            <a:r>
              <a:rPr lang="en-US" altLang="zh-CN" dirty="0"/>
              <a:t>Image Histogram, 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947050"/>
            <a:ext cx="9144000" cy="572583"/>
          </a:xfrm>
        </p:spPr>
        <p:txBody>
          <a:bodyPr>
            <a:normAutofit fontScale="70000" lnSpcReduction="20000"/>
          </a:bodyPr>
          <a:lstStyle/>
          <a:p>
            <a:pPr algn="l"/>
            <a:endParaRPr lang="zh-CN" altLang="en-US" sz="2000" dirty="0"/>
          </a:p>
          <a:p>
            <a:r>
              <a:rPr lang="en-US" altLang="zh-CN" dirty="0"/>
              <a:t>2020.10</a:t>
            </a:r>
            <a:endParaRPr lang="zh-CN" altLang="en-US" dirty="0"/>
          </a:p>
        </p:txBody>
      </p:sp>
      <p:sp>
        <p:nvSpPr>
          <p:cNvPr id="8" name="Freeform 1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1"/>
            <a:ext cx="5920619" cy="2130951"/>
          </a:xfrm>
          <a:custGeom>
            <a:avLst/>
            <a:gdLst>
              <a:gd name="connsiteX0" fmla="*/ 0 w 5920619"/>
              <a:gd name="connsiteY0" fmla="*/ 0 h 2130951"/>
              <a:gd name="connsiteX1" fmla="*/ 3191370 w 5920619"/>
              <a:gd name="connsiteY1" fmla="*/ 0 h 2130951"/>
              <a:gd name="connsiteX2" fmla="*/ 3346315 w 5920619"/>
              <a:gd name="connsiteY2" fmla="*/ 0 h 2130951"/>
              <a:gd name="connsiteX3" fmla="*/ 5920619 w 5920619"/>
              <a:gd name="connsiteY3" fmla="*/ 0 h 2130951"/>
              <a:gd name="connsiteX4" fmla="*/ 4936971 w 5920619"/>
              <a:gd name="connsiteY4" fmla="*/ 2130951 h 2130951"/>
              <a:gd name="connsiteX5" fmla="*/ 0 w 5920619"/>
              <a:gd name="connsiteY5" fmla="*/ 2130951 h 2130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20619" h="2130951">
                <a:moveTo>
                  <a:pt x="0" y="0"/>
                </a:moveTo>
                <a:lnTo>
                  <a:pt x="3191370" y="0"/>
                </a:lnTo>
                <a:lnTo>
                  <a:pt x="3346315" y="0"/>
                </a:lnTo>
                <a:lnTo>
                  <a:pt x="5920619" y="0"/>
                </a:lnTo>
                <a:lnTo>
                  <a:pt x="4936971" y="2130951"/>
                </a:lnTo>
                <a:lnTo>
                  <a:pt x="0" y="2130951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 2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5097839" y="0"/>
            <a:ext cx="7094160" cy="2130952"/>
          </a:xfrm>
          <a:custGeom>
            <a:avLst/>
            <a:gdLst>
              <a:gd name="connsiteX0" fmla="*/ 4417853 w 7094160"/>
              <a:gd name="connsiteY0" fmla="*/ 0 h 2130952"/>
              <a:gd name="connsiteX1" fmla="*/ 7094160 w 7094160"/>
              <a:gd name="connsiteY1" fmla="*/ 0 h 2130952"/>
              <a:gd name="connsiteX2" fmla="*/ 7094160 w 7094160"/>
              <a:gd name="connsiteY2" fmla="*/ 2130552 h 2130952"/>
              <a:gd name="connsiteX3" fmla="*/ 5920619 w 7094160"/>
              <a:gd name="connsiteY3" fmla="*/ 2130552 h 2130952"/>
              <a:gd name="connsiteX4" fmla="*/ 5920619 w 7094160"/>
              <a:gd name="connsiteY4" fmla="*/ 2130952 h 2130952"/>
              <a:gd name="connsiteX5" fmla="*/ 2729249 w 7094160"/>
              <a:gd name="connsiteY5" fmla="*/ 2130952 h 2130952"/>
              <a:gd name="connsiteX6" fmla="*/ 2574304 w 7094160"/>
              <a:gd name="connsiteY6" fmla="*/ 2130952 h 2130952"/>
              <a:gd name="connsiteX7" fmla="*/ 0 w 7094160"/>
              <a:gd name="connsiteY7" fmla="*/ 2130952 h 2130952"/>
              <a:gd name="connsiteX8" fmla="*/ 983648 w 7094160"/>
              <a:gd name="connsiteY8" fmla="*/ 1 h 2130952"/>
              <a:gd name="connsiteX9" fmla="*/ 4417853 w 7094160"/>
              <a:gd name="connsiteY9" fmla="*/ 1 h 2130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094160" h="2130952">
                <a:moveTo>
                  <a:pt x="4417853" y="0"/>
                </a:moveTo>
                <a:lnTo>
                  <a:pt x="7094160" y="0"/>
                </a:lnTo>
                <a:lnTo>
                  <a:pt x="7094160" y="2130552"/>
                </a:lnTo>
                <a:lnTo>
                  <a:pt x="5920619" y="2130552"/>
                </a:lnTo>
                <a:lnTo>
                  <a:pt x="5920619" y="2130952"/>
                </a:lnTo>
                <a:lnTo>
                  <a:pt x="2729249" y="2130952"/>
                </a:lnTo>
                <a:lnTo>
                  <a:pt x="2574304" y="2130952"/>
                </a:lnTo>
                <a:lnTo>
                  <a:pt x="0" y="2130952"/>
                </a:lnTo>
                <a:lnTo>
                  <a:pt x="983648" y="1"/>
                </a:lnTo>
                <a:lnTo>
                  <a:pt x="4417853" y="1"/>
                </a:lnTo>
                <a:close/>
              </a:path>
            </a:pathLst>
          </a:custGeom>
          <a:solidFill>
            <a:srgbClr val="7F7F7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Freeform: Shape 1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flipH="1">
            <a:off x="6149721" y="4682920"/>
            <a:ext cx="4522796" cy="2175080"/>
          </a:xfrm>
          <a:custGeom>
            <a:avLst/>
            <a:gdLst>
              <a:gd name="connsiteX0" fmla="*/ 3515449 w 4522796"/>
              <a:gd name="connsiteY0" fmla="*/ 0 h 2175080"/>
              <a:gd name="connsiteX1" fmla="*/ 0 w 4522796"/>
              <a:gd name="connsiteY1" fmla="*/ 0 h 2175080"/>
              <a:gd name="connsiteX2" fmla="*/ 0 w 4522796"/>
              <a:gd name="connsiteY2" fmla="*/ 2175080 h 2175080"/>
              <a:gd name="connsiteX3" fmla="*/ 4522796 w 4522796"/>
              <a:gd name="connsiteY3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22796" h="2175080">
                <a:moveTo>
                  <a:pt x="3515449" y="0"/>
                </a:moveTo>
                <a:lnTo>
                  <a:pt x="0" y="0"/>
                </a:lnTo>
                <a:lnTo>
                  <a:pt x="0" y="2175080"/>
                </a:lnTo>
                <a:lnTo>
                  <a:pt x="4522796" y="217508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b="1"/>
          </a:p>
        </p:txBody>
      </p:sp>
      <p:sp>
        <p:nvSpPr>
          <p:cNvPr id="14" name="Freeform 22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6266810" y="4682920"/>
            <a:ext cx="5925190" cy="2175080"/>
          </a:xfrm>
          <a:custGeom>
            <a:avLst/>
            <a:gdLst>
              <a:gd name="connsiteX0" fmla="*/ 1007347 w 5925190"/>
              <a:gd name="connsiteY0" fmla="*/ 0 h 2175080"/>
              <a:gd name="connsiteX1" fmla="*/ 5925190 w 5925190"/>
              <a:gd name="connsiteY1" fmla="*/ 0 h 2175080"/>
              <a:gd name="connsiteX2" fmla="*/ 5925190 w 5925190"/>
              <a:gd name="connsiteY2" fmla="*/ 2175080 h 2175080"/>
              <a:gd name="connsiteX3" fmla="*/ 0 w 5925190"/>
              <a:gd name="connsiteY3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25190" h="2175080">
                <a:moveTo>
                  <a:pt x="1007347" y="0"/>
                </a:moveTo>
                <a:lnTo>
                  <a:pt x="5925190" y="0"/>
                </a:lnTo>
                <a:lnTo>
                  <a:pt x="5925190" y="2175080"/>
                </a:lnTo>
                <a:lnTo>
                  <a:pt x="0" y="217508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 25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4682920"/>
            <a:ext cx="7114535" cy="2175080"/>
          </a:xfrm>
          <a:custGeom>
            <a:avLst/>
            <a:gdLst>
              <a:gd name="connsiteX0" fmla="*/ 0 w 7114535"/>
              <a:gd name="connsiteY0" fmla="*/ 0 h 2175080"/>
              <a:gd name="connsiteX1" fmla="*/ 1189345 w 7114535"/>
              <a:gd name="connsiteY1" fmla="*/ 0 h 2175080"/>
              <a:gd name="connsiteX2" fmla="*/ 7114535 w 7114535"/>
              <a:gd name="connsiteY2" fmla="*/ 0 h 2175080"/>
              <a:gd name="connsiteX3" fmla="*/ 6107188 w 7114535"/>
              <a:gd name="connsiteY3" fmla="*/ 2175080 h 2175080"/>
              <a:gd name="connsiteX4" fmla="*/ 1189345 w 7114535"/>
              <a:gd name="connsiteY4" fmla="*/ 2175080 h 2175080"/>
              <a:gd name="connsiteX5" fmla="*/ 0 w 7114535"/>
              <a:gd name="connsiteY5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4535" h="2175080">
                <a:moveTo>
                  <a:pt x="0" y="0"/>
                </a:moveTo>
                <a:lnTo>
                  <a:pt x="1189345" y="0"/>
                </a:lnTo>
                <a:lnTo>
                  <a:pt x="7114535" y="0"/>
                </a:lnTo>
                <a:lnTo>
                  <a:pt x="6107188" y="2175080"/>
                </a:lnTo>
                <a:lnTo>
                  <a:pt x="1189345" y="2175080"/>
                </a:lnTo>
                <a:lnTo>
                  <a:pt x="0" y="2175080"/>
                </a:lnTo>
                <a:close/>
              </a:path>
            </a:pathLst>
          </a:custGeom>
          <a:solidFill>
            <a:srgbClr val="7F7F7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B10167-0063-4509-A8B6-001308026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Opencv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4322C81-BAD1-4672-9973-B7C7B0A7EF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0" i="0" dirty="0">
                <a:effectLst/>
                <a:latin typeface="Source Code Pro"/>
              </a:rPr>
              <a:t>cv2.calcHist(images, channels, mask, </a:t>
            </a:r>
            <a:r>
              <a:rPr lang="en-US" altLang="zh-CN" b="0" i="0" dirty="0" err="1">
                <a:effectLst/>
                <a:latin typeface="Source Code Pro"/>
              </a:rPr>
              <a:t>histSize</a:t>
            </a:r>
            <a:r>
              <a:rPr lang="en-US" altLang="zh-CN" b="0" i="0" dirty="0">
                <a:effectLst/>
                <a:latin typeface="Source Code Pro"/>
              </a:rPr>
              <a:t>, ranges)</a:t>
            </a:r>
            <a:endParaRPr lang="zh-CN" altLang="en-US" dirty="0"/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E11A19F1-BC2F-493F-A5A6-983248900551}"/>
              </a:ext>
            </a:extLst>
          </p:cNvPr>
          <p:cNvCxnSpPr/>
          <p:nvPr/>
        </p:nvCxnSpPr>
        <p:spPr>
          <a:xfrm flipH="1">
            <a:off x="5717219" y="2219417"/>
            <a:ext cx="378781" cy="5592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0D6CD514-F572-4F6D-9A32-33BAD20D6CBC}"/>
              </a:ext>
            </a:extLst>
          </p:cNvPr>
          <p:cNvSpPr txBox="1"/>
          <p:nvPr/>
        </p:nvSpPr>
        <p:spPr>
          <a:xfrm>
            <a:off x="5885895" y="2876365"/>
            <a:ext cx="1574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R[0],G[1],B[2]?</a:t>
            </a:r>
            <a:endParaRPr lang="zh-CN" altLang="en-US" dirty="0"/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C163DA73-B2D2-42F5-96E1-968D804C45B2}"/>
              </a:ext>
            </a:extLst>
          </p:cNvPr>
          <p:cNvCxnSpPr/>
          <p:nvPr/>
        </p:nvCxnSpPr>
        <p:spPr>
          <a:xfrm flipH="1">
            <a:off x="7705817" y="2219417"/>
            <a:ext cx="62144" cy="13316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20860F17-4A52-4DFE-8115-00BC34663EE2}"/>
              </a:ext>
            </a:extLst>
          </p:cNvPr>
          <p:cNvSpPr txBox="1"/>
          <p:nvPr/>
        </p:nvSpPr>
        <p:spPr>
          <a:xfrm>
            <a:off x="6096000" y="3612304"/>
            <a:ext cx="3094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Where to calculate histogram</a:t>
            </a:r>
            <a:endParaRPr lang="zh-CN" altLang="en-US" dirty="0"/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E6E6ADBD-F2AD-4EB8-AFAD-B4EBBA6A8DB8}"/>
              </a:ext>
            </a:extLst>
          </p:cNvPr>
          <p:cNvCxnSpPr/>
          <p:nvPr/>
        </p:nvCxnSpPr>
        <p:spPr>
          <a:xfrm>
            <a:off x="9401452" y="2219417"/>
            <a:ext cx="0" cy="5592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91962BFC-8856-4803-AA5C-9491618AE9A4}"/>
              </a:ext>
            </a:extLst>
          </p:cNvPr>
          <p:cNvSpPr txBox="1"/>
          <p:nvPr/>
        </p:nvSpPr>
        <p:spPr>
          <a:xfrm>
            <a:off x="9312676" y="2885242"/>
            <a:ext cx="590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bins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325387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A371BD-AAAA-4DDC-995B-03545A7FF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How to draw it 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5622666-714D-47B9-90DA-663F09F7D9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Matplotlib</a:t>
            </a:r>
          </a:p>
          <a:p>
            <a:r>
              <a:rPr lang="en-US" altLang="zh-CN" dirty="0" err="1"/>
              <a:t>Opencv</a:t>
            </a:r>
            <a:r>
              <a:rPr lang="en-US" altLang="zh-CN" dirty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228242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057537-BD77-4B1F-B1F0-BEF6D7564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Using matplotlib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CCABDB5-C4A2-43C6-8CF8-3C2845F46E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0" i="0" dirty="0" err="1">
                <a:solidFill>
                  <a:srgbClr val="383A42"/>
                </a:solidFill>
                <a:effectLst/>
                <a:latin typeface="Source Code Pro"/>
              </a:rPr>
              <a:t>plt.hist</a:t>
            </a:r>
            <a:r>
              <a:rPr lang="en-US" altLang="zh-CN" b="0" i="0" dirty="0">
                <a:solidFill>
                  <a:srgbClr val="383A42"/>
                </a:solidFill>
                <a:effectLst/>
                <a:latin typeface="Source Code Pro"/>
              </a:rPr>
              <a:t>(</a:t>
            </a:r>
            <a:r>
              <a:rPr lang="en-US" altLang="zh-CN" b="0" i="0" dirty="0" err="1">
                <a:solidFill>
                  <a:srgbClr val="383A42"/>
                </a:solidFill>
                <a:effectLst/>
                <a:latin typeface="Source Code Pro"/>
              </a:rPr>
              <a:t>img.ravel</a:t>
            </a:r>
            <a:r>
              <a:rPr lang="en-US" altLang="zh-CN" b="0" i="0" dirty="0">
                <a:solidFill>
                  <a:srgbClr val="383A42"/>
                </a:solidFill>
                <a:effectLst/>
                <a:latin typeface="Source Code Pro"/>
              </a:rPr>
              <a:t>(),</a:t>
            </a:r>
            <a:r>
              <a:rPr lang="en-US" altLang="zh-CN" b="0" i="0" dirty="0">
                <a:solidFill>
                  <a:srgbClr val="986801"/>
                </a:solidFill>
                <a:effectLst/>
                <a:latin typeface="Source Code Pro"/>
              </a:rPr>
              <a:t>256</a:t>
            </a:r>
            <a:r>
              <a:rPr lang="en-US" altLang="zh-CN" b="0" i="0" dirty="0">
                <a:solidFill>
                  <a:srgbClr val="383A42"/>
                </a:solidFill>
                <a:effectLst/>
                <a:latin typeface="Source Code Pro"/>
              </a:rPr>
              <a:t>,[</a:t>
            </a:r>
            <a:r>
              <a:rPr lang="en-US" altLang="zh-CN" b="0" i="0" dirty="0">
                <a:solidFill>
                  <a:srgbClr val="986801"/>
                </a:solidFill>
                <a:effectLst/>
                <a:latin typeface="Source Code Pro"/>
              </a:rPr>
              <a:t>0</a:t>
            </a:r>
            <a:r>
              <a:rPr lang="en-US" altLang="zh-CN" b="0" i="0" dirty="0">
                <a:solidFill>
                  <a:srgbClr val="383A42"/>
                </a:solidFill>
                <a:effectLst/>
                <a:latin typeface="Source Code Pro"/>
              </a:rPr>
              <a:t>,</a:t>
            </a:r>
            <a:r>
              <a:rPr lang="en-US" altLang="zh-CN" b="0" i="0" dirty="0">
                <a:solidFill>
                  <a:srgbClr val="986801"/>
                </a:solidFill>
                <a:effectLst/>
                <a:latin typeface="Source Code Pro"/>
              </a:rPr>
              <a:t>256</a:t>
            </a:r>
            <a:r>
              <a:rPr lang="en-US" altLang="zh-CN" b="0" i="0" dirty="0">
                <a:solidFill>
                  <a:srgbClr val="383A42"/>
                </a:solidFill>
                <a:effectLst/>
                <a:latin typeface="Source Code Pro"/>
              </a:rPr>
              <a:t>])</a:t>
            </a:r>
            <a:endParaRPr lang="zh-CN" altLang="en-US" dirty="0"/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2F0D49CB-0EF7-46C8-A21F-4C6FCF6637E4}"/>
              </a:ext>
            </a:extLst>
          </p:cNvPr>
          <p:cNvCxnSpPr/>
          <p:nvPr/>
        </p:nvCxnSpPr>
        <p:spPr>
          <a:xfrm>
            <a:off x="5539666" y="2237173"/>
            <a:ext cx="0" cy="7546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2699AC4B-137E-4596-836C-FA9B252F3B87}"/>
              </a:ext>
            </a:extLst>
          </p:cNvPr>
          <p:cNvSpPr txBox="1"/>
          <p:nvPr/>
        </p:nvSpPr>
        <p:spPr>
          <a:xfrm>
            <a:off x="5282214" y="2894122"/>
            <a:ext cx="590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bins</a:t>
            </a:r>
            <a:endParaRPr lang="zh-CN" altLang="en-US" dirty="0"/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207EE81C-1D2C-4688-B8E2-A07CDB6AAE2E}"/>
              </a:ext>
            </a:extLst>
          </p:cNvPr>
          <p:cNvCxnSpPr/>
          <p:nvPr/>
        </p:nvCxnSpPr>
        <p:spPr>
          <a:xfrm>
            <a:off x="6826928" y="2237173"/>
            <a:ext cx="239697" cy="6480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2267F564-EBB1-462D-8284-8C47AACD0C23}"/>
              </a:ext>
            </a:extLst>
          </p:cNvPr>
          <p:cNvSpPr txBox="1"/>
          <p:nvPr/>
        </p:nvSpPr>
        <p:spPr>
          <a:xfrm>
            <a:off x="6984623" y="2835514"/>
            <a:ext cx="756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range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889484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F775C2-617F-41C8-9205-4CF29EDDBB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Using </a:t>
            </a:r>
            <a:r>
              <a:rPr lang="en-US" altLang="zh-CN" dirty="0" err="1"/>
              <a:t>opencv</a:t>
            </a:r>
            <a:r>
              <a:rPr lang="en-US" altLang="zh-CN" dirty="0"/>
              <a:t> to draw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4162837-BFC5-4714-B789-1D380F67A3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Cv2.line()</a:t>
            </a:r>
          </a:p>
          <a:p>
            <a:r>
              <a:rPr lang="en-US" altLang="zh-CN" dirty="0"/>
              <a:t>Cv2.polyline()</a:t>
            </a:r>
          </a:p>
          <a:p>
            <a:endParaRPr lang="en-US" altLang="zh-CN" dirty="0"/>
          </a:p>
          <a:p>
            <a:r>
              <a:rPr lang="en-US" altLang="zh-CN" dirty="0"/>
              <a:t>You can refer : https://github.com/opencv/opencv/blob/master/samples/python/hist.py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578577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9B89BE-958A-484F-8669-ABEB4CA7F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Histogram with mask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8D461A-0CF9-4D07-A428-820DC35F54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Only obtain the histogram in eon special region, you can use the mask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39A286A-BB3C-4637-B574-A9798BD1D1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3987" y="2481720"/>
            <a:ext cx="5691524" cy="3695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88708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E5DD63-A36A-480E-81EB-8A855E62E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i="0" dirty="0">
                <a:solidFill>
                  <a:srgbClr val="404040"/>
                </a:solidFill>
                <a:effectLst/>
                <a:latin typeface="Roboto Slab"/>
              </a:rPr>
              <a:t>Histogram Equalization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F62786A-A9ED-4B43-A337-53C93FF1FA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404040"/>
                </a:solidFill>
                <a:latin typeface="Lato"/>
              </a:rPr>
              <a:t>B</a:t>
            </a:r>
            <a:r>
              <a:rPr lang="en-US" altLang="zh-CN" b="0" i="0" dirty="0">
                <a:solidFill>
                  <a:srgbClr val="404040"/>
                </a:solidFill>
                <a:effectLst/>
                <a:latin typeface="Lato"/>
              </a:rPr>
              <a:t>righter image will have all pixels confined to high values. While darker image will have pixels confined to low values.</a:t>
            </a:r>
            <a:endParaRPr lang="zh-CN" altLang="en-US" dirty="0"/>
          </a:p>
        </p:txBody>
      </p:sp>
      <p:pic>
        <p:nvPicPr>
          <p:cNvPr id="2050" name="Picture 2" descr="Image result for 明亮">
            <a:extLst>
              <a:ext uri="{FF2B5EF4-FFF2-40B4-BE49-F238E27FC236}">
                <a16:creationId xmlns:a16="http://schemas.microsoft.com/office/drawing/2014/main" id="{9365A880-1CA3-4DFB-9968-46EB4258FA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5038" y="3144314"/>
            <a:ext cx="2409825" cy="2238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mage result for 明亮">
            <a:extLst>
              <a:ext uri="{FF2B5EF4-FFF2-40B4-BE49-F238E27FC236}">
                <a16:creationId xmlns:a16="http://schemas.microsoft.com/office/drawing/2014/main" id="{A3D2FA0E-0EB1-4E9D-AE41-1D43A451C9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087163"/>
            <a:ext cx="2352675" cy="2352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84905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F12082-3F5A-470E-BB0A-E69B8F59D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404040"/>
                </a:solidFill>
                <a:latin typeface="Lato"/>
              </a:rPr>
              <a:t>H</a:t>
            </a:r>
            <a:r>
              <a:rPr lang="en-US" altLang="zh-CN" b="0" i="0" dirty="0">
                <a:solidFill>
                  <a:srgbClr val="404040"/>
                </a:solidFill>
                <a:effectLst/>
                <a:latin typeface="Lato"/>
              </a:rPr>
              <a:t>istogram Equalization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BBFEF8C-987A-4196-8AB5-BCBD13E175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0" i="0" dirty="0">
                <a:solidFill>
                  <a:srgbClr val="404040"/>
                </a:solidFill>
                <a:effectLst/>
                <a:latin typeface="Lato"/>
              </a:rPr>
              <a:t>A good image will have pixels from all regions of the image,</a:t>
            </a:r>
            <a:r>
              <a:rPr lang="en-US" altLang="zh-CN" dirty="0">
                <a:solidFill>
                  <a:srgbClr val="404040"/>
                </a:solidFill>
                <a:latin typeface="Lato"/>
              </a:rPr>
              <a:t> so we</a:t>
            </a:r>
            <a:r>
              <a:rPr lang="en-US" altLang="zh-CN" b="0" i="0" dirty="0">
                <a:solidFill>
                  <a:srgbClr val="404040"/>
                </a:solidFill>
                <a:effectLst/>
                <a:latin typeface="Lato"/>
              </a:rPr>
              <a:t> need to stretch this histogram to either ends 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417997E-1686-4AF1-A0B1-897692088F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7916" y="3081671"/>
            <a:ext cx="5220360" cy="2390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75959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12C1E6-AF5B-4AFB-A25A-8CE0B7529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E6B11880-7528-4F4A-BA72-27187F906B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435136" cy="4351338"/>
          </a:xfrm>
        </p:spPr>
        <p:txBody>
          <a:bodyPr/>
          <a:lstStyle/>
          <a:p>
            <a:r>
              <a:rPr lang="en-US" altLang="zh-CN" dirty="0"/>
              <a:t>The histogram lies in the brighter region.</a:t>
            </a:r>
          </a:p>
          <a:p>
            <a:endParaRPr lang="en-US" altLang="zh-CN" dirty="0"/>
          </a:p>
          <a:p>
            <a:r>
              <a:rPr lang="en-US" altLang="zh-CN" dirty="0"/>
              <a:t>Find a transformation that maps the pixels in brighter region to the output pixels in full region. </a:t>
            </a:r>
            <a:r>
              <a:rPr lang="en-US" altLang="zh-CN" b="1" dirty="0">
                <a:solidFill>
                  <a:srgbClr val="FF0000"/>
                </a:solidFill>
              </a:rPr>
              <a:t>That is histogram equalization does.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CF60A43A-02E0-4BAC-B4CE-0BE144AEEF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3753" y="1932284"/>
            <a:ext cx="6081287" cy="4138019"/>
          </a:xfrm>
          <a:prstGeom prst="rect">
            <a:avLst/>
          </a:prstGeom>
        </p:spPr>
      </p:pic>
      <p:sp>
        <p:nvSpPr>
          <p:cNvPr id="10" name="椭圆 9">
            <a:extLst>
              <a:ext uri="{FF2B5EF4-FFF2-40B4-BE49-F238E27FC236}">
                <a16:creationId xmlns:a16="http://schemas.microsoft.com/office/drawing/2014/main" id="{7832224C-E562-466F-859D-4B540FBC2DA6}"/>
              </a:ext>
            </a:extLst>
          </p:cNvPr>
          <p:cNvSpPr/>
          <p:nvPr/>
        </p:nvSpPr>
        <p:spPr>
          <a:xfrm>
            <a:off x="8913181" y="5406501"/>
            <a:ext cx="1065320" cy="663802"/>
          </a:xfrm>
          <a:prstGeom prst="ellipse">
            <a:avLst/>
          </a:prstGeom>
          <a:noFill/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B4B2EFA-8064-417B-965F-F326113112E0}"/>
              </a:ext>
            </a:extLst>
          </p:cNvPr>
          <p:cNvSpPr txBox="1"/>
          <p:nvPr/>
        </p:nvSpPr>
        <p:spPr>
          <a:xfrm>
            <a:off x="6096000" y="6176963"/>
            <a:ext cx="2986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The values are 0 from 0-100</a:t>
            </a:r>
            <a:endParaRPr lang="zh-CN" altLang="en-US" dirty="0"/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B5200DBA-D845-41C9-B018-A75D02CA9EE8}"/>
              </a:ext>
            </a:extLst>
          </p:cNvPr>
          <p:cNvCxnSpPr/>
          <p:nvPr/>
        </p:nvCxnSpPr>
        <p:spPr>
          <a:xfrm flipH="1">
            <a:off x="7421732" y="5797118"/>
            <a:ext cx="1811045" cy="3798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70327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F1BA54-1C8A-4A29-8159-6C43B20FF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How to equalization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B0A9035-8DD4-4C69-BC3C-09AD4A8E24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444014" cy="4351338"/>
          </a:xfrm>
        </p:spPr>
        <p:txBody>
          <a:bodyPr/>
          <a:lstStyle/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2E8C510-4E4A-43B8-A4B3-CB80A0F0BB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8868" y="2042550"/>
            <a:ext cx="8983778" cy="3434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16793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D93C18-2407-490A-9AC5-1DF200CDC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Histogram equalization using </a:t>
            </a:r>
            <a:r>
              <a:rPr lang="en-US" altLang="zh-CN" dirty="0" err="1"/>
              <a:t>numpy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DFC20E5-5157-4206-9C6F-F009B8A60E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Calculate the Histogram </a:t>
            </a:r>
          </a:p>
          <a:p>
            <a:r>
              <a:rPr lang="en-US" altLang="zh-CN" dirty="0"/>
              <a:t>Cumulative distribution function (CDF)</a:t>
            </a:r>
          </a:p>
          <a:p>
            <a:r>
              <a:rPr lang="en-US" altLang="zh-CN" dirty="0"/>
              <a:t>Normalize the CDF</a:t>
            </a:r>
          </a:p>
          <a:p>
            <a:r>
              <a:rPr lang="en-US" altLang="zh-CN" dirty="0"/>
              <a:t>Mapping the image to new image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88004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Contents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Image thresholding</a:t>
            </a:r>
          </a:p>
          <a:p>
            <a:pPr lvl="1"/>
            <a:r>
              <a:rPr lang="en-US" altLang="zh-CN" dirty="0"/>
              <a:t>Simple thresholding</a:t>
            </a:r>
          </a:p>
          <a:p>
            <a:pPr lvl="1"/>
            <a:r>
              <a:rPr lang="en-US" altLang="zh-CN" dirty="0"/>
              <a:t>Adaptive Thresholding</a:t>
            </a:r>
          </a:p>
          <a:p>
            <a:pPr lvl="1"/>
            <a:r>
              <a:rPr lang="en-US" altLang="zh-CN" dirty="0"/>
              <a:t>Otsu’s method</a:t>
            </a:r>
          </a:p>
          <a:p>
            <a:pPr lvl="1"/>
            <a:endParaRPr lang="en-US" altLang="zh-CN" dirty="0"/>
          </a:p>
          <a:p>
            <a:r>
              <a:rPr lang="en-US" altLang="zh-CN" dirty="0"/>
              <a:t>Image smoothing</a:t>
            </a:r>
          </a:p>
          <a:p>
            <a:pPr lvl="1"/>
            <a:r>
              <a:rPr lang="en-US" altLang="zh-CN" dirty="0"/>
              <a:t>Average </a:t>
            </a:r>
          </a:p>
          <a:p>
            <a:pPr lvl="1"/>
            <a:r>
              <a:rPr lang="en-US" altLang="zh-CN" dirty="0"/>
              <a:t>Gaussian</a:t>
            </a:r>
          </a:p>
          <a:p>
            <a:pPr lvl="1"/>
            <a:r>
              <a:rPr lang="en-US" altLang="zh-CN" dirty="0"/>
              <a:t>Media</a:t>
            </a:r>
          </a:p>
          <a:p>
            <a:pPr lvl="1"/>
            <a:r>
              <a:rPr lang="en-US" altLang="zh-CN" dirty="0"/>
              <a:t>bilateral</a:t>
            </a:r>
          </a:p>
          <a:p>
            <a:pPr marL="0" indent="0">
              <a:buNone/>
            </a:pPr>
            <a:endParaRPr lang="en-US" altLang="zh-CN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825B36-EA17-43CF-9A08-FC732614D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Histogram equalization using </a:t>
            </a:r>
            <a:r>
              <a:rPr lang="en-US" altLang="zh-CN" dirty="0" err="1"/>
              <a:t>opencv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68B2E3A-8EBE-4B39-AC2D-6F85F2B2AD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0" i="0" dirty="0">
                <a:solidFill>
                  <a:srgbClr val="404040"/>
                </a:solidFill>
                <a:effectLst/>
                <a:latin typeface="Lato"/>
              </a:rPr>
              <a:t> </a:t>
            </a:r>
            <a:r>
              <a:rPr lang="en-US" altLang="zh-CN" b="1" i="0" dirty="0">
                <a:solidFill>
                  <a:srgbClr val="404040"/>
                </a:solidFill>
                <a:effectLst/>
                <a:latin typeface="Lato"/>
              </a:rPr>
              <a:t>cv2.equalizeHist(</a:t>
            </a:r>
            <a:r>
              <a:rPr lang="en-US" altLang="zh-CN" b="1" i="0" dirty="0" err="1">
                <a:solidFill>
                  <a:srgbClr val="404040"/>
                </a:solidFill>
                <a:effectLst/>
                <a:latin typeface="Lato"/>
              </a:rPr>
              <a:t>src</a:t>
            </a:r>
            <a:r>
              <a:rPr lang="en-US" altLang="zh-CN" b="1" i="0" dirty="0">
                <a:solidFill>
                  <a:srgbClr val="404040"/>
                </a:solidFill>
                <a:effectLst/>
                <a:latin typeface="Lato"/>
              </a:rPr>
              <a:t>)</a:t>
            </a:r>
          </a:p>
          <a:p>
            <a:pPr marL="0" indent="0">
              <a:buNone/>
            </a:pPr>
            <a:endParaRPr lang="en-US" altLang="zh-CN" dirty="0">
              <a:solidFill>
                <a:srgbClr val="404040"/>
              </a:solidFill>
              <a:latin typeface="Lato"/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404040"/>
                </a:solidFill>
                <a:latin typeface="Lato"/>
              </a:rPr>
              <a:t>Input is the source image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058094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4687AE-EBB7-4598-9805-6BF2F44D5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Adaptive histogram equalization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FD9E1EA8-68D5-4EC3-91DA-A8289036F0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251" r="3762"/>
          <a:stretch/>
        </p:blipFill>
        <p:spPr>
          <a:xfrm>
            <a:off x="5282215" y="2522336"/>
            <a:ext cx="6773661" cy="2475792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AD1EC507-739A-41DB-A4AF-4D153E00D785}"/>
              </a:ext>
            </a:extLst>
          </p:cNvPr>
          <p:cNvSpPr txBox="1"/>
          <p:nvPr/>
        </p:nvSpPr>
        <p:spPr>
          <a:xfrm>
            <a:off x="603682" y="2396971"/>
            <a:ext cx="440332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404040"/>
                </a:solidFill>
                <a:latin typeface="Lato"/>
              </a:rPr>
              <a:t>B</a:t>
            </a:r>
            <a:r>
              <a:rPr lang="en-US" altLang="zh-CN" b="0" i="0" dirty="0">
                <a:solidFill>
                  <a:srgbClr val="404040"/>
                </a:solidFill>
                <a:effectLst/>
                <a:latin typeface="Lato"/>
              </a:rPr>
              <a:t>ackground contrast has improved after histogram equalization. But compare the face of statue in both images. We lost most of the information there due to over-brightness</a:t>
            </a:r>
            <a:endParaRPr lang="zh-CN" altLang="en-US" dirty="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232FC6E2-BEE4-442E-99B6-39458231C2B7}"/>
              </a:ext>
            </a:extLst>
          </p:cNvPr>
          <p:cNvSpPr/>
          <p:nvPr/>
        </p:nvSpPr>
        <p:spPr>
          <a:xfrm>
            <a:off x="9339309" y="3524435"/>
            <a:ext cx="1597980" cy="181992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68AB6B2D-1856-40E1-AC7C-255FC4E82DA3}"/>
              </a:ext>
            </a:extLst>
          </p:cNvPr>
          <p:cNvSpPr/>
          <p:nvPr/>
        </p:nvSpPr>
        <p:spPr>
          <a:xfrm>
            <a:off x="5712782" y="3429000"/>
            <a:ext cx="1597980" cy="181992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任意多边形: 形状 8">
            <a:extLst>
              <a:ext uri="{FF2B5EF4-FFF2-40B4-BE49-F238E27FC236}">
                <a16:creationId xmlns:a16="http://schemas.microsoft.com/office/drawing/2014/main" id="{8FB9701C-C200-4AEE-B626-945442C92540}"/>
              </a:ext>
            </a:extLst>
          </p:cNvPr>
          <p:cNvSpPr/>
          <p:nvPr/>
        </p:nvSpPr>
        <p:spPr>
          <a:xfrm>
            <a:off x="6915705" y="5140171"/>
            <a:ext cx="2681056" cy="416272"/>
          </a:xfrm>
          <a:custGeom>
            <a:avLst/>
            <a:gdLst>
              <a:gd name="connsiteX0" fmla="*/ 0 w 2681056"/>
              <a:gd name="connsiteY0" fmla="*/ 44388 h 416272"/>
              <a:gd name="connsiteX1" fmla="*/ 648070 w 2681056"/>
              <a:gd name="connsiteY1" fmla="*/ 346229 h 416272"/>
              <a:gd name="connsiteX2" fmla="*/ 1065320 w 2681056"/>
              <a:gd name="connsiteY2" fmla="*/ 399495 h 416272"/>
              <a:gd name="connsiteX3" fmla="*/ 1597980 w 2681056"/>
              <a:gd name="connsiteY3" fmla="*/ 408373 h 416272"/>
              <a:gd name="connsiteX4" fmla="*/ 2121763 w 2681056"/>
              <a:gd name="connsiteY4" fmla="*/ 292963 h 416272"/>
              <a:gd name="connsiteX5" fmla="*/ 2405848 w 2681056"/>
              <a:gd name="connsiteY5" fmla="*/ 133165 h 416272"/>
              <a:gd name="connsiteX6" fmla="*/ 2681056 w 2681056"/>
              <a:gd name="connsiteY6" fmla="*/ 0 h 4162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81056" h="416272">
                <a:moveTo>
                  <a:pt x="0" y="44388"/>
                </a:moveTo>
                <a:cubicBezTo>
                  <a:pt x="235258" y="165716"/>
                  <a:pt x="470517" y="287045"/>
                  <a:pt x="648070" y="346229"/>
                </a:cubicBezTo>
                <a:cubicBezTo>
                  <a:pt x="825623" y="405413"/>
                  <a:pt x="907002" y="389138"/>
                  <a:pt x="1065320" y="399495"/>
                </a:cubicBezTo>
                <a:cubicBezTo>
                  <a:pt x="1223638" y="409852"/>
                  <a:pt x="1421906" y="426128"/>
                  <a:pt x="1597980" y="408373"/>
                </a:cubicBezTo>
                <a:cubicBezTo>
                  <a:pt x="1774054" y="390618"/>
                  <a:pt x="1987118" y="338831"/>
                  <a:pt x="2121763" y="292963"/>
                </a:cubicBezTo>
                <a:cubicBezTo>
                  <a:pt x="2256408" y="247095"/>
                  <a:pt x="2312633" y="181992"/>
                  <a:pt x="2405848" y="133165"/>
                </a:cubicBezTo>
                <a:cubicBezTo>
                  <a:pt x="2499064" y="84338"/>
                  <a:pt x="2590060" y="42169"/>
                  <a:pt x="2681056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01696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121884-3516-4A67-BA5F-601334CA5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FECF1B11-66BE-4538-9127-641B43DEB5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19623" y="1938726"/>
            <a:ext cx="5288738" cy="4000847"/>
          </a:xfrm>
          <a:prstGeom prst="rect">
            <a:avLst/>
          </a:prstGeom>
        </p:spPr>
      </p:pic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1D695ACF-34CD-4A82-ABE1-ABD502A3968B}"/>
              </a:ext>
            </a:extLst>
          </p:cNvPr>
          <p:cNvCxnSpPr/>
          <p:nvPr/>
        </p:nvCxnSpPr>
        <p:spPr>
          <a:xfrm>
            <a:off x="5919623" y="2503503"/>
            <a:ext cx="528873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64901142-7C46-4E0E-BAD3-616533A7D427}"/>
              </a:ext>
            </a:extLst>
          </p:cNvPr>
          <p:cNvCxnSpPr/>
          <p:nvPr/>
        </p:nvCxnSpPr>
        <p:spPr>
          <a:xfrm>
            <a:off x="5919623" y="3249227"/>
            <a:ext cx="528873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340CB55B-EF0C-41EA-8FCE-B99B2184E56E}"/>
              </a:ext>
            </a:extLst>
          </p:cNvPr>
          <p:cNvCxnSpPr/>
          <p:nvPr/>
        </p:nvCxnSpPr>
        <p:spPr>
          <a:xfrm>
            <a:off x="5919623" y="3948026"/>
            <a:ext cx="528873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6DC05371-C8DD-4CC2-87FF-57130467BEFF}"/>
              </a:ext>
            </a:extLst>
          </p:cNvPr>
          <p:cNvCxnSpPr/>
          <p:nvPr/>
        </p:nvCxnSpPr>
        <p:spPr>
          <a:xfrm>
            <a:off x="5919623" y="4667117"/>
            <a:ext cx="528873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9D666C1E-5625-4050-A920-FE3A670FA41D}"/>
              </a:ext>
            </a:extLst>
          </p:cNvPr>
          <p:cNvCxnSpPr/>
          <p:nvPr/>
        </p:nvCxnSpPr>
        <p:spPr>
          <a:xfrm>
            <a:off x="5919623" y="5315187"/>
            <a:ext cx="528873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DAE8679D-87C3-4813-B77F-9DD1F3AB96A1}"/>
              </a:ext>
            </a:extLst>
          </p:cNvPr>
          <p:cNvCxnSpPr/>
          <p:nvPr/>
        </p:nvCxnSpPr>
        <p:spPr>
          <a:xfrm>
            <a:off x="6578354" y="1938726"/>
            <a:ext cx="0" cy="400084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0273E147-F371-401F-8009-B1D8C6F52052}"/>
              </a:ext>
            </a:extLst>
          </p:cNvPr>
          <p:cNvCxnSpPr/>
          <p:nvPr/>
        </p:nvCxnSpPr>
        <p:spPr>
          <a:xfrm>
            <a:off x="7395099" y="1938725"/>
            <a:ext cx="0" cy="400084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E2A5D14F-61CF-43BB-9D51-35E809D7E6E6}"/>
              </a:ext>
            </a:extLst>
          </p:cNvPr>
          <p:cNvCxnSpPr/>
          <p:nvPr/>
        </p:nvCxnSpPr>
        <p:spPr>
          <a:xfrm>
            <a:off x="8158579" y="1947602"/>
            <a:ext cx="0" cy="400084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7A6FAA85-3651-45B9-AFC3-8699F0E6219A}"/>
              </a:ext>
            </a:extLst>
          </p:cNvPr>
          <p:cNvCxnSpPr/>
          <p:nvPr/>
        </p:nvCxnSpPr>
        <p:spPr>
          <a:xfrm>
            <a:off x="8948691" y="1938724"/>
            <a:ext cx="0" cy="400084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999803AF-7B7C-4AE1-BF28-8F24589F6233}"/>
              </a:ext>
            </a:extLst>
          </p:cNvPr>
          <p:cNvCxnSpPr/>
          <p:nvPr/>
        </p:nvCxnSpPr>
        <p:spPr>
          <a:xfrm>
            <a:off x="9738803" y="1938724"/>
            <a:ext cx="0" cy="400084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B7D6B6D4-ED2B-4D7A-846B-56EE0069FF53}"/>
              </a:ext>
            </a:extLst>
          </p:cNvPr>
          <p:cNvCxnSpPr/>
          <p:nvPr/>
        </p:nvCxnSpPr>
        <p:spPr>
          <a:xfrm>
            <a:off x="10457895" y="1938723"/>
            <a:ext cx="0" cy="400084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93276535-B20B-46DF-8625-3B9D06A03B86}"/>
              </a:ext>
            </a:extLst>
          </p:cNvPr>
          <p:cNvSpPr txBox="1"/>
          <p:nvPr/>
        </p:nvSpPr>
        <p:spPr>
          <a:xfrm>
            <a:off x="918945" y="2787562"/>
            <a:ext cx="509306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Divide the image into same size grid, such as</a:t>
            </a:r>
          </a:p>
          <a:p>
            <a:r>
              <a:rPr lang="en-US" altLang="zh-CN" b="1" dirty="0"/>
              <a:t>8*8, and do the histogram equalization in each</a:t>
            </a:r>
          </a:p>
          <a:p>
            <a:r>
              <a:rPr lang="en-US" altLang="zh-CN" b="1" dirty="0"/>
              <a:t>Grid.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2440359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E95767-3992-4528-B5A0-35E26FDCE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Adaptive histogram equalization using </a:t>
            </a:r>
            <a:r>
              <a:rPr lang="en-US" altLang="zh-CN" dirty="0" err="1"/>
              <a:t>opencv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E53612D-0B7C-4842-9427-B02983D51B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clahe</a:t>
            </a:r>
            <a:r>
              <a:rPr lang="en-US" altLang="zh-CN" dirty="0"/>
              <a:t> = cv2.createCLAHE(</a:t>
            </a:r>
            <a:r>
              <a:rPr lang="en-US" altLang="zh-CN" dirty="0" err="1"/>
              <a:t>clipLimit</a:t>
            </a:r>
            <a:r>
              <a:rPr lang="en-US" altLang="zh-CN" dirty="0"/>
              <a:t>=2.0, </a:t>
            </a:r>
            <a:r>
              <a:rPr lang="en-US" altLang="zh-CN" dirty="0" err="1"/>
              <a:t>tileGridSize</a:t>
            </a:r>
            <a:r>
              <a:rPr lang="en-US" altLang="zh-CN" dirty="0"/>
              <a:t>=(8,8))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0F8D1DB-F33A-4578-98A6-A64036B4AC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1237" y="2907533"/>
            <a:ext cx="8446216" cy="3049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17077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8D69DE-18A3-4C29-B820-F1D8D26E3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Exercises about histogram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9CAD9F7-77AC-4546-9ADE-59D8A94E3A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 image histogram using </a:t>
            </a:r>
            <a:r>
              <a:rPr lang="en-US" altLang="zh-CN" dirty="0" err="1"/>
              <a:t>numpy</a:t>
            </a:r>
            <a:endParaRPr lang="en-US" altLang="zh-CN" dirty="0"/>
          </a:p>
          <a:p>
            <a:r>
              <a:rPr lang="en-US" altLang="zh-CN" dirty="0"/>
              <a:t>2. image histogram using </a:t>
            </a:r>
            <a:r>
              <a:rPr lang="en-US" altLang="zh-CN" dirty="0" err="1"/>
              <a:t>opencv</a:t>
            </a:r>
            <a:r>
              <a:rPr lang="en-US" altLang="zh-CN" dirty="0"/>
              <a:t> 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349166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8D69DE-18A3-4C29-B820-F1D8D26E3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Exercises about </a:t>
            </a:r>
            <a:r>
              <a:rPr lang="en-US" altLang="zh-CN"/>
              <a:t>histogram equalization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9CAD9F7-77AC-4546-9ADE-59D8A94E3A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 image histogram equalization using </a:t>
            </a:r>
            <a:r>
              <a:rPr lang="en-US" altLang="zh-CN" dirty="0" err="1"/>
              <a:t>numpy</a:t>
            </a:r>
            <a:endParaRPr lang="en-US" altLang="zh-CN" dirty="0"/>
          </a:p>
          <a:p>
            <a:r>
              <a:rPr lang="en-US" altLang="zh-CN" dirty="0"/>
              <a:t>2. image histogram equalization using </a:t>
            </a:r>
            <a:r>
              <a:rPr lang="en-US" altLang="zh-CN" dirty="0" err="1"/>
              <a:t>opencv</a:t>
            </a:r>
            <a:r>
              <a:rPr lang="en-US" altLang="zh-CN" dirty="0"/>
              <a:t> </a:t>
            </a:r>
          </a:p>
          <a:p>
            <a:r>
              <a:rPr lang="en-US" altLang="zh-CN" dirty="0"/>
              <a:t>3. adaptive histogram equalization using </a:t>
            </a:r>
            <a:r>
              <a:rPr lang="en-US" altLang="zh-CN" dirty="0" err="1"/>
              <a:t>opencv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942827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What is the histogram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Histogram is a graph or plot, which can give you an overall idea about the intensity distribution of image.</a:t>
            </a:r>
            <a:endParaRPr lang="zh-CN" altLang="en-US" dirty="0"/>
          </a:p>
        </p:txBody>
      </p:sp>
      <p:sp>
        <p:nvSpPr>
          <p:cNvPr id="4" name="AutoShape 2"/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4B11ADF7-9244-424E-B48F-8B8BC8050F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8640" y="2748296"/>
            <a:ext cx="5728626" cy="396224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E750C5-39A1-4763-845D-008F73A09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What is histogram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EF7A29C-1015-4CBE-9C4F-6AF44B781C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690064" cy="4351338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en-US" altLang="zh-CN" dirty="0"/>
              <a:t>X-axis pixel values</a:t>
            </a:r>
          </a:p>
          <a:p>
            <a:r>
              <a:rPr lang="en-US" altLang="zh-CN" dirty="0"/>
              <a:t>Y-axis corresponding number of pixels</a:t>
            </a:r>
          </a:p>
          <a:p>
            <a:r>
              <a:rPr lang="en-US" altLang="zh-CN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Histograms are collected </a:t>
            </a:r>
            <a:r>
              <a:rPr lang="en-US" altLang="zh-CN" b="0" i="1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counts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 of data organized into a set of predefined </a:t>
            </a:r>
            <a:r>
              <a:rPr lang="en-US" altLang="zh-CN" b="0" i="1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bins</a:t>
            </a:r>
            <a:endParaRPr lang="en-US" altLang="zh-CN" b="0" i="0" dirty="0">
              <a:solidFill>
                <a:srgbClr val="000000"/>
              </a:solidFill>
              <a:effectLst/>
              <a:latin typeface="Helvetica" panose="020B0604020202020204" pitchFamily="34" charset="0"/>
            </a:endParaRPr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2FA5B36-2C22-4D10-ABC2-82058B5DB94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618"/>
          <a:stretch/>
        </p:blipFill>
        <p:spPr>
          <a:xfrm>
            <a:off x="7862813" y="1825625"/>
            <a:ext cx="3231160" cy="419864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sp>
        <p:nvSpPr>
          <p:cNvPr id="7" name="任意多边形: 形状 6">
            <a:extLst>
              <a:ext uri="{FF2B5EF4-FFF2-40B4-BE49-F238E27FC236}">
                <a16:creationId xmlns:a16="http://schemas.microsoft.com/office/drawing/2014/main" id="{DED1A154-3FA0-483E-8A1C-7601317AEDBA}"/>
              </a:ext>
            </a:extLst>
          </p:cNvPr>
          <p:cNvSpPr/>
          <p:nvPr/>
        </p:nvSpPr>
        <p:spPr>
          <a:xfrm>
            <a:off x="3897297" y="1359734"/>
            <a:ext cx="4829453" cy="522332"/>
          </a:xfrm>
          <a:custGeom>
            <a:avLst/>
            <a:gdLst>
              <a:gd name="connsiteX0" fmla="*/ 0 w 4829453"/>
              <a:gd name="connsiteY0" fmla="*/ 522332 h 522332"/>
              <a:gd name="connsiteX1" fmla="*/ 1535837 w 4829453"/>
              <a:gd name="connsiteY1" fmla="*/ 25183 h 522332"/>
              <a:gd name="connsiteX2" fmla="*/ 2681056 w 4829453"/>
              <a:gd name="connsiteY2" fmla="*/ 78449 h 522332"/>
              <a:gd name="connsiteX3" fmla="*/ 3284738 w 4829453"/>
              <a:gd name="connsiteY3" fmla="*/ 122837 h 522332"/>
              <a:gd name="connsiteX4" fmla="*/ 4021585 w 4829453"/>
              <a:gd name="connsiteY4" fmla="*/ 149470 h 522332"/>
              <a:gd name="connsiteX5" fmla="*/ 4829453 w 4829453"/>
              <a:gd name="connsiteY5" fmla="*/ 495699 h 522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829453" h="522332">
                <a:moveTo>
                  <a:pt x="0" y="522332"/>
                </a:moveTo>
                <a:cubicBezTo>
                  <a:pt x="544497" y="310747"/>
                  <a:pt x="1088994" y="99163"/>
                  <a:pt x="1535837" y="25183"/>
                </a:cubicBezTo>
                <a:cubicBezTo>
                  <a:pt x="1982680" y="-48797"/>
                  <a:pt x="2389573" y="62173"/>
                  <a:pt x="2681056" y="78449"/>
                </a:cubicBezTo>
                <a:cubicBezTo>
                  <a:pt x="2972540" y="94725"/>
                  <a:pt x="3061317" y="111000"/>
                  <a:pt x="3284738" y="122837"/>
                </a:cubicBezTo>
                <a:cubicBezTo>
                  <a:pt x="3508159" y="134674"/>
                  <a:pt x="3764132" y="87326"/>
                  <a:pt x="4021585" y="149470"/>
                </a:cubicBezTo>
                <a:cubicBezTo>
                  <a:pt x="4279038" y="211614"/>
                  <a:pt x="4554245" y="353656"/>
                  <a:pt x="4829453" y="495699"/>
                </a:cubicBezTo>
              </a:path>
            </a:pathLst>
          </a:custGeom>
          <a:noFill/>
          <a:ln w="28575"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任意多边形: 形状 7">
            <a:extLst>
              <a:ext uri="{FF2B5EF4-FFF2-40B4-BE49-F238E27FC236}">
                <a16:creationId xmlns:a16="http://schemas.microsoft.com/office/drawing/2014/main" id="{EF974D53-00BD-499E-AAF9-061F3C15D7F1}"/>
              </a:ext>
            </a:extLst>
          </p:cNvPr>
          <p:cNvSpPr/>
          <p:nvPr/>
        </p:nvSpPr>
        <p:spPr>
          <a:xfrm flipV="1">
            <a:off x="6096000" y="1990044"/>
            <a:ext cx="1734105" cy="522332"/>
          </a:xfrm>
          <a:custGeom>
            <a:avLst/>
            <a:gdLst>
              <a:gd name="connsiteX0" fmla="*/ 0 w 3844031"/>
              <a:gd name="connsiteY0" fmla="*/ 0 h 233098"/>
              <a:gd name="connsiteX1" fmla="*/ 1695635 w 3844031"/>
              <a:gd name="connsiteY1" fmla="*/ 230819 h 233098"/>
              <a:gd name="connsiteX2" fmla="*/ 3844031 w 3844031"/>
              <a:gd name="connsiteY2" fmla="*/ 124287 h 233098"/>
              <a:gd name="connsiteX3" fmla="*/ 3844031 w 3844031"/>
              <a:gd name="connsiteY3" fmla="*/ 124287 h 2330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44031" h="233098">
                <a:moveTo>
                  <a:pt x="0" y="0"/>
                </a:moveTo>
                <a:cubicBezTo>
                  <a:pt x="527481" y="105052"/>
                  <a:pt x="1054963" y="210105"/>
                  <a:pt x="1695635" y="230819"/>
                </a:cubicBezTo>
                <a:cubicBezTo>
                  <a:pt x="2336307" y="251533"/>
                  <a:pt x="3844031" y="124287"/>
                  <a:pt x="3844031" y="124287"/>
                </a:cubicBezTo>
                <a:lnTo>
                  <a:pt x="3844031" y="124287"/>
                </a:lnTo>
              </a:path>
            </a:pathLst>
          </a:custGeom>
          <a:noFill/>
          <a:ln w="28575"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34300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97852D-2A76-4792-AFA3-199845956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How to get the histogram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A6DD0C-FA19-47B3-95E4-8B9E6E8D39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355237" cy="4351338"/>
          </a:xfrm>
        </p:spPr>
        <p:txBody>
          <a:bodyPr/>
          <a:lstStyle/>
          <a:p>
            <a:r>
              <a:rPr lang="en-US" altLang="zh-CN" dirty="0"/>
              <a:t>Image that a matrix contains pixels of an image.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03D680A-F925-4569-A2C3-D606358B36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5247" y="2007078"/>
            <a:ext cx="3764606" cy="3749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52237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4048D5-709B-4D0F-8CA7-BD8473B94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Step1: Segment the range in subparts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C09E688-CA8C-43F7-BB1C-E380C9391B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Since we know that the </a:t>
            </a:r>
            <a:r>
              <a:rPr lang="en-US" altLang="zh-CN" b="0" i="1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range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 of information value for this case is 256 values, we can segment our range in subparts (called </a:t>
            </a:r>
            <a:r>
              <a:rPr lang="en-US" altLang="zh-CN" b="1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bins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) like: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180E73A-44CC-40E1-8F82-775D197321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7052" y="3508464"/>
            <a:ext cx="6488371" cy="992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06607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A0477A-838C-4606-B4BC-16AA249B0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Step2: count the number of pixels in range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27498EB-28F0-491C-8358-F007247695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 we keep count of the number of pixels that fall in the range of each bin. Applying this to the example above we get the image below ( axis x represents the bins and axis y the number of pixels in each of them).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8984E9B-67A0-42CD-89C0-638AB169AA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2814" y="3892131"/>
            <a:ext cx="6289599" cy="2100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9880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ACD92F-3EC8-42C0-9817-1370EC155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Notes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22A941-901A-41E6-8D54-416FDF7BD7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An histogram can keep count not only of color intensities, but of whatever image features that we want to measure (i.e. gradients, directions, 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etc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).</a:t>
            </a:r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493A5B6-7EAF-4F1A-A4BF-332AF3A80E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6792" y="3302001"/>
            <a:ext cx="7766480" cy="2619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52725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403FA7-F2AD-451C-9DF3-DB695E155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How to do using </a:t>
            </a:r>
            <a:r>
              <a:rPr lang="en-US" altLang="zh-CN" dirty="0" err="1"/>
              <a:t>numpy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25AE2D-689A-4D9C-AE4F-3714D369B3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np.histogram</a:t>
            </a:r>
            <a:r>
              <a:rPr lang="en-US" altLang="zh-CN" dirty="0"/>
              <a:t>(a, bins, range, weight, density)</a:t>
            </a:r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0E743080-214A-43CC-B8C7-8E2CD8182AAA}"/>
              </a:ext>
            </a:extLst>
          </p:cNvPr>
          <p:cNvCxnSpPr/>
          <p:nvPr/>
        </p:nvCxnSpPr>
        <p:spPr>
          <a:xfrm>
            <a:off x="4829452" y="2246050"/>
            <a:ext cx="284086" cy="5859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9BA7172E-D805-449B-A462-1B784B15286F}"/>
              </a:ext>
            </a:extLst>
          </p:cNvPr>
          <p:cNvSpPr txBox="1"/>
          <p:nvPr/>
        </p:nvSpPr>
        <p:spPr>
          <a:xfrm>
            <a:off x="4332302" y="2991772"/>
            <a:ext cx="1704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Intensity range</a:t>
            </a:r>
            <a:endParaRPr lang="zh-CN" altLang="en-US" dirty="0"/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9F3C0C3C-F92E-4C72-98CB-C4C579EA267C}"/>
              </a:ext>
            </a:extLst>
          </p:cNvPr>
          <p:cNvCxnSpPr/>
          <p:nvPr/>
        </p:nvCxnSpPr>
        <p:spPr>
          <a:xfrm>
            <a:off x="6312023" y="2246050"/>
            <a:ext cx="363985" cy="488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F1B2E09D-A70F-4ACF-8183-38721113309C}"/>
              </a:ext>
            </a:extLst>
          </p:cNvPr>
          <p:cNvSpPr txBox="1"/>
          <p:nvPr/>
        </p:nvSpPr>
        <p:spPr>
          <a:xfrm>
            <a:off x="6096000" y="2807106"/>
            <a:ext cx="17045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Weight of the image pixels</a:t>
            </a:r>
            <a:endParaRPr lang="zh-CN" altLang="en-US" dirty="0"/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DD09E740-F47E-4CF2-9181-DC461734C708}"/>
              </a:ext>
            </a:extLst>
          </p:cNvPr>
          <p:cNvCxnSpPr/>
          <p:nvPr/>
        </p:nvCxnSpPr>
        <p:spPr>
          <a:xfrm>
            <a:off x="7800513" y="2490186"/>
            <a:ext cx="411332" cy="5015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D460DB98-4458-4B9F-8C67-23459B080FFE}"/>
              </a:ext>
            </a:extLst>
          </p:cNvPr>
          <p:cNvSpPr txBox="1"/>
          <p:nvPr/>
        </p:nvSpPr>
        <p:spPr>
          <a:xfrm>
            <a:off x="8416031" y="3130271"/>
            <a:ext cx="2730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Normalized as probability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88714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811</TotalTime>
  <Words>584</Words>
  <Application>Microsoft Office PowerPoint</Application>
  <PresentationFormat>宽屏</PresentationFormat>
  <Paragraphs>85</Paragraphs>
  <Slides>25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3" baseType="lpstr">
      <vt:lpstr>Lato</vt:lpstr>
      <vt:lpstr>Roboto Slab</vt:lpstr>
      <vt:lpstr>Source Code Pro</vt:lpstr>
      <vt:lpstr>等线</vt:lpstr>
      <vt:lpstr>等线 Light</vt:lpstr>
      <vt:lpstr>Arial</vt:lpstr>
      <vt:lpstr>Helvetica</vt:lpstr>
      <vt:lpstr>Office 主题​​</vt:lpstr>
      <vt:lpstr> Image Histogram, </vt:lpstr>
      <vt:lpstr>Contents </vt:lpstr>
      <vt:lpstr>What is the histogram</vt:lpstr>
      <vt:lpstr>What is histogram</vt:lpstr>
      <vt:lpstr>How to get the histogram</vt:lpstr>
      <vt:lpstr>Step1: Segment the range in subparts</vt:lpstr>
      <vt:lpstr>Step2: count the number of pixels in range</vt:lpstr>
      <vt:lpstr>Notes</vt:lpstr>
      <vt:lpstr>How to do using numpy</vt:lpstr>
      <vt:lpstr>Opencv</vt:lpstr>
      <vt:lpstr>How to draw it </vt:lpstr>
      <vt:lpstr>Using matplotlib</vt:lpstr>
      <vt:lpstr>Using opencv to draw</vt:lpstr>
      <vt:lpstr>Histogram with mask</vt:lpstr>
      <vt:lpstr>Histogram Equalization</vt:lpstr>
      <vt:lpstr>Histogram Equalization</vt:lpstr>
      <vt:lpstr>PowerPoint 演示文稿</vt:lpstr>
      <vt:lpstr>How to equalization</vt:lpstr>
      <vt:lpstr>Histogram equalization using numpy</vt:lpstr>
      <vt:lpstr>Histogram equalization using opencv</vt:lpstr>
      <vt:lpstr>Adaptive histogram equalization</vt:lpstr>
      <vt:lpstr>PowerPoint 演示文稿</vt:lpstr>
      <vt:lpstr>Adaptive histogram equalization using opencv</vt:lpstr>
      <vt:lpstr>Exercises about histogram</vt:lpstr>
      <vt:lpstr>Exercises about histogram equalization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Image geometric transform</dc:title>
  <dc:creator>li max</dc:creator>
  <cp:lastModifiedBy>li max</cp:lastModifiedBy>
  <cp:revision>152</cp:revision>
  <dcterms:created xsi:type="dcterms:W3CDTF">2020-10-13T08:00:00Z</dcterms:created>
  <dcterms:modified xsi:type="dcterms:W3CDTF">2020-10-28T08:03:19Z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2052-10.8.0.5874</vt:lpwstr>
  </property>
</Properties>
</file>