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446" r:id="rId5"/>
    <p:sldId id="277" r:id="rId6"/>
    <p:sldId id="447" r:id="rId7"/>
    <p:sldId id="448" r:id="rId8"/>
    <p:sldId id="449" r:id="rId9"/>
    <p:sldId id="450" r:id="rId10"/>
    <p:sldId id="452" r:id="rId11"/>
    <p:sldId id="451" r:id="rId12"/>
    <p:sldId id="453" r:id="rId13"/>
    <p:sldId id="454" r:id="rId14"/>
    <p:sldId id="455" r:id="rId15"/>
    <p:sldId id="456" r:id="rId16"/>
    <p:sldId id="457" r:id="rId17"/>
    <p:sldId id="458" r:id="rId18"/>
    <p:sldId id="43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Image segmentation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2020.10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Region Growing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606165" cy="4351655"/>
          </a:xfrm>
        </p:spPr>
        <p:txBody>
          <a:bodyPr/>
          <a:p>
            <a:r>
              <a:rPr lang="zh-CN" altLang="en-US"/>
              <a:t>Region growing is a simple region-based (also classified as a pixel-based) image segmentation method.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1180" y="2056130"/>
            <a:ext cx="4145915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Watershed segmentation(region growing)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3395" cy="4351655"/>
          </a:xfrm>
        </p:spPr>
        <p:txBody>
          <a:bodyPr/>
          <a:p>
            <a:r>
              <a:rPr lang="zh-CN" altLang="en-US"/>
              <a:t>Any grayscale image can be viewed as a topographic surface where high intensity denotes peaks and hills while low intensity denotes valleys.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85" y="2089785"/>
            <a:ext cx="5036185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38930" cy="4351655"/>
          </a:xfrm>
        </p:spPr>
        <p:txBody>
          <a:bodyPr/>
          <a:p>
            <a:r>
              <a:rPr lang="zh-CN" altLang="en-US"/>
              <a:t>If we flood this surface from its minima and, if we </a:t>
            </a:r>
            <a:r>
              <a:rPr lang="zh-CN" altLang="en-US" b="1"/>
              <a:t>prevent </a:t>
            </a:r>
            <a:r>
              <a:rPr lang="zh-CN" altLang="en-US"/>
              <a:t>the merging of the waters coming from different </a:t>
            </a:r>
            <a:r>
              <a:rPr lang="en-US" altLang="zh-CN"/>
              <a:t>regions</a:t>
            </a:r>
            <a:r>
              <a:rPr lang="zh-CN" altLang="en-US"/>
              <a:t>, we </a:t>
            </a:r>
            <a:r>
              <a:rPr lang="en-US" altLang="zh-CN"/>
              <a:t>segment </a:t>
            </a:r>
            <a:r>
              <a:rPr lang="zh-CN" altLang="en-US"/>
              <a:t>the image into two different sets: the </a:t>
            </a:r>
            <a:r>
              <a:rPr lang="zh-CN" altLang="en-US" b="1"/>
              <a:t>catchment </a:t>
            </a:r>
            <a:r>
              <a:rPr lang="zh-CN" altLang="en-US"/>
              <a:t>basins and the watershed lines.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6595" y="2408555"/>
            <a:ext cx="4999355" cy="2583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 of watershed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140" y="1750695"/>
            <a:ext cx="2590800" cy="244602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423285" y="1750695"/>
            <a:ext cx="6997065" cy="2366010"/>
            <a:chOff x="5589" y="2757"/>
            <a:chExt cx="11019" cy="3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9" y="2775"/>
              <a:ext cx="3732" cy="37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3" y="2775"/>
              <a:ext cx="3605" cy="37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70" y="2757"/>
              <a:ext cx="3638" cy="370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779905" y="1478280"/>
            <a:ext cx="3035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56430" y="1384935"/>
            <a:ext cx="3035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00215" y="1366520"/>
            <a:ext cx="295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117965" y="1396365"/>
            <a:ext cx="295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739140" y="4105910"/>
            <a:ext cx="9847580" cy="2701925"/>
            <a:chOff x="1164" y="6466"/>
            <a:chExt cx="15508" cy="4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" y="6824"/>
              <a:ext cx="3756" cy="382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3" y="6785"/>
              <a:ext cx="3950" cy="39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7" y="6785"/>
              <a:ext cx="3852" cy="393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72" y="6770"/>
              <a:ext cx="3900" cy="393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803" y="6466"/>
              <a:ext cx="46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456430" y="4027805"/>
            <a:ext cx="295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922770" y="4033520"/>
            <a:ext cx="295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191625" y="4027805"/>
            <a:ext cx="295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83355" cy="4351655"/>
          </a:xfrm>
        </p:spPr>
        <p:txBody>
          <a:bodyPr/>
          <a:p>
            <a:r>
              <a:rPr lang="zh-CN" altLang="en-US"/>
              <a:t>However, in practice, this transform produces an important over-segmentation due to noise or local irregularities in the gradient image.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815" y="1900555"/>
            <a:ext cx="6356985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Marker-controlled watershed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0" y="4093210"/>
            <a:ext cx="7368540" cy="252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00555"/>
            <a:ext cx="1051623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A major enhancement of the watershed transformation consists in flooding the topographic surface from a previously defined set of markers.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810510"/>
            <a:ext cx="495363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</a:t>
            </a:r>
            <a:r>
              <a:rPr lang="en-US" altLang="zh-CN"/>
              <a:t>for watershed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215" y="2014855"/>
            <a:ext cx="7992110" cy="3608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985" y="2413000"/>
            <a:ext cx="317944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watershed algorithm is a classic algorithm used for segmentation and is especially useful when extracting touching or overlapping objects in images,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Requirements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finishing the homework using jupyter file(.ipynb)</a:t>
            </a:r>
            <a:endParaRPr lang="en-US" altLang="zh-CN"/>
          </a:p>
          <a:p>
            <a:r>
              <a:rPr lang="en-US" altLang="zh-CN"/>
              <a:t>please upload the homework to my wechat or my email </a:t>
            </a:r>
            <a:r>
              <a:rPr lang="en-US" altLang="zh-CN">
                <a:sym typeface="+mn-ea"/>
              </a:rPr>
              <a:t>275268490@qq.com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Image segmentation</a:t>
            </a:r>
            <a:endParaRPr lang="en-US" altLang="zh-CN" dirty="0"/>
          </a:p>
          <a:p>
            <a:r>
              <a:rPr lang="en-US" altLang="zh-CN" dirty="0"/>
              <a:t>Watershed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image segmentation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artit</a:t>
            </a:r>
            <a:r>
              <a:rPr lang="en-US" altLang="zh-CN"/>
              <a:t>e </a:t>
            </a:r>
            <a:r>
              <a:rPr lang="zh-CN" altLang="en-US"/>
              <a:t>an image into multiple parts or regions, often based on the characteristics of the pixels in the image.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9465" y="3550920"/>
            <a:ext cx="4854575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classificantion of image segmentation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image segmentation methods</a:t>
            </a:r>
            <a:r>
              <a:rPr lang="zh-CN" altLang="en-US" dirty="0"/>
              <a:t>，including thresholding, clustering, graph-based segmentation, and region growing.</a:t>
            </a:r>
            <a:endParaRPr lang="zh-CN" alt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Thresholding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5130" y="1978660"/>
            <a:ext cx="6629400" cy="3695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6320" y="2077085"/>
            <a:ext cx="254000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Using Otsu’s method, </a:t>
            </a:r>
            <a:r>
              <a:rPr lang="en-US" altLang="zh-CN"/>
              <a:t>cv2.binary() </a:t>
            </a:r>
            <a:r>
              <a:rPr lang="zh-CN" altLang="en-US"/>
              <a:t>performs thresholding on a 2D or 3D grayscale image to create a binary image.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057900" y="1630045"/>
            <a:ext cx="714375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39915" y="1503680"/>
            <a:ext cx="24612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remote sensing image?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Clustering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6990" y="2272665"/>
            <a:ext cx="7403465" cy="2846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765" y="2560320"/>
            <a:ext cx="284988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Using K-means clustering–based segmentation </a:t>
            </a:r>
            <a:r>
              <a:rPr lang="en-US" altLang="zh-CN"/>
              <a:t>to</a:t>
            </a:r>
            <a:r>
              <a:rPr lang="zh-CN" altLang="en-US"/>
              <a:t> segment an image into K number of clusters.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09155" y="1176020"/>
            <a:ext cx="1714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k=2?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Graph-Based Segmentation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2625" y="2619375"/>
            <a:ext cx="6774180" cy="2491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7785" y="2619375"/>
            <a:ext cx="25400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Lazy-snapping to separate the foreground and background regions.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 cut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9080" y="2271395"/>
            <a:ext cx="7406640" cy="3497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635" y="2769235"/>
            <a:ext cx="23844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graph cut to segment the image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Deep Learning for Image Segmentation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61815" cy="4351655"/>
          </a:xfrm>
        </p:spPr>
        <p:txBody>
          <a:bodyPr/>
          <a:p>
            <a:r>
              <a:rPr lang="zh-CN" altLang="en-US"/>
              <a:t>Using convolutional neural networks (CNNs), a deep learning technique called </a:t>
            </a:r>
            <a:r>
              <a:rPr lang="zh-CN" altLang="en-US" b="1"/>
              <a:t>s</a:t>
            </a:r>
            <a:r>
              <a:rPr lang="zh-CN" altLang="en-US" b="1"/>
              <a:t>emantic segmentation</a:t>
            </a:r>
            <a:r>
              <a:rPr lang="zh-CN" altLang="en-US"/>
              <a:t> lets you associate every pixel of an image with a class label.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515" y="1825625"/>
            <a:ext cx="5342255" cy="2346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WPS 演示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Office 主题​​</vt:lpstr>
      <vt:lpstr>Image segmentation</vt:lpstr>
      <vt:lpstr>Contents </vt:lpstr>
      <vt:lpstr>What is image segmentation</vt:lpstr>
      <vt:lpstr>Color space</vt:lpstr>
      <vt:lpstr>Thresholding</vt:lpstr>
      <vt:lpstr>Clustering</vt:lpstr>
      <vt:lpstr>Graph-Based Segmentation</vt:lpstr>
      <vt:lpstr>graph cut </vt:lpstr>
      <vt:lpstr>Deep Learning for Image Segmentation</vt:lpstr>
      <vt:lpstr>Region Growing</vt:lpstr>
      <vt:lpstr>Watershed segmentation</vt:lpstr>
      <vt:lpstr>PowerPoint 演示文稿</vt:lpstr>
      <vt:lpstr>Sample of watershed</vt:lpstr>
      <vt:lpstr>PowerPoint 演示文稿</vt:lpstr>
      <vt:lpstr>Marker-controlled watershed</vt:lpstr>
      <vt:lpstr>Demo for watershed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262</cp:revision>
  <dcterms:created xsi:type="dcterms:W3CDTF">2020-10-13T08:00:00Z</dcterms:created>
  <dcterms:modified xsi:type="dcterms:W3CDTF">2020-11-24T08:09:11Z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