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7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Image Histogram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2020.10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ea typeface="+mn-lt"/>
              </a:rPr>
              <a:t>cv2.calcHist(images, channels, mask, </a:t>
            </a:r>
            <a:r>
              <a:rPr lang="en-US" altLang="zh-CN" b="0" i="0" dirty="0" err="1">
                <a:effectLst/>
                <a:ea typeface="+mn-lt"/>
              </a:rPr>
              <a:t>histSize</a:t>
            </a:r>
            <a:r>
              <a:rPr lang="en-US" altLang="zh-CN" b="0" i="0" dirty="0">
                <a:effectLst/>
                <a:ea typeface="+mn-lt"/>
              </a:rPr>
              <a:t>, ranges)</a:t>
            </a:r>
            <a:endParaRPr lang="zh-CN" altLang="en-US" dirty="0">
              <a:ea typeface="+mn-lt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 flipH="1">
            <a:off x="4901565" y="2207260"/>
            <a:ext cx="127635" cy="6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4245" y="287636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R[0],G[1],B[2]?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085205" y="2178685"/>
            <a:ext cx="1620520" cy="137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96000" y="361230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 to calculate histogram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665085" y="2226945"/>
            <a:ext cx="1124585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45926" y="295191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draw it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en-US" altLang="zh-CN" dirty="0"/>
          </a:p>
          <a:p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83A42"/>
                </a:solidFill>
                <a:effectLst/>
                <a:ea typeface="+mn-lt"/>
              </a:rPr>
              <a:t>plt.hist</a:t>
            </a:r>
            <a:r>
              <a:rPr lang="en-US" altLang="zh-CN" b="0" i="0" dirty="0">
                <a:solidFill>
                  <a:srgbClr val="383A42"/>
                </a:solidFill>
                <a:effectLst/>
                <a:ea typeface="+mn-lt"/>
              </a:rPr>
              <a:t>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ea typeface="+mn-lt"/>
              </a:rPr>
              <a:t>img.ravel</a:t>
            </a:r>
            <a:r>
              <a:rPr lang="en-US" altLang="zh-CN" b="0" i="0" dirty="0">
                <a:solidFill>
                  <a:srgbClr val="383A42"/>
                </a:solidFill>
                <a:effectLst/>
                <a:ea typeface="+mn-lt"/>
              </a:rPr>
              <a:t>(),</a:t>
            </a:r>
            <a:r>
              <a:rPr lang="en-US" altLang="zh-CN" b="0" i="0" dirty="0">
                <a:solidFill>
                  <a:srgbClr val="986801"/>
                </a:solidFill>
                <a:effectLst/>
                <a:ea typeface="+mn-lt"/>
              </a:rPr>
              <a:t>256</a:t>
            </a:r>
            <a:r>
              <a:rPr lang="en-US" altLang="zh-CN" b="0" i="0" dirty="0">
                <a:solidFill>
                  <a:srgbClr val="383A42"/>
                </a:solidFill>
                <a:effectLst/>
                <a:ea typeface="+mn-lt"/>
              </a:rPr>
              <a:t>,[</a:t>
            </a:r>
            <a:r>
              <a:rPr lang="en-US" altLang="zh-CN" b="0" i="0" dirty="0">
                <a:solidFill>
                  <a:srgbClr val="986801"/>
                </a:solidFill>
                <a:effectLst/>
                <a:ea typeface="+mn-lt"/>
              </a:rPr>
              <a:t>0</a:t>
            </a:r>
            <a:r>
              <a:rPr lang="en-US" altLang="zh-CN" b="0" i="0" dirty="0">
                <a:solidFill>
                  <a:srgbClr val="383A42"/>
                </a:solidFill>
                <a:effectLst/>
                <a:ea typeface="+mn-lt"/>
              </a:rPr>
              <a:t>,</a:t>
            </a:r>
            <a:r>
              <a:rPr lang="en-US" altLang="zh-CN" b="0" i="0" dirty="0">
                <a:solidFill>
                  <a:srgbClr val="986801"/>
                </a:solidFill>
                <a:effectLst/>
                <a:ea typeface="+mn-lt"/>
              </a:rPr>
              <a:t>256</a:t>
            </a:r>
            <a:r>
              <a:rPr lang="en-US" altLang="zh-CN" b="0" i="0" dirty="0">
                <a:solidFill>
                  <a:srgbClr val="383A42"/>
                </a:solidFill>
                <a:effectLst/>
                <a:ea typeface="+mn-lt"/>
              </a:rPr>
              <a:t>])</a:t>
            </a:r>
            <a:endParaRPr lang="zh-CN" altLang="en-US" dirty="0">
              <a:ea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268396" y="2184468"/>
            <a:ext cx="0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86814" y="289412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bins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130843" y="2187008"/>
            <a:ext cx="239697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70098" y="28355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range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opencv</a:t>
            </a:r>
            <a:r>
              <a:rPr lang="en-US" altLang="zh-CN" dirty="0"/>
              <a:t> to draw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Cv2.line()</a:t>
            </a:r>
            <a:endParaRPr lang="en-US" altLang="zh-CN" dirty="0"/>
          </a:p>
          <a:p>
            <a:r>
              <a:rPr lang="en-US" altLang="zh-CN" dirty="0"/>
              <a:t>Cv2.polyline()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can refer : https://github.com/opencv/opencv/blob/master/samples/python/hist.py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990" y="1047750"/>
            <a:ext cx="7567295" cy="1950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 with mask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obtain the histogram in eon special region, you can use the mask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87" y="2481720"/>
            <a:ext cx="5691524" cy="36952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404040"/>
                </a:solidFill>
                <a:effectLst/>
                <a:latin typeface="+mn-lt"/>
                <a:ea typeface="+mn-lt"/>
              </a:rPr>
              <a:t>Histogram Equalization</a:t>
            </a:r>
            <a:endParaRPr lang="zh-CN" altLang="en-US" dirty="0">
              <a:latin typeface="+mn-lt"/>
              <a:ea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04040"/>
                </a:solidFill>
                <a:ea typeface="+mn-lt"/>
              </a:rPr>
              <a:t>B</a:t>
            </a:r>
            <a:r>
              <a:rPr lang="en-US" altLang="zh-CN" b="0" i="0" dirty="0">
                <a:solidFill>
                  <a:srgbClr val="404040"/>
                </a:solidFill>
                <a:effectLst/>
                <a:ea typeface="+mn-lt"/>
              </a:rPr>
              <a:t>righter image will have all pixels confined to high values. While darker image will have pixels confined to low values.</a:t>
            </a:r>
            <a:endParaRPr lang="zh-CN" altLang="en-US" dirty="0">
              <a:ea typeface="+mn-lt"/>
            </a:endParaRPr>
          </a:p>
        </p:txBody>
      </p:sp>
      <p:pic>
        <p:nvPicPr>
          <p:cNvPr id="2050" name="Picture 2" descr="Image result for 明亮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38" y="3144314"/>
            <a:ext cx="24098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明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7163"/>
            <a:ext cx="2352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2228215" y="2217420"/>
            <a:ext cx="542925" cy="1123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801495" y="2566035"/>
            <a:ext cx="4283710" cy="6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04040"/>
                </a:solidFill>
                <a:latin typeface="+mn-lt"/>
                <a:ea typeface="+mn-lt"/>
              </a:rPr>
              <a:t>H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lt"/>
                <a:ea typeface="+mn-lt"/>
              </a:rPr>
              <a:t>istogram Equalization</a:t>
            </a:r>
            <a:endParaRPr lang="zh-CN" altLang="en-US" dirty="0">
              <a:latin typeface="+mn-lt"/>
              <a:ea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ea typeface="+mn-lt"/>
              </a:rPr>
              <a:t>A good image will have pixels from all regions of the image,</a:t>
            </a:r>
            <a:r>
              <a:rPr lang="en-US" altLang="zh-CN" dirty="0">
                <a:solidFill>
                  <a:srgbClr val="404040"/>
                </a:solidFill>
                <a:ea typeface="+mn-lt"/>
              </a:rPr>
              <a:t> so we</a:t>
            </a:r>
            <a:r>
              <a:rPr lang="en-US" altLang="zh-CN" b="0" i="0" dirty="0">
                <a:solidFill>
                  <a:srgbClr val="404040"/>
                </a:solidFill>
                <a:effectLst/>
                <a:ea typeface="+mn-lt"/>
              </a:rPr>
              <a:t> need to stretch this histogram to either ends </a:t>
            </a:r>
            <a:endParaRPr lang="zh-CN" altLang="en-US" dirty="0">
              <a:ea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916" y="3081671"/>
            <a:ext cx="5220360" cy="2390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4435136" cy="4351338"/>
          </a:xfrm>
        </p:spPr>
        <p:txBody>
          <a:bodyPr/>
          <a:lstStyle/>
          <a:p>
            <a:r>
              <a:rPr lang="en-US" altLang="zh-CN" dirty="0"/>
              <a:t>The histogram lies in the brighter region.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Find a transformation that maps the pixels in brighter region to the output pixels in full region. </a:t>
            </a:r>
            <a:r>
              <a:rPr lang="en-US" altLang="zh-CN" b="1" dirty="0">
                <a:solidFill>
                  <a:srgbClr val="FF0000"/>
                </a:solidFill>
              </a:rPr>
              <a:t>That is histogram equalization does.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753" y="1932284"/>
            <a:ext cx="6081287" cy="4138019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8913181" y="5406501"/>
            <a:ext cx="1065320" cy="66380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96000" y="617696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values are 0 from 0-100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421732" y="5797118"/>
            <a:ext cx="1811045" cy="37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equalization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44014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868" y="2042550"/>
            <a:ext cx="8983778" cy="34349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 equalization using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the Histogram </a:t>
            </a:r>
            <a:endParaRPr lang="en-US" altLang="zh-CN" dirty="0"/>
          </a:p>
          <a:p>
            <a:r>
              <a:rPr lang="en-US" altLang="zh-CN" dirty="0"/>
              <a:t>Cumulative distribution function (CDF)</a:t>
            </a:r>
            <a:endParaRPr lang="en-US" altLang="zh-CN" dirty="0"/>
          </a:p>
          <a:p>
            <a:r>
              <a:rPr lang="en-US" altLang="zh-CN" dirty="0"/>
              <a:t>Normalize the CDF</a:t>
            </a:r>
            <a:endParaRPr lang="en-US" altLang="zh-CN" dirty="0"/>
          </a:p>
          <a:p>
            <a:r>
              <a:rPr lang="en-US" altLang="zh-CN" dirty="0"/>
              <a:t>Mapping the image to new image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Histogram</a:t>
            </a:r>
            <a:endParaRPr lang="en-US" altLang="zh-CN" dirty="0"/>
          </a:p>
          <a:p>
            <a:pPr lvl="1"/>
            <a:r>
              <a:rPr lang="en-US" altLang="zh-CN" dirty="0"/>
              <a:t>Definitioin</a:t>
            </a:r>
            <a:endParaRPr lang="en-US" altLang="zh-CN" dirty="0"/>
          </a:p>
          <a:p>
            <a:pPr lvl="1"/>
            <a:r>
              <a:rPr lang="en-US" altLang="zh-CN" dirty="0"/>
              <a:t>Method to define histogram </a:t>
            </a:r>
            <a:endParaRPr lang="en-US" altLang="zh-CN" dirty="0"/>
          </a:p>
          <a:p>
            <a:pPr lvl="1"/>
            <a:r>
              <a:rPr lang="en-US" altLang="zh-CN" dirty="0"/>
              <a:t>Get histogram using numpy and opencv </a:t>
            </a:r>
            <a:endParaRPr lang="en-US" altLang="zh-CN" dirty="0"/>
          </a:p>
          <a:p>
            <a:pPr lvl="1"/>
            <a:r>
              <a:rPr lang="en-US" altLang="zh-CN" dirty="0"/>
              <a:t>Mask histogram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Histogram equalization</a:t>
            </a:r>
            <a:endParaRPr lang="en-US" altLang="zh-CN" dirty="0"/>
          </a:p>
          <a:p>
            <a:pPr lvl="1"/>
            <a:r>
              <a:rPr lang="en-US" altLang="zh-CN" dirty="0"/>
              <a:t>What is histogram equalization</a:t>
            </a:r>
            <a:endParaRPr lang="en-US" altLang="zh-CN" dirty="0"/>
          </a:p>
          <a:p>
            <a:pPr lvl="1"/>
            <a:r>
              <a:rPr lang="en-US" altLang="zh-CN" dirty="0"/>
              <a:t>Histogram equalization using numpy and opencv</a:t>
            </a:r>
            <a:endParaRPr lang="en-US" altLang="zh-CN" dirty="0"/>
          </a:p>
          <a:p>
            <a:pPr lvl="1"/>
            <a:r>
              <a:rPr lang="en-US" altLang="zh-CN" dirty="0"/>
              <a:t>Adaptive histogram equalization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 equalization using </a:t>
            </a:r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ea typeface="+mn-lt"/>
              </a:rPr>
              <a:t> </a:t>
            </a:r>
            <a:r>
              <a:rPr lang="en-US" altLang="zh-CN" b="1" i="0" dirty="0">
                <a:solidFill>
                  <a:srgbClr val="404040"/>
                </a:solidFill>
                <a:effectLst/>
                <a:ea typeface="+mn-lt"/>
              </a:rPr>
              <a:t>cv2.equalizeHist(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ea typeface="+mn-lt"/>
              </a:rPr>
              <a:t>src</a:t>
            </a:r>
            <a:r>
              <a:rPr lang="en-US" altLang="zh-CN" b="1" i="0" dirty="0">
                <a:solidFill>
                  <a:srgbClr val="404040"/>
                </a:solidFill>
                <a:effectLst/>
                <a:ea typeface="+mn-lt"/>
              </a:rPr>
              <a:t>)</a:t>
            </a:r>
            <a:endParaRPr lang="en-US" altLang="zh-CN" b="1" i="0" dirty="0">
              <a:solidFill>
                <a:srgbClr val="404040"/>
              </a:solidFill>
              <a:effectLst/>
              <a:ea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404040"/>
              </a:solidFill>
              <a:ea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04040"/>
                </a:solidFill>
                <a:ea typeface="+mn-lt"/>
              </a:rPr>
              <a:t>Input is the source image</a:t>
            </a:r>
            <a:endParaRPr lang="zh-CN" altLang="en-US" dirty="0">
              <a:ea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histogram equalization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251" r="3762"/>
          <a:stretch>
            <a:fillRect/>
          </a:stretch>
        </p:blipFill>
        <p:spPr>
          <a:xfrm>
            <a:off x="5282215" y="2522336"/>
            <a:ext cx="6773661" cy="24757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682" y="2396971"/>
            <a:ext cx="440332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ea typeface="+mn-lt"/>
              </a:rPr>
              <a:t>B</a:t>
            </a:r>
            <a:r>
              <a:rPr lang="en-US" altLang="zh-CN" b="0" i="0" dirty="0">
                <a:solidFill>
                  <a:srgbClr val="404040"/>
                </a:solidFill>
                <a:effectLst/>
                <a:ea typeface="+mn-lt"/>
              </a:rPr>
              <a:t>ackground contrast has improved after histogram equalization. But compare the face of statue in both images. We lost most of the information there due to over-brightness</a:t>
            </a:r>
            <a:endParaRPr lang="zh-CN" altLang="en-US" dirty="0">
              <a:ea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39309" y="3524435"/>
            <a:ext cx="1597980" cy="1819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2782" y="3429000"/>
            <a:ext cx="1597980" cy="1819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6915705" y="5140171"/>
            <a:ext cx="2681056" cy="416272"/>
          </a:xfrm>
          <a:custGeom>
            <a:avLst/>
            <a:gdLst>
              <a:gd name="connsiteX0" fmla="*/ 0 w 2681056"/>
              <a:gd name="connsiteY0" fmla="*/ 44388 h 416272"/>
              <a:gd name="connsiteX1" fmla="*/ 648070 w 2681056"/>
              <a:gd name="connsiteY1" fmla="*/ 346229 h 416272"/>
              <a:gd name="connsiteX2" fmla="*/ 1065320 w 2681056"/>
              <a:gd name="connsiteY2" fmla="*/ 399495 h 416272"/>
              <a:gd name="connsiteX3" fmla="*/ 1597980 w 2681056"/>
              <a:gd name="connsiteY3" fmla="*/ 408373 h 416272"/>
              <a:gd name="connsiteX4" fmla="*/ 2121763 w 2681056"/>
              <a:gd name="connsiteY4" fmla="*/ 292963 h 416272"/>
              <a:gd name="connsiteX5" fmla="*/ 2405848 w 2681056"/>
              <a:gd name="connsiteY5" fmla="*/ 133165 h 416272"/>
              <a:gd name="connsiteX6" fmla="*/ 2681056 w 2681056"/>
              <a:gd name="connsiteY6" fmla="*/ 0 h 41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1056" h="416272">
                <a:moveTo>
                  <a:pt x="0" y="44388"/>
                </a:moveTo>
                <a:cubicBezTo>
                  <a:pt x="235258" y="165716"/>
                  <a:pt x="470517" y="287045"/>
                  <a:pt x="648070" y="346229"/>
                </a:cubicBezTo>
                <a:cubicBezTo>
                  <a:pt x="825623" y="405413"/>
                  <a:pt x="907002" y="389138"/>
                  <a:pt x="1065320" y="399495"/>
                </a:cubicBezTo>
                <a:cubicBezTo>
                  <a:pt x="1223638" y="409852"/>
                  <a:pt x="1421906" y="426128"/>
                  <a:pt x="1597980" y="408373"/>
                </a:cubicBezTo>
                <a:cubicBezTo>
                  <a:pt x="1774054" y="390618"/>
                  <a:pt x="1987118" y="338831"/>
                  <a:pt x="2121763" y="292963"/>
                </a:cubicBezTo>
                <a:cubicBezTo>
                  <a:pt x="2256408" y="247095"/>
                  <a:pt x="2312633" y="181992"/>
                  <a:pt x="2405848" y="133165"/>
                </a:cubicBezTo>
                <a:cubicBezTo>
                  <a:pt x="2499064" y="84338"/>
                  <a:pt x="2590060" y="42169"/>
                  <a:pt x="268105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9623" y="1938726"/>
            <a:ext cx="5288738" cy="400084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919623" y="2503503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919623" y="3249227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19623" y="3948026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19623" y="4667117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919623" y="5315187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78354" y="1938726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395099" y="1938725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158579" y="1947602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948691" y="1938724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738803" y="1938724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457895" y="1938723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18945" y="2787562"/>
            <a:ext cx="5093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Divide the image into same size grid, such as</a:t>
            </a:r>
            <a:endParaRPr lang="en-US" altLang="zh-CN" b="1" dirty="0"/>
          </a:p>
          <a:p>
            <a:r>
              <a:rPr lang="en-US" altLang="zh-CN" b="1" dirty="0"/>
              <a:t>8*8, and do the histogram equalization in each</a:t>
            </a:r>
            <a:endParaRPr lang="en-US" altLang="zh-CN" b="1" dirty="0"/>
          </a:p>
          <a:p>
            <a:r>
              <a:rPr lang="en-US" altLang="zh-CN" b="1" dirty="0"/>
              <a:t>Grid.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histogram equalization using </a:t>
            </a:r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clahe</a:t>
            </a:r>
            <a:r>
              <a:rPr lang="en-US" altLang="zh-CN" dirty="0"/>
              <a:t> = cv2.createCLAHE(</a:t>
            </a:r>
            <a:r>
              <a:rPr lang="en-US" altLang="zh-CN" dirty="0" err="1"/>
              <a:t>clipLimit</a:t>
            </a:r>
            <a:r>
              <a:rPr lang="en-US" altLang="zh-CN" dirty="0"/>
              <a:t>=2.0, </a:t>
            </a:r>
            <a:r>
              <a:rPr lang="en-US" altLang="zh-CN" dirty="0" err="1"/>
              <a:t>tileGridSize</a:t>
            </a:r>
            <a:r>
              <a:rPr lang="en-US" altLang="zh-CN" dirty="0"/>
              <a:t>=(8,8))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237" y="2907533"/>
            <a:ext cx="8446216" cy="30493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 about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image histogram using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2. image histogram using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 about </a:t>
            </a:r>
            <a:r>
              <a:rPr lang="en-US" altLang="zh-CN"/>
              <a:t>histogram equalization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image histogram equalization using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2. image histogram equalization using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3. adaptive histogram equalization using </a:t>
            </a:r>
            <a:r>
              <a:rPr lang="en-US" altLang="zh-CN" dirty="0" err="1"/>
              <a:t>opencv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Histogram is a graph or plot, which can give you an overall idea about the intensity distribution of image.</a:t>
            </a:r>
            <a:endParaRPr lang="zh-CN" altLang="en-US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8640" y="2748296"/>
            <a:ext cx="5728626" cy="3962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90064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X-axis pixel values (intensity)</a:t>
            </a:r>
            <a:endParaRPr lang="en-US" altLang="zh-CN" dirty="0"/>
          </a:p>
          <a:p>
            <a:r>
              <a:rPr lang="en-US" altLang="zh-CN" dirty="0"/>
              <a:t>Y-axis corresponding number of pixels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Histograms are collected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counts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of data organized into a set of predefined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bins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6618"/>
          <a:stretch>
            <a:fillRect/>
          </a:stretch>
        </p:blipFill>
        <p:spPr>
          <a:xfrm>
            <a:off x="7862813" y="1825625"/>
            <a:ext cx="3231160" cy="4198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任意多边形: 形状 6"/>
          <p:cNvSpPr/>
          <p:nvPr/>
        </p:nvSpPr>
        <p:spPr>
          <a:xfrm>
            <a:off x="3897297" y="1359734"/>
            <a:ext cx="4829453" cy="522332"/>
          </a:xfrm>
          <a:custGeom>
            <a:avLst/>
            <a:gdLst>
              <a:gd name="connsiteX0" fmla="*/ 0 w 4829453"/>
              <a:gd name="connsiteY0" fmla="*/ 522332 h 522332"/>
              <a:gd name="connsiteX1" fmla="*/ 1535837 w 4829453"/>
              <a:gd name="connsiteY1" fmla="*/ 25183 h 522332"/>
              <a:gd name="connsiteX2" fmla="*/ 2681056 w 4829453"/>
              <a:gd name="connsiteY2" fmla="*/ 78449 h 522332"/>
              <a:gd name="connsiteX3" fmla="*/ 3284738 w 4829453"/>
              <a:gd name="connsiteY3" fmla="*/ 122837 h 522332"/>
              <a:gd name="connsiteX4" fmla="*/ 4021585 w 4829453"/>
              <a:gd name="connsiteY4" fmla="*/ 149470 h 522332"/>
              <a:gd name="connsiteX5" fmla="*/ 4829453 w 4829453"/>
              <a:gd name="connsiteY5" fmla="*/ 495699 h 52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9453" h="522332">
                <a:moveTo>
                  <a:pt x="0" y="522332"/>
                </a:moveTo>
                <a:cubicBezTo>
                  <a:pt x="544497" y="310747"/>
                  <a:pt x="1088994" y="99163"/>
                  <a:pt x="1535837" y="25183"/>
                </a:cubicBezTo>
                <a:cubicBezTo>
                  <a:pt x="1982680" y="-48797"/>
                  <a:pt x="2389573" y="62173"/>
                  <a:pt x="2681056" y="78449"/>
                </a:cubicBezTo>
                <a:cubicBezTo>
                  <a:pt x="2972540" y="94725"/>
                  <a:pt x="3061317" y="111000"/>
                  <a:pt x="3284738" y="122837"/>
                </a:cubicBezTo>
                <a:cubicBezTo>
                  <a:pt x="3508159" y="134674"/>
                  <a:pt x="3764132" y="87326"/>
                  <a:pt x="4021585" y="149470"/>
                </a:cubicBezTo>
                <a:cubicBezTo>
                  <a:pt x="4279038" y="211614"/>
                  <a:pt x="4554245" y="353656"/>
                  <a:pt x="4829453" y="495699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flipV="1">
            <a:off x="6096000" y="1990044"/>
            <a:ext cx="1734105" cy="522332"/>
          </a:xfrm>
          <a:custGeom>
            <a:avLst/>
            <a:gdLst>
              <a:gd name="connsiteX0" fmla="*/ 0 w 3844031"/>
              <a:gd name="connsiteY0" fmla="*/ 0 h 233098"/>
              <a:gd name="connsiteX1" fmla="*/ 1695635 w 3844031"/>
              <a:gd name="connsiteY1" fmla="*/ 230819 h 233098"/>
              <a:gd name="connsiteX2" fmla="*/ 3844031 w 3844031"/>
              <a:gd name="connsiteY2" fmla="*/ 124287 h 233098"/>
              <a:gd name="connsiteX3" fmla="*/ 3844031 w 3844031"/>
              <a:gd name="connsiteY3" fmla="*/ 124287 h 2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031" h="233098">
                <a:moveTo>
                  <a:pt x="0" y="0"/>
                </a:moveTo>
                <a:cubicBezTo>
                  <a:pt x="527481" y="105052"/>
                  <a:pt x="1054963" y="210105"/>
                  <a:pt x="1695635" y="230819"/>
                </a:cubicBezTo>
                <a:cubicBezTo>
                  <a:pt x="2336307" y="251533"/>
                  <a:pt x="3844031" y="124287"/>
                  <a:pt x="3844031" y="124287"/>
                </a:cubicBezTo>
                <a:lnTo>
                  <a:pt x="3844031" y="124287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333740" y="5502910"/>
            <a:ext cx="397510" cy="445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479155" y="6035675"/>
            <a:ext cx="32004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23630" y="6230620"/>
            <a:ext cx="4914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the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55237" cy="4351338"/>
          </a:xfrm>
        </p:spPr>
        <p:txBody>
          <a:bodyPr/>
          <a:lstStyle/>
          <a:p>
            <a:r>
              <a:rPr lang="en-US" altLang="zh-CN" dirty="0"/>
              <a:t>Image that a matrix contains pixels of an image.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5247" y="2007078"/>
            <a:ext cx="3764606" cy="3749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Step1: Segment the range in subparts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Since we know that the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range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of information value for this case is 256 values, we can segment our range in subparts (called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bins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 like: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080" y="3403600"/>
            <a:ext cx="7788275" cy="1196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Step2: count the number of pixels in 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we keep count of the number of pixels that fall in the range of each bin. Applying this to the example above we get the image below ( axis x represents the bins and axis y the number of pixels in each of them).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814" y="3892131"/>
            <a:ext cx="6289599" cy="21002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 histogram can keep count not only of color intensities, but of whatever image features that we want to measure (i.e. gradients, directions,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etc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92" y="3302001"/>
            <a:ext cx="7766480" cy="2619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using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np.histogram</a:t>
            </a:r>
            <a:r>
              <a:rPr lang="en-US" altLang="zh-CN" dirty="0"/>
              <a:t>(a, bins, range, weight, density)</a:t>
            </a:r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829452" y="2246050"/>
            <a:ext cx="284086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32302" y="2991772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Intensity range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312023" y="2246050"/>
            <a:ext cx="363985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96000" y="2807106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 of the image pixels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800513" y="2490186"/>
            <a:ext cx="411332" cy="5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16031" y="313027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Normalized as probability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3131</Words>
  <Application>WPS 演示</Application>
  <PresentationFormat>宽屏</PresentationFormat>
  <Paragraphs>148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Helvetica</vt:lpstr>
      <vt:lpstr>等线 Light</vt:lpstr>
      <vt:lpstr>等线</vt:lpstr>
      <vt:lpstr>微软雅黑</vt:lpstr>
      <vt:lpstr>Calibri</vt:lpstr>
      <vt:lpstr>Office 主题​​</vt:lpstr>
      <vt:lpstr>Image Histogram</vt:lpstr>
      <vt:lpstr>Contents </vt:lpstr>
      <vt:lpstr>What is the histogram</vt:lpstr>
      <vt:lpstr>What is histogram</vt:lpstr>
      <vt:lpstr>How to get the histogram</vt:lpstr>
      <vt:lpstr>Step1: Segment the range in subparts</vt:lpstr>
      <vt:lpstr>Step2: count the number of pixels in range</vt:lpstr>
      <vt:lpstr>Notes</vt:lpstr>
      <vt:lpstr>How to do using numpy</vt:lpstr>
      <vt:lpstr>Opencv</vt:lpstr>
      <vt:lpstr>How to draw it </vt:lpstr>
      <vt:lpstr>Using matplotlib</vt:lpstr>
      <vt:lpstr>Using opencv to draw</vt:lpstr>
      <vt:lpstr>Histogram with mask</vt:lpstr>
      <vt:lpstr>Histogram Equalization</vt:lpstr>
      <vt:lpstr>Histogram Equalization</vt:lpstr>
      <vt:lpstr>PowerPoint 演示文稿</vt:lpstr>
      <vt:lpstr>How to equalization</vt:lpstr>
      <vt:lpstr>Histogram equalization using numpy</vt:lpstr>
      <vt:lpstr>Histogram equalization using opencv</vt:lpstr>
      <vt:lpstr>Adaptive histogram equalization</vt:lpstr>
      <vt:lpstr>PowerPoint 演示文稿</vt:lpstr>
      <vt:lpstr>Adaptive histogram equalization using opencv</vt:lpstr>
      <vt:lpstr>Exercises about histogram</vt:lpstr>
      <vt:lpstr>Exercises about histogram equalization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limax</cp:lastModifiedBy>
  <cp:revision>160</cp:revision>
  <dcterms:created xsi:type="dcterms:W3CDTF">2020-10-13T08:00:00Z</dcterms:created>
  <dcterms:modified xsi:type="dcterms:W3CDTF">2020-11-03T02:49:25Z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