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446" r:id="rId5"/>
    <p:sldId id="461" r:id="rId6"/>
    <p:sldId id="462" r:id="rId7"/>
    <p:sldId id="463" r:id="rId8"/>
    <p:sldId id="464" r:id="rId9"/>
    <p:sldId id="465" r:id="rId10"/>
    <p:sldId id="468" r:id="rId11"/>
    <p:sldId id="466" r:id="rId12"/>
    <p:sldId id="483" r:id="rId13"/>
    <p:sldId id="475" r:id="rId14"/>
    <p:sldId id="484" r:id="rId15"/>
    <p:sldId id="485" r:id="rId16"/>
    <p:sldId id="486" r:id="rId17"/>
    <p:sldId id="487" r:id="rId18"/>
    <p:sldId id="488" r:id="rId19"/>
    <p:sldId id="490" r:id="rId20"/>
    <p:sldId id="491" r:id="rId21"/>
    <p:sldId id="492" r:id="rId22"/>
    <p:sldId id="467" r:id="rId23"/>
    <p:sldId id="469" r:id="rId24"/>
    <p:sldId id="470" r:id="rId25"/>
    <p:sldId id="474" r:id="rId26"/>
    <p:sldId id="493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4012-D87C-494A-B4E1-A14263E09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C6A-3E33-47E2-87D6-6B09158F33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4012-D87C-494A-B4E1-A14263E09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C6A-3E33-47E2-87D6-6B09158F33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4012-D87C-494A-B4E1-A14263E09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C6A-3E33-47E2-87D6-6B09158F33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4012-D87C-494A-B4E1-A14263E09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C6A-3E33-47E2-87D6-6B09158F33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4012-D87C-494A-B4E1-A14263E09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C6A-3E33-47E2-87D6-6B09158F33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4012-D87C-494A-B4E1-A14263E09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C6A-3E33-47E2-87D6-6B09158F33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4012-D87C-494A-B4E1-A14263E09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C6A-3E33-47E2-87D6-6B09158F33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4012-D87C-494A-B4E1-A14263E09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C6A-3E33-47E2-87D6-6B09158F33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4012-D87C-494A-B4E1-A14263E09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C6A-3E33-47E2-87D6-6B09158F33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4012-D87C-494A-B4E1-A14263E09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C6A-3E33-47E2-87D6-6B09158F33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4012-D87C-494A-B4E1-A14263E09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C6A-3E33-47E2-87D6-6B09158F33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A4012-D87C-494A-B4E1-A14263E09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81C6A-3E33-47E2-87D6-6B09158F33B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 fontScale="90000"/>
          </a:bodyPr>
          <a:lstStyle/>
          <a:p>
            <a:pPr algn="l"/>
            <a:endParaRPr lang="zh-CN" altLang="en-US" sz="4800" dirty="0"/>
          </a:p>
          <a:p>
            <a:r>
              <a:rPr lang="en-US" altLang="zh-CN" dirty="0"/>
              <a:t>Mean shift for image segmentation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 fontScale="60000" lnSpcReduction="20000"/>
          </a:bodyPr>
          <a:lstStyle/>
          <a:p>
            <a:pPr algn="l"/>
            <a:endParaRPr lang="zh-CN" altLang="en-US" sz="2000" dirty="0"/>
          </a:p>
          <a:p>
            <a:r>
              <a:rPr lang="en-US" altLang="zh-CN" dirty="0"/>
              <a:t>2020.11</a:t>
            </a:r>
            <a:endParaRPr lang="zh-CN" altLang="en-US" dirty="0"/>
          </a:p>
        </p:txBody>
      </p:sp>
      <p:sp>
        <p:nvSpPr>
          <p:cNvPr id="8" name="Freeform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 noChangeArrowheads="1"/>
          </p:cNvSpPr>
          <p:nvPr/>
        </p:nvSpPr>
        <p:spPr bwMode="auto">
          <a:xfrm>
            <a:off x="1219200" y="114300"/>
            <a:ext cx="9448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he-IL" sz="4400" b="1">
                <a:solidFill>
                  <a:srgbClr val="0066FF"/>
                </a:solidFill>
              </a:rPr>
              <a:t>Intuitive Description</a:t>
            </a:r>
            <a:endParaRPr lang="en-US" altLang="he-IL" sz="4400" b="1">
              <a:solidFill>
                <a:srgbClr val="0066FF"/>
              </a:solidFill>
            </a:endParaRPr>
          </a:p>
        </p:txBody>
      </p:sp>
      <p:sp>
        <p:nvSpPr>
          <p:cNvPr id="22531" name="Oval 3"/>
          <p:cNvSpPr>
            <a:spLocks noChangeArrowheads="1"/>
          </p:cNvSpPr>
          <p:nvPr/>
        </p:nvSpPr>
        <p:spPr bwMode="auto">
          <a:xfrm>
            <a:off x="6934200" y="3543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7140575" y="3543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7064375" y="33909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6811963" y="33353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2535" name="Oval 7"/>
          <p:cNvSpPr>
            <a:spLocks noChangeArrowheads="1"/>
          </p:cNvSpPr>
          <p:nvPr/>
        </p:nvSpPr>
        <p:spPr bwMode="auto">
          <a:xfrm>
            <a:off x="7053263" y="370681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2536" name="Oval 8"/>
          <p:cNvSpPr>
            <a:spLocks noChangeArrowheads="1"/>
          </p:cNvSpPr>
          <p:nvPr/>
        </p:nvSpPr>
        <p:spPr bwMode="auto">
          <a:xfrm>
            <a:off x="6826250" y="370681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2537" name="Oval 9"/>
          <p:cNvSpPr>
            <a:spLocks noChangeArrowheads="1"/>
          </p:cNvSpPr>
          <p:nvPr/>
        </p:nvSpPr>
        <p:spPr bwMode="auto">
          <a:xfrm>
            <a:off x="7304088" y="37290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2538" name="Oval 10"/>
          <p:cNvSpPr>
            <a:spLocks noChangeArrowheads="1"/>
          </p:cNvSpPr>
          <p:nvPr/>
        </p:nvSpPr>
        <p:spPr bwMode="auto">
          <a:xfrm>
            <a:off x="6694488" y="3543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2539" name="Oval 11"/>
          <p:cNvSpPr>
            <a:spLocks noChangeArrowheads="1"/>
          </p:cNvSpPr>
          <p:nvPr/>
        </p:nvSpPr>
        <p:spPr bwMode="auto">
          <a:xfrm>
            <a:off x="7434263" y="3543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2540" name="Oval 12"/>
          <p:cNvSpPr>
            <a:spLocks noChangeArrowheads="1"/>
          </p:cNvSpPr>
          <p:nvPr/>
        </p:nvSpPr>
        <p:spPr bwMode="auto">
          <a:xfrm>
            <a:off x="7292975" y="325755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2541" name="Oval 13"/>
          <p:cNvSpPr>
            <a:spLocks noChangeArrowheads="1"/>
          </p:cNvSpPr>
          <p:nvPr/>
        </p:nvSpPr>
        <p:spPr bwMode="auto">
          <a:xfrm>
            <a:off x="7010400" y="3162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2542" name="Oval 14"/>
          <p:cNvSpPr>
            <a:spLocks noChangeArrowheads="1"/>
          </p:cNvSpPr>
          <p:nvPr/>
        </p:nvSpPr>
        <p:spPr bwMode="auto">
          <a:xfrm>
            <a:off x="7162800" y="3924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2543" name="Oval 15"/>
          <p:cNvSpPr>
            <a:spLocks noChangeArrowheads="1"/>
          </p:cNvSpPr>
          <p:nvPr/>
        </p:nvSpPr>
        <p:spPr bwMode="auto">
          <a:xfrm>
            <a:off x="6858000" y="39449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2544" name="Oval 16"/>
          <p:cNvSpPr>
            <a:spLocks noChangeArrowheads="1"/>
          </p:cNvSpPr>
          <p:nvPr/>
        </p:nvSpPr>
        <p:spPr bwMode="auto">
          <a:xfrm>
            <a:off x="6553200" y="3794125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2545" name="Oval 17"/>
          <p:cNvSpPr>
            <a:spLocks noChangeArrowheads="1"/>
          </p:cNvSpPr>
          <p:nvPr/>
        </p:nvSpPr>
        <p:spPr bwMode="auto">
          <a:xfrm>
            <a:off x="6324600" y="3543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2546" name="Oval 18"/>
          <p:cNvSpPr>
            <a:spLocks noChangeArrowheads="1"/>
          </p:cNvSpPr>
          <p:nvPr/>
        </p:nvSpPr>
        <p:spPr bwMode="auto">
          <a:xfrm>
            <a:off x="6553200" y="3314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2547" name="Oval 19"/>
          <p:cNvSpPr>
            <a:spLocks noChangeArrowheads="1"/>
          </p:cNvSpPr>
          <p:nvPr/>
        </p:nvSpPr>
        <p:spPr bwMode="auto">
          <a:xfrm>
            <a:off x="7620000" y="37719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2548" name="Oval 20"/>
          <p:cNvSpPr>
            <a:spLocks noChangeArrowheads="1"/>
          </p:cNvSpPr>
          <p:nvPr/>
        </p:nvSpPr>
        <p:spPr bwMode="auto">
          <a:xfrm>
            <a:off x="7543800" y="4076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2549" name="Oval 21"/>
          <p:cNvSpPr>
            <a:spLocks noChangeArrowheads="1"/>
          </p:cNvSpPr>
          <p:nvPr/>
        </p:nvSpPr>
        <p:spPr bwMode="auto">
          <a:xfrm>
            <a:off x="7259638" y="420846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2550" name="Oval 22"/>
          <p:cNvSpPr>
            <a:spLocks noChangeArrowheads="1"/>
          </p:cNvSpPr>
          <p:nvPr/>
        </p:nvSpPr>
        <p:spPr bwMode="auto">
          <a:xfrm>
            <a:off x="6858000" y="4229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2551" name="Oval 23"/>
          <p:cNvSpPr>
            <a:spLocks noChangeArrowheads="1"/>
          </p:cNvSpPr>
          <p:nvPr/>
        </p:nvSpPr>
        <p:spPr bwMode="auto">
          <a:xfrm>
            <a:off x="6400800" y="4076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2552" name="Oval 24"/>
          <p:cNvSpPr>
            <a:spLocks noChangeArrowheads="1"/>
          </p:cNvSpPr>
          <p:nvPr/>
        </p:nvSpPr>
        <p:spPr bwMode="auto">
          <a:xfrm>
            <a:off x="6019800" y="37719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2553" name="Oval 25"/>
          <p:cNvSpPr>
            <a:spLocks noChangeArrowheads="1"/>
          </p:cNvSpPr>
          <p:nvPr/>
        </p:nvSpPr>
        <p:spPr bwMode="auto">
          <a:xfrm>
            <a:off x="5943600" y="3238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2554" name="Oval 26"/>
          <p:cNvSpPr>
            <a:spLocks noChangeArrowheads="1"/>
          </p:cNvSpPr>
          <p:nvPr/>
        </p:nvSpPr>
        <p:spPr bwMode="auto">
          <a:xfrm>
            <a:off x="6324600" y="3162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2555" name="Oval 27"/>
          <p:cNvSpPr>
            <a:spLocks noChangeArrowheads="1"/>
          </p:cNvSpPr>
          <p:nvPr/>
        </p:nvSpPr>
        <p:spPr bwMode="auto">
          <a:xfrm>
            <a:off x="6705600" y="2933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2556" name="Oval 28"/>
          <p:cNvSpPr>
            <a:spLocks noChangeArrowheads="1"/>
          </p:cNvSpPr>
          <p:nvPr/>
        </p:nvSpPr>
        <p:spPr bwMode="auto">
          <a:xfrm>
            <a:off x="7292975" y="2933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2557" name="Oval 29"/>
          <p:cNvSpPr>
            <a:spLocks noChangeArrowheads="1"/>
          </p:cNvSpPr>
          <p:nvPr/>
        </p:nvSpPr>
        <p:spPr bwMode="auto">
          <a:xfrm>
            <a:off x="7010400" y="26289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2558" name="Oval 30"/>
          <p:cNvSpPr>
            <a:spLocks noChangeArrowheads="1"/>
          </p:cNvSpPr>
          <p:nvPr/>
        </p:nvSpPr>
        <p:spPr bwMode="auto">
          <a:xfrm>
            <a:off x="6096000" y="2933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2559" name="Oval 31"/>
          <p:cNvSpPr>
            <a:spLocks noChangeArrowheads="1"/>
          </p:cNvSpPr>
          <p:nvPr/>
        </p:nvSpPr>
        <p:spPr bwMode="auto">
          <a:xfrm>
            <a:off x="6477000" y="2705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2560" name="Oval 32"/>
          <p:cNvSpPr>
            <a:spLocks noChangeArrowheads="1"/>
          </p:cNvSpPr>
          <p:nvPr/>
        </p:nvSpPr>
        <p:spPr bwMode="auto">
          <a:xfrm>
            <a:off x="7010400" y="2095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2561" name="Oval 33"/>
          <p:cNvSpPr>
            <a:spLocks noChangeArrowheads="1"/>
          </p:cNvSpPr>
          <p:nvPr/>
        </p:nvSpPr>
        <p:spPr bwMode="auto">
          <a:xfrm>
            <a:off x="6553200" y="2324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2562" name="Oval 34"/>
          <p:cNvSpPr>
            <a:spLocks noChangeArrowheads="1"/>
          </p:cNvSpPr>
          <p:nvPr/>
        </p:nvSpPr>
        <p:spPr bwMode="auto">
          <a:xfrm>
            <a:off x="7292975" y="2552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2563" name="Oval 35"/>
          <p:cNvSpPr>
            <a:spLocks noChangeArrowheads="1"/>
          </p:cNvSpPr>
          <p:nvPr/>
        </p:nvSpPr>
        <p:spPr bwMode="auto">
          <a:xfrm>
            <a:off x="7292975" y="14859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2564" name="Oval 36"/>
          <p:cNvSpPr>
            <a:spLocks noChangeArrowheads="1"/>
          </p:cNvSpPr>
          <p:nvPr/>
        </p:nvSpPr>
        <p:spPr bwMode="auto">
          <a:xfrm>
            <a:off x="7543800" y="22479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2565" name="Oval 37"/>
          <p:cNvSpPr>
            <a:spLocks noChangeArrowheads="1"/>
          </p:cNvSpPr>
          <p:nvPr/>
        </p:nvSpPr>
        <p:spPr bwMode="auto">
          <a:xfrm>
            <a:off x="7631113" y="2790825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2566" name="Oval 38"/>
          <p:cNvSpPr>
            <a:spLocks noChangeArrowheads="1"/>
          </p:cNvSpPr>
          <p:nvPr/>
        </p:nvSpPr>
        <p:spPr bwMode="auto">
          <a:xfrm>
            <a:off x="7620000" y="3238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2567" name="Oval 39"/>
          <p:cNvSpPr>
            <a:spLocks noChangeArrowheads="1"/>
          </p:cNvSpPr>
          <p:nvPr/>
        </p:nvSpPr>
        <p:spPr bwMode="auto">
          <a:xfrm>
            <a:off x="8001000" y="30099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2568" name="Oval 40"/>
          <p:cNvSpPr>
            <a:spLocks noChangeArrowheads="1"/>
          </p:cNvSpPr>
          <p:nvPr/>
        </p:nvSpPr>
        <p:spPr bwMode="auto">
          <a:xfrm>
            <a:off x="8001000" y="26289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2569" name="Oval 41"/>
          <p:cNvSpPr>
            <a:spLocks noChangeArrowheads="1"/>
          </p:cNvSpPr>
          <p:nvPr/>
        </p:nvSpPr>
        <p:spPr bwMode="auto">
          <a:xfrm>
            <a:off x="7924800" y="2171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2570" name="Oval 42"/>
          <p:cNvSpPr>
            <a:spLocks noChangeArrowheads="1"/>
          </p:cNvSpPr>
          <p:nvPr/>
        </p:nvSpPr>
        <p:spPr bwMode="auto">
          <a:xfrm>
            <a:off x="7696200" y="1714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2571" name="Oval 43"/>
          <p:cNvSpPr>
            <a:spLocks noChangeArrowheads="1"/>
          </p:cNvSpPr>
          <p:nvPr/>
        </p:nvSpPr>
        <p:spPr bwMode="auto">
          <a:xfrm>
            <a:off x="8305800" y="1409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2572" name="Oval 44"/>
          <p:cNvSpPr>
            <a:spLocks noChangeArrowheads="1"/>
          </p:cNvSpPr>
          <p:nvPr/>
        </p:nvSpPr>
        <p:spPr bwMode="auto">
          <a:xfrm>
            <a:off x="8382000" y="18669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2573" name="Oval 45"/>
          <p:cNvSpPr>
            <a:spLocks noChangeArrowheads="1"/>
          </p:cNvSpPr>
          <p:nvPr/>
        </p:nvSpPr>
        <p:spPr bwMode="auto">
          <a:xfrm>
            <a:off x="8686800" y="2476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2574" name="Oval 46"/>
          <p:cNvSpPr>
            <a:spLocks noChangeArrowheads="1"/>
          </p:cNvSpPr>
          <p:nvPr/>
        </p:nvSpPr>
        <p:spPr bwMode="auto">
          <a:xfrm>
            <a:off x="8077200" y="3467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2575" name="Oval 47"/>
          <p:cNvSpPr>
            <a:spLocks noChangeArrowheads="1"/>
          </p:cNvSpPr>
          <p:nvPr/>
        </p:nvSpPr>
        <p:spPr bwMode="auto">
          <a:xfrm>
            <a:off x="8534400" y="30099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2576" name="Oval 48"/>
          <p:cNvSpPr>
            <a:spLocks noChangeArrowheads="1"/>
          </p:cNvSpPr>
          <p:nvPr/>
        </p:nvSpPr>
        <p:spPr bwMode="auto">
          <a:xfrm>
            <a:off x="9296400" y="3086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2577" name="Oval 49"/>
          <p:cNvSpPr>
            <a:spLocks noChangeArrowheads="1"/>
          </p:cNvSpPr>
          <p:nvPr/>
        </p:nvSpPr>
        <p:spPr bwMode="auto">
          <a:xfrm>
            <a:off x="8305800" y="4000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2578" name="Oval 50"/>
          <p:cNvSpPr>
            <a:spLocks noChangeArrowheads="1"/>
          </p:cNvSpPr>
          <p:nvPr/>
        </p:nvSpPr>
        <p:spPr bwMode="auto">
          <a:xfrm>
            <a:off x="8850313" y="354488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2579" name="Oval 51"/>
          <p:cNvSpPr>
            <a:spLocks noChangeArrowheads="1"/>
          </p:cNvSpPr>
          <p:nvPr/>
        </p:nvSpPr>
        <p:spPr bwMode="auto">
          <a:xfrm>
            <a:off x="7848600" y="4381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2580" name="Oval 52"/>
          <p:cNvSpPr>
            <a:spLocks noChangeArrowheads="1"/>
          </p:cNvSpPr>
          <p:nvPr/>
        </p:nvSpPr>
        <p:spPr bwMode="auto">
          <a:xfrm>
            <a:off x="8915400" y="4457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2581" name="Oval 53"/>
          <p:cNvSpPr>
            <a:spLocks noChangeArrowheads="1"/>
          </p:cNvSpPr>
          <p:nvPr/>
        </p:nvSpPr>
        <p:spPr bwMode="auto">
          <a:xfrm>
            <a:off x="8305800" y="4838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2582" name="Oval 54"/>
          <p:cNvSpPr>
            <a:spLocks noChangeArrowheads="1"/>
          </p:cNvSpPr>
          <p:nvPr/>
        </p:nvSpPr>
        <p:spPr bwMode="auto">
          <a:xfrm>
            <a:off x="7467600" y="4686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2583" name="Oval 55"/>
          <p:cNvSpPr>
            <a:spLocks noChangeArrowheads="1"/>
          </p:cNvSpPr>
          <p:nvPr/>
        </p:nvSpPr>
        <p:spPr bwMode="auto">
          <a:xfrm>
            <a:off x="7010400" y="4610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2584" name="Oval 56"/>
          <p:cNvSpPr>
            <a:spLocks noChangeArrowheads="1"/>
          </p:cNvSpPr>
          <p:nvPr/>
        </p:nvSpPr>
        <p:spPr bwMode="auto">
          <a:xfrm>
            <a:off x="7391400" y="5143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2585" name="Oval 57"/>
          <p:cNvSpPr>
            <a:spLocks noChangeArrowheads="1"/>
          </p:cNvSpPr>
          <p:nvPr/>
        </p:nvSpPr>
        <p:spPr bwMode="auto">
          <a:xfrm>
            <a:off x="7848600" y="5600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2586" name="Oval 58"/>
          <p:cNvSpPr>
            <a:spLocks noChangeArrowheads="1"/>
          </p:cNvSpPr>
          <p:nvPr/>
        </p:nvSpPr>
        <p:spPr bwMode="auto">
          <a:xfrm>
            <a:off x="7239000" y="5600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2587" name="Oval 59"/>
          <p:cNvSpPr>
            <a:spLocks noChangeArrowheads="1"/>
          </p:cNvSpPr>
          <p:nvPr/>
        </p:nvSpPr>
        <p:spPr bwMode="auto">
          <a:xfrm>
            <a:off x="6781800" y="5143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2588" name="Oval 60"/>
          <p:cNvSpPr>
            <a:spLocks noChangeArrowheads="1"/>
          </p:cNvSpPr>
          <p:nvPr/>
        </p:nvSpPr>
        <p:spPr bwMode="auto">
          <a:xfrm>
            <a:off x="6477000" y="4686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2589" name="Oval 61"/>
          <p:cNvSpPr>
            <a:spLocks noChangeArrowheads="1"/>
          </p:cNvSpPr>
          <p:nvPr/>
        </p:nvSpPr>
        <p:spPr bwMode="auto">
          <a:xfrm>
            <a:off x="5867400" y="4381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2590" name="Oval 62"/>
          <p:cNvSpPr>
            <a:spLocks noChangeArrowheads="1"/>
          </p:cNvSpPr>
          <p:nvPr/>
        </p:nvSpPr>
        <p:spPr bwMode="auto">
          <a:xfrm>
            <a:off x="6096000" y="5067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2591" name="Oval 63"/>
          <p:cNvSpPr>
            <a:spLocks noChangeArrowheads="1"/>
          </p:cNvSpPr>
          <p:nvPr/>
        </p:nvSpPr>
        <p:spPr bwMode="auto">
          <a:xfrm>
            <a:off x="6324600" y="5600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2592" name="Oval 64"/>
          <p:cNvSpPr>
            <a:spLocks noChangeArrowheads="1"/>
          </p:cNvSpPr>
          <p:nvPr/>
        </p:nvSpPr>
        <p:spPr bwMode="auto">
          <a:xfrm>
            <a:off x="5486400" y="5753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2593" name="Oval 65"/>
          <p:cNvSpPr>
            <a:spLocks noChangeArrowheads="1"/>
          </p:cNvSpPr>
          <p:nvPr/>
        </p:nvSpPr>
        <p:spPr bwMode="auto">
          <a:xfrm>
            <a:off x="5410200" y="5143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2594" name="Oval 66"/>
          <p:cNvSpPr>
            <a:spLocks noChangeArrowheads="1"/>
          </p:cNvSpPr>
          <p:nvPr/>
        </p:nvSpPr>
        <p:spPr bwMode="auto">
          <a:xfrm>
            <a:off x="4876800" y="4381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2595" name="Oval 67"/>
          <p:cNvSpPr>
            <a:spLocks noChangeArrowheads="1"/>
          </p:cNvSpPr>
          <p:nvPr/>
        </p:nvSpPr>
        <p:spPr bwMode="auto">
          <a:xfrm>
            <a:off x="5410200" y="4076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2596" name="Oval 68"/>
          <p:cNvSpPr>
            <a:spLocks noChangeArrowheads="1"/>
          </p:cNvSpPr>
          <p:nvPr/>
        </p:nvSpPr>
        <p:spPr bwMode="auto">
          <a:xfrm>
            <a:off x="5638800" y="3543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2597" name="Oval 69"/>
          <p:cNvSpPr>
            <a:spLocks noChangeArrowheads="1"/>
          </p:cNvSpPr>
          <p:nvPr/>
        </p:nvSpPr>
        <p:spPr bwMode="auto">
          <a:xfrm>
            <a:off x="5105400" y="3086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2598" name="Oval 70"/>
          <p:cNvSpPr>
            <a:spLocks noChangeArrowheads="1"/>
          </p:cNvSpPr>
          <p:nvPr/>
        </p:nvSpPr>
        <p:spPr bwMode="auto">
          <a:xfrm>
            <a:off x="5638800" y="2705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2599" name="Oval 71"/>
          <p:cNvSpPr>
            <a:spLocks noChangeArrowheads="1"/>
          </p:cNvSpPr>
          <p:nvPr/>
        </p:nvSpPr>
        <p:spPr bwMode="auto">
          <a:xfrm>
            <a:off x="6096000" y="2552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2600" name="Oval 72"/>
          <p:cNvSpPr>
            <a:spLocks noChangeArrowheads="1"/>
          </p:cNvSpPr>
          <p:nvPr/>
        </p:nvSpPr>
        <p:spPr bwMode="auto">
          <a:xfrm>
            <a:off x="5715000" y="1943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2601" name="Oval 73"/>
          <p:cNvSpPr>
            <a:spLocks noChangeArrowheads="1"/>
          </p:cNvSpPr>
          <p:nvPr/>
        </p:nvSpPr>
        <p:spPr bwMode="auto">
          <a:xfrm>
            <a:off x="6400800" y="1714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2602" name="Oval 74"/>
          <p:cNvSpPr>
            <a:spLocks noChangeArrowheads="1"/>
          </p:cNvSpPr>
          <p:nvPr/>
        </p:nvSpPr>
        <p:spPr bwMode="auto">
          <a:xfrm>
            <a:off x="5562600" y="1333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2603" name="Oval 75"/>
          <p:cNvSpPr>
            <a:spLocks noChangeArrowheads="1"/>
          </p:cNvSpPr>
          <p:nvPr/>
        </p:nvSpPr>
        <p:spPr bwMode="auto">
          <a:xfrm>
            <a:off x="5105400" y="1714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2604" name="Oval 76"/>
          <p:cNvSpPr>
            <a:spLocks noChangeArrowheads="1"/>
          </p:cNvSpPr>
          <p:nvPr/>
        </p:nvSpPr>
        <p:spPr bwMode="auto">
          <a:xfrm>
            <a:off x="5029200" y="2324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2605" name="Oval 77"/>
          <p:cNvSpPr>
            <a:spLocks noChangeArrowheads="1"/>
          </p:cNvSpPr>
          <p:nvPr/>
        </p:nvSpPr>
        <p:spPr bwMode="auto">
          <a:xfrm>
            <a:off x="4648200" y="2781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2606" name="Oval 78"/>
          <p:cNvSpPr>
            <a:spLocks noChangeArrowheads="1"/>
          </p:cNvSpPr>
          <p:nvPr/>
        </p:nvSpPr>
        <p:spPr bwMode="auto">
          <a:xfrm>
            <a:off x="5029200" y="3619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2607" name="Oval 79"/>
          <p:cNvSpPr>
            <a:spLocks noChangeArrowheads="1"/>
          </p:cNvSpPr>
          <p:nvPr/>
        </p:nvSpPr>
        <p:spPr bwMode="auto">
          <a:xfrm>
            <a:off x="4267200" y="3695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2608" name="Oval 80"/>
          <p:cNvSpPr>
            <a:spLocks noChangeArrowheads="1"/>
          </p:cNvSpPr>
          <p:nvPr/>
        </p:nvSpPr>
        <p:spPr bwMode="auto">
          <a:xfrm>
            <a:off x="4191000" y="45339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2609" name="Oval 81"/>
          <p:cNvSpPr>
            <a:spLocks noChangeArrowheads="1"/>
          </p:cNvSpPr>
          <p:nvPr/>
        </p:nvSpPr>
        <p:spPr bwMode="auto">
          <a:xfrm>
            <a:off x="4419600" y="5372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2610" name="Oval 82"/>
          <p:cNvSpPr>
            <a:spLocks noChangeArrowheads="1"/>
          </p:cNvSpPr>
          <p:nvPr/>
        </p:nvSpPr>
        <p:spPr bwMode="auto">
          <a:xfrm>
            <a:off x="3733800" y="5753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2611" name="Oval 83"/>
          <p:cNvSpPr>
            <a:spLocks noChangeArrowheads="1"/>
          </p:cNvSpPr>
          <p:nvPr/>
        </p:nvSpPr>
        <p:spPr bwMode="auto">
          <a:xfrm>
            <a:off x="3276600" y="4991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2612" name="Oval 84"/>
          <p:cNvSpPr>
            <a:spLocks noChangeArrowheads="1"/>
          </p:cNvSpPr>
          <p:nvPr/>
        </p:nvSpPr>
        <p:spPr bwMode="auto">
          <a:xfrm>
            <a:off x="3276600" y="4076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2613" name="Oval 85"/>
          <p:cNvSpPr>
            <a:spLocks noChangeArrowheads="1"/>
          </p:cNvSpPr>
          <p:nvPr/>
        </p:nvSpPr>
        <p:spPr bwMode="auto">
          <a:xfrm>
            <a:off x="3886200" y="2857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2614" name="Oval 86"/>
          <p:cNvSpPr>
            <a:spLocks noChangeArrowheads="1"/>
          </p:cNvSpPr>
          <p:nvPr/>
        </p:nvSpPr>
        <p:spPr bwMode="auto">
          <a:xfrm>
            <a:off x="4267200" y="2019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2615" name="Oval 87"/>
          <p:cNvSpPr>
            <a:spLocks noChangeArrowheads="1"/>
          </p:cNvSpPr>
          <p:nvPr/>
        </p:nvSpPr>
        <p:spPr bwMode="auto">
          <a:xfrm>
            <a:off x="3352800" y="2019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2616" name="Oval 88"/>
          <p:cNvSpPr>
            <a:spLocks noChangeArrowheads="1"/>
          </p:cNvSpPr>
          <p:nvPr/>
        </p:nvSpPr>
        <p:spPr bwMode="auto">
          <a:xfrm>
            <a:off x="3200400" y="3162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2617" name="Oval 89"/>
          <p:cNvSpPr>
            <a:spLocks noChangeArrowheads="1"/>
          </p:cNvSpPr>
          <p:nvPr/>
        </p:nvSpPr>
        <p:spPr bwMode="auto">
          <a:xfrm>
            <a:off x="2133600" y="4838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2618" name="Oval 90"/>
          <p:cNvSpPr>
            <a:spLocks noChangeArrowheads="1"/>
          </p:cNvSpPr>
          <p:nvPr/>
        </p:nvSpPr>
        <p:spPr bwMode="auto">
          <a:xfrm>
            <a:off x="2209800" y="5905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2619" name="Oval 91"/>
          <p:cNvSpPr>
            <a:spLocks noChangeArrowheads="1"/>
          </p:cNvSpPr>
          <p:nvPr/>
        </p:nvSpPr>
        <p:spPr bwMode="auto">
          <a:xfrm>
            <a:off x="2209800" y="3619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2620" name="Oval 92"/>
          <p:cNvSpPr>
            <a:spLocks noChangeArrowheads="1"/>
          </p:cNvSpPr>
          <p:nvPr/>
        </p:nvSpPr>
        <p:spPr bwMode="auto">
          <a:xfrm>
            <a:off x="2362200" y="2400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2621" name="Oval 93"/>
          <p:cNvSpPr>
            <a:spLocks noChangeArrowheads="1"/>
          </p:cNvSpPr>
          <p:nvPr/>
        </p:nvSpPr>
        <p:spPr bwMode="auto">
          <a:xfrm>
            <a:off x="2514600" y="1333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2622" name="Oval 94"/>
          <p:cNvSpPr>
            <a:spLocks noChangeArrowheads="1"/>
          </p:cNvSpPr>
          <p:nvPr/>
        </p:nvSpPr>
        <p:spPr bwMode="auto">
          <a:xfrm>
            <a:off x="3962400" y="1181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2623" name="Rectangle 95"/>
          <p:cNvSpPr>
            <a:spLocks noChangeArrowheads="1"/>
          </p:cNvSpPr>
          <p:nvPr/>
        </p:nvSpPr>
        <p:spPr bwMode="auto">
          <a:xfrm>
            <a:off x="1371600" y="6346825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2000">
                <a:solidFill>
                  <a:srgbClr val="9900CC"/>
                </a:solidFill>
                <a:ea typeface="宋体" panose="02010600030101010101" pitchFamily="2" charset="-122"/>
              </a:rPr>
              <a:t>Distribution of identical billiard balls</a:t>
            </a:r>
            <a:endParaRPr lang="en-US" altLang="zh-CN" sz="2000">
              <a:solidFill>
                <a:srgbClr val="9900CC"/>
              </a:solidFill>
              <a:ea typeface="宋体" panose="02010600030101010101" pitchFamily="2" charset="-122"/>
            </a:endParaRPr>
          </a:p>
        </p:txBody>
      </p:sp>
      <p:grpSp>
        <p:nvGrpSpPr>
          <p:cNvPr id="22624" name="Group 96"/>
          <p:cNvGrpSpPr/>
          <p:nvPr/>
        </p:nvGrpSpPr>
        <p:grpSpPr bwMode="auto">
          <a:xfrm>
            <a:off x="5583238" y="2162175"/>
            <a:ext cx="2819400" cy="2895600"/>
            <a:chOff x="3744" y="4464"/>
            <a:chExt cx="1776" cy="1824"/>
          </a:xfrm>
        </p:grpSpPr>
        <p:sp>
          <p:nvSpPr>
            <p:cNvPr id="22625" name="Oval 97"/>
            <p:cNvSpPr>
              <a:spLocks noChangeArrowheads="1"/>
            </p:cNvSpPr>
            <p:nvPr/>
          </p:nvSpPr>
          <p:spPr bwMode="auto">
            <a:xfrm>
              <a:off x="3744" y="4464"/>
              <a:ext cx="1776" cy="1824"/>
            </a:xfrm>
            <a:prstGeom prst="ellipse">
              <a:avLst/>
            </a:prstGeom>
            <a:noFill/>
            <a:ln w="28575">
              <a:solidFill>
                <a:srgbClr val="00CC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22626" name="Group 98"/>
            <p:cNvGrpSpPr/>
            <p:nvPr/>
          </p:nvGrpSpPr>
          <p:grpSpPr bwMode="auto">
            <a:xfrm>
              <a:off x="4491" y="5231"/>
              <a:ext cx="288" cy="288"/>
              <a:chOff x="4486" y="3484"/>
              <a:chExt cx="288" cy="288"/>
            </a:xfrm>
          </p:grpSpPr>
          <p:sp>
            <p:nvSpPr>
              <p:cNvPr id="22627" name="Oval 99"/>
              <p:cNvSpPr>
                <a:spLocks noChangeArrowheads="1"/>
              </p:cNvSpPr>
              <p:nvPr/>
            </p:nvSpPr>
            <p:spPr bwMode="auto">
              <a:xfrm>
                <a:off x="4560" y="355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00CC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628" name="Line 100"/>
              <p:cNvSpPr>
                <a:spLocks noChangeShapeType="1"/>
              </p:cNvSpPr>
              <p:nvPr/>
            </p:nvSpPr>
            <p:spPr bwMode="auto">
              <a:xfrm>
                <a:off x="4632" y="3484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629" name="Line 101"/>
              <p:cNvSpPr>
                <a:spLocks noChangeShapeType="1"/>
              </p:cNvSpPr>
              <p:nvPr/>
            </p:nvSpPr>
            <p:spPr bwMode="auto">
              <a:xfrm rot="-5400000">
                <a:off x="4630" y="3482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sp>
        <p:nvSpPr>
          <p:cNvPr id="22630" name="AutoShape 102"/>
          <p:cNvSpPr>
            <a:spLocks noChangeArrowheads="1"/>
          </p:cNvSpPr>
          <p:nvPr/>
        </p:nvSpPr>
        <p:spPr bwMode="auto">
          <a:xfrm>
            <a:off x="8839200" y="1028700"/>
            <a:ext cx="1447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CC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1600">
                <a:ea typeface="宋体" panose="02010600030101010101" pitchFamily="2" charset="-122"/>
              </a:rPr>
              <a:t>Region of</a:t>
            </a:r>
            <a:endParaRPr lang="en-US" altLang="zh-CN" sz="1600">
              <a:ea typeface="宋体" panose="02010600030101010101" pitchFamily="2" charset="-122"/>
            </a:endParaRPr>
          </a:p>
          <a:p>
            <a:pPr algn="ctr"/>
            <a:r>
              <a:rPr lang="en-US" altLang="zh-CN" sz="1600">
                <a:ea typeface="宋体" panose="02010600030101010101" pitchFamily="2" charset="-122"/>
              </a:rPr>
              <a:t>interest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22631" name="AutoShape 103"/>
          <p:cNvSpPr>
            <a:spLocks noChangeArrowheads="1"/>
          </p:cNvSpPr>
          <p:nvPr/>
        </p:nvSpPr>
        <p:spPr bwMode="auto">
          <a:xfrm>
            <a:off x="8839200" y="1714500"/>
            <a:ext cx="1447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99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1600">
                <a:ea typeface="宋体" panose="02010600030101010101" pitchFamily="2" charset="-122"/>
              </a:rPr>
              <a:t>Center of</a:t>
            </a:r>
            <a:endParaRPr lang="en-US" altLang="zh-CN" sz="1600">
              <a:ea typeface="宋体" panose="02010600030101010101" pitchFamily="2" charset="-122"/>
            </a:endParaRPr>
          </a:p>
          <a:p>
            <a:pPr algn="ctr"/>
            <a:r>
              <a:rPr lang="en-US" altLang="zh-CN" sz="1600">
                <a:ea typeface="宋体" panose="02010600030101010101" pitchFamily="2" charset="-122"/>
              </a:rPr>
              <a:t>mass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grpSp>
        <p:nvGrpSpPr>
          <p:cNvPr id="22650" name="Group 122"/>
          <p:cNvGrpSpPr/>
          <p:nvPr/>
        </p:nvGrpSpPr>
        <p:grpSpPr bwMode="auto">
          <a:xfrm>
            <a:off x="6761163" y="3379788"/>
            <a:ext cx="457200" cy="457200"/>
            <a:chOff x="4486" y="3484"/>
            <a:chExt cx="288" cy="288"/>
          </a:xfrm>
        </p:grpSpPr>
        <p:sp>
          <p:nvSpPr>
            <p:cNvPr id="22651" name="Oval 123"/>
            <p:cNvSpPr>
              <a:spLocks noChangeArrowheads="1"/>
            </p:cNvSpPr>
            <p:nvPr/>
          </p:nvSpPr>
          <p:spPr bwMode="auto">
            <a:xfrm>
              <a:off x="4560" y="3552"/>
              <a:ext cx="144" cy="144"/>
            </a:xfrm>
            <a:prstGeom prst="ellipse">
              <a:avLst/>
            </a:prstGeom>
            <a:noFill/>
            <a:ln w="381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652" name="Line 124"/>
            <p:cNvSpPr>
              <a:spLocks noChangeShapeType="1"/>
            </p:cNvSpPr>
            <p:nvPr/>
          </p:nvSpPr>
          <p:spPr bwMode="auto">
            <a:xfrm>
              <a:off x="4632" y="3484"/>
              <a:ext cx="0" cy="28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653" name="Line 125"/>
            <p:cNvSpPr>
              <a:spLocks noChangeShapeType="1"/>
            </p:cNvSpPr>
            <p:nvPr/>
          </p:nvSpPr>
          <p:spPr bwMode="auto">
            <a:xfrm rot="-5400000">
              <a:off x="4630" y="3482"/>
              <a:ext cx="0" cy="28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22654" name="Text Box 126"/>
          <p:cNvSpPr txBox="1">
            <a:spLocks noChangeArrowheads="1"/>
          </p:cNvSpPr>
          <p:nvPr/>
        </p:nvSpPr>
        <p:spPr bwMode="auto">
          <a:xfrm>
            <a:off x="3740150" y="6064250"/>
            <a:ext cx="4413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altLang="zh-CN" sz="2000" b="1" u="sng">
                <a:solidFill>
                  <a:srgbClr val="FF9900"/>
                </a:solidFill>
                <a:ea typeface="宋体" panose="02010600030101010101" pitchFamily="2" charset="-122"/>
              </a:rPr>
              <a:t>Objective </a:t>
            </a:r>
            <a:r>
              <a:rPr lang="en-US" altLang="zh-CN" sz="2000" b="1">
                <a:solidFill>
                  <a:srgbClr val="FF9900"/>
                </a:solidFill>
                <a:ea typeface="宋体" panose="02010600030101010101" pitchFamily="2" charset="-122"/>
              </a:rPr>
              <a:t>: Find the densest region</a:t>
            </a:r>
            <a:endParaRPr lang="en-US" altLang="zh-CN" sz="2000" b="1">
              <a:solidFill>
                <a:srgbClr val="FF99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other demos in opencv </a:t>
            </a:r>
            <a:endParaRPr lang="en-US" altLang="zh-CN"/>
          </a:p>
          <a:p>
            <a:r>
              <a:rPr lang="en-US" altLang="zh-CN"/>
              <a:t>https://docs.opencv.org/3.4/d7/d00/tutorial_meanshift.html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Segmentation with meanshift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Non-Parametic Density Estimation</a:t>
            </a:r>
            <a:endParaRPr lang="en-US" altLang="zh-CN"/>
          </a:p>
          <a:p>
            <a:r>
              <a:rPr lang="en-US" altLang="zh-CN"/>
              <a:t>6 data points -2.1, -1.3, -0.4, 1.9, 5.1, 6.2. Let’s draw the histogram. Set width of each bin as 2 and we can get following histogram (left one) (from wiki).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29735" y="3541395"/>
            <a:ext cx="6010910" cy="30048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Disadvantages of histogram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1. It is not smooth. </a:t>
            </a:r>
            <a:endParaRPr lang="zh-CN" altLang="en-US"/>
          </a:p>
          <a:p>
            <a:r>
              <a:rPr lang="zh-CN" altLang="en-US"/>
              <a:t>2. It highly depends on the width of the bin and the start point. </a:t>
            </a:r>
            <a:endParaRPr lang="zh-CN" altLang="en-US"/>
          </a:p>
          <a:p>
            <a:r>
              <a:rPr lang="zh-CN" altLang="en-US"/>
              <a:t>We should </a:t>
            </a:r>
            <a:r>
              <a:rPr lang="zh-CN" altLang="en-US" b="1"/>
              <a:t>calculate the probability density of every point</a:t>
            </a:r>
            <a:r>
              <a:rPr lang="zh-CN" altLang="en-US"/>
              <a:t> (right one).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9460" y="3395980"/>
            <a:ext cx="6010910" cy="300482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598920" y="5143500"/>
            <a:ext cx="2743200" cy="959485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For 2D image, change the shape of the “bins” to a circle. We can simply count the number of the points inside the circle and divided by the total number to get the density distribution p=K/N. If the circle is small enough, we can get</a:t>
            </a:r>
            <a:endParaRPr lang="en-US" altLang="zh-CN"/>
          </a:p>
          <a:p>
            <a:r>
              <a:rPr lang="en-US" altLang="zh-CN"/>
              <a:t>The histogram is the density estimation and the counting function is called kernel function.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9950" y="3064510"/>
            <a:ext cx="678180" cy="2819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processing of meanshift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Mean Shift Segmentation should have three steps:</a:t>
            </a:r>
            <a:endParaRPr lang="zh-CN" altLang="en-US"/>
          </a:p>
          <a:p>
            <a:pPr lvl="1"/>
            <a:r>
              <a:rPr lang="zh-CN" altLang="en-US" b="1"/>
              <a:t>Filtering (Mode Searching)</a:t>
            </a:r>
            <a:r>
              <a:rPr lang="en-US" altLang="zh-CN" b="1"/>
              <a:t>---key part</a:t>
            </a:r>
            <a:endParaRPr lang="en-US" altLang="zh-CN" b="1"/>
          </a:p>
          <a:p>
            <a:pPr lvl="1"/>
            <a:r>
              <a:rPr lang="zh-CN" altLang="en-US"/>
              <a:t>Merge Similar Regions (Mode clustering)</a:t>
            </a:r>
            <a:endParaRPr lang="zh-CN" altLang="en-US"/>
          </a:p>
          <a:p>
            <a:pPr lvl="1"/>
            <a:r>
              <a:rPr lang="zh-CN" altLang="en-US"/>
              <a:t>Merge Small Regions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Filtering process is the main part of the algorithm.</a:t>
            </a:r>
            <a:endParaRPr lang="zh-CN" altLang="en-US"/>
          </a:p>
          <a:p>
            <a:pPr lvl="1"/>
            <a:r>
              <a:rPr lang="en-US" altLang="zh-CN"/>
              <a:t>1 </a:t>
            </a:r>
            <a:r>
              <a:rPr lang="zh-CN" altLang="en-US"/>
              <a:t>Determined the Uniform kernel for filtering.</a:t>
            </a:r>
            <a:endParaRPr lang="zh-CN" altLang="en-US"/>
          </a:p>
          <a:p>
            <a:pPr lvl="1"/>
            <a:r>
              <a:rPr lang="en-US" altLang="zh-CN"/>
              <a:t>2 </a:t>
            </a:r>
            <a:r>
              <a:rPr lang="zh-CN" altLang="en-US"/>
              <a:t>Based on one point</a:t>
            </a:r>
            <a:r>
              <a:rPr lang="en-US" altLang="zh-CN"/>
              <a:t>((R, G, B, x, y))</a:t>
            </a:r>
            <a:r>
              <a:rPr lang="zh-CN" altLang="en-US"/>
              <a:t>, within the</a:t>
            </a:r>
            <a:r>
              <a:rPr lang="zh-CN" altLang="en-US" b="1"/>
              <a:t> space bandwidth</a:t>
            </a:r>
            <a:r>
              <a:rPr lang="zh-CN" altLang="en-US"/>
              <a:t>, calculate every point color distance to the</a:t>
            </a:r>
            <a:r>
              <a:rPr lang="zh-CN" altLang="en-US" b="1"/>
              <a:t> center point.</a:t>
            </a:r>
            <a:endParaRPr lang="zh-CN" altLang="en-US" b="1"/>
          </a:p>
          <a:p>
            <a:pPr lvl="1"/>
            <a:r>
              <a:rPr lang="en-US" altLang="zh-CN"/>
              <a:t>3 </a:t>
            </a:r>
            <a:r>
              <a:rPr lang="zh-CN" altLang="en-US"/>
              <a:t>For all points, which color distance is within the</a:t>
            </a:r>
            <a:r>
              <a:rPr lang="zh-CN" altLang="en-US" b="1"/>
              <a:t> color bandwidth,</a:t>
            </a:r>
            <a:r>
              <a:rPr lang="zh-CN" altLang="en-US"/>
              <a:t> calculate the shift vector</a:t>
            </a:r>
            <a:r>
              <a:rPr lang="en-US" altLang="zh-CN"/>
              <a:t>.</a:t>
            </a:r>
            <a:endParaRPr lang="en-US" altLang="zh-CN"/>
          </a:p>
          <a:p>
            <a:pPr lvl="1"/>
            <a:r>
              <a:rPr lang="en-US" altLang="zh-CN"/>
              <a:t>4 </a:t>
            </a:r>
            <a:r>
              <a:rPr lang="zh-CN" altLang="en-US"/>
              <a:t>for the center point and add together.</a:t>
            </a:r>
            <a:endParaRPr lang="zh-CN" altLang="en-US"/>
          </a:p>
          <a:p>
            <a:pPr lvl="1"/>
            <a:r>
              <a:rPr lang="en-US" altLang="zh-CN"/>
              <a:t>5 </a:t>
            </a:r>
            <a:r>
              <a:rPr lang="zh-CN" altLang="en-US"/>
              <a:t>Shift the center point. center = center + shift (include color).</a:t>
            </a:r>
            <a:endParaRPr lang="zh-CN" altLang="en-US"/>
          </a:p>
          <a:p>
            <a:pPr lvl="1"/>
            <a:r>
              <a:rPr lang="en-US" altLang="zh-CN"/>
              <a:t>6 </a:t>
            </a:r>
            <a:r>
              <a:rPr lang="zh-CN" altLang="en-US"/>
              <a:t>Repeat above steps and stop after 5 iterations or the center point doesn’t move.</a:t>
            </a:r>
            <a:endParaRPr lang="zh-CN" altLang="en-US"/>
          </a:p>
          <a:p>
            <a:pPr lvl="1"/>
            <a:r>
              <a:rPr lang="en-US" altLang="zh-CN"/>
              <a:t>7 </a:t>
            </a:r>
            <a:r>
              <a:rPr lang="zh-CN" altLang="en-US"/>
              <a:t>Assigned color to the original point the color. This original point belong to this cluster.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72665" y="1283970"/>
            <a:ext cx="3144142" cy="21600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665" y="1283970"/>
            <a:ext cx="3171825" cy="216027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665" y="3697605"/>
            <a:ext cx="3143885" cy="216027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665" y="3697605"/>
            <a:ext cx="3172618" cy="21600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5945" y="471170"/>
            <a:ext cx="1905000" cy="411480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V="1">
            <a:off x="6948170" y="1014730"/>
            <a:ext cx="1317625" cy="103695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segmentation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96270" name="Picture 1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107" y="1691164"/>
            <a:ext cx="423862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271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819" y="3831114"/>
            <a:ext cx="2095500" cy="207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879600" y="2399665"/>
            <a:ext cx="2540000" cy="914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dirty="0">
                <a:solidFill>
                  <a:srgbClr val="CC3300"/>
                </a:solidFill>
                <a:ea typeface="宋体" panose="02010600030101010101" pitchFamily="2" charset="-122"/>
                <a:sym typeface="+mn-ea"/>
              </a:rPr>
              <a:t>…when feature space is only </a:t>
            </a:r>
            <a:endParaRPr lang="en-US" altLang="zh-CN" dirty="0">
              <a:solidFill>
                <a:srgbClr val="CC3300"/>
              </a:solidFill>
              <a:ea typeface="宋体" panose="02010600030101010101" pitchFamily="2" charset="-122"/>
              <a:sym typeface="+mn-ea"/>
            </a:endParaRPr>
          </a:p>
          <a:p>
            <a:r>
              <a:rPr lang="en-US" altLang="zh-CN" dirty="0">
                <a:solidFill>
                  <a:srgbClr val="CC3300"/>
                </a:solidFill>
                <a:ea typeface="宋体" panose="02010600030101010101" pitchFamily="2" charset="-122"/>
                <a:sym typeface="+mn-ea"/>
              </a:rPr>
              <a:t>gray levels…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98308" name="Picture 4"/>
          <p:cNvPicPr>
            <a:picLocks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" y="2220595"/>
            <a:ext cx="5346700" cy="2694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3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646" y="3924301"/>
            <a:ext cx="4886325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746" y="1767205"/>
            <a:ext cx="4848225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Meanshift algorithm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13680" y="2282825"/>
            <a:ext cx="4824095" cy="343662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4452" name="Picture 4"/>
          <p:cNvPicPr>
            <a:picLocks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153285"/>
            <a:ext cx="5133975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5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780" y="2153286"/>
            <a:ext cx="5143500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Another applications of meanshift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clusetering</a:t>
            </a:r>
            <a:endParaRPr lang="en-US" altLang="zh-CN"/>
          </a:p>
          <a:p>
            <a:r>
              <a:rPr lang="en-US" altLang="zh-CN"/>
              <a:t>tracking</a:t>
            </a:r>
            <a:endParaRPr lang="en-US" altLang="zh-CN"/>
          </a:p>
          <a:p>
            <a:r>
              <a:rPr lang="en-US" altLang="zh-CN"/>
              <a:t>smoothing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clustering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49880" y="1856740"/>
            <a:ext cx="5782945" cy="412051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he-IL" b="1" dirty="0">
                <a:solidFill>
                  <a:srgbClr val="0066FF"/>
                </a:solidFill>
                <a:sym typeface="+mn-ea"/>
              </a:rPr>
              <a:t>Smoothing</a:t>
            </a:r>
            <a:endParaRPr lang="zh-CN" altLang="en-US"/>
          </a:p>
        </p:txBody>
      </p:sp>
      <p:pic>
        <p:nvPicPr>
          <p:cNvPr id="92164" name="Picture 4"/>
          <p:cNvPicPr>
            <a:picLocks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795" y="818515"/>
            <a:ext cx="4866005" cy="551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2364105" y="2015808"/>
            <a:ext cx="15557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The effect of 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window size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in spatial and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range spaces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Tracking</a:t>
            </a:r>
            <a:endParaRPr lang="en-US" altLang="zh-CN"/>
          </a:p>
        </p:txBody>
      </p:sp>
      <p:pic>
        <p:nvPicPr>
          <p:cNvPr id="187395" name="Picture 3"/>
          <p:cNvPicPr>
            <a:picLocks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575" y="2413000"/>
            <a:ext cx="6667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Exercise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Doing clusetering using meanshift</a:t>
            </a:r>
            <a:endParaRPr lang="en-US" altLang="zh-CN"/>
          </a:p>
          <a:p>
            <a:r>
              <a:rPr lang="en-US" altLang="zh-CN"/>
              <a:t>Segmentation using meanshift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What is meansh</a:t>
            </a:r>
            <a:r>
              <a:rPr lang="en-US" altLang="zh-CN"/>
              <a:t>ift algorithm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Mean Shift Algorithm is </a:t>
            </a:r>
            <a:r>
              <a:rPr lang="en-US" altLang="zh-CN"/>
              <a:t>an </a:t>
            </a:r>
            <a:r>
              <a:rPr lang="zh-CN" altLang="en-US" b="1"/>
              <a:t>unsupervised learning technique</a:t>
            </a:r>
            <a:r>
              <a:rPr lang="en-US" altLang="zh-CN"/>
              <a:t>, is </a:t>
            </a:r>
            <a:r>
              <a:rPr lang="zh-CN" altLang="en-US"/>
              <a:t>one of the clustering algorithms that is associated with the </a:t>
            </a:r>
            <a:r>
              <a:rPr lang="zh-CN" altLang="en-US" b="1"/>
              <a:t>highest density points or mode value </a:t>
            </a:r>
            <a:r>
              <a:rPr lang="zh-CN" altLang="en-US"/>
              <a:t>as the primary parameter for developing machine learning.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 noChangeArrowheads="1"/>
          </p:cNvSpPr>
          <p:nvPr/>
        </p:nvSpPr>
        <p:spPr bwMode="auto">
          <a:xfrm>
            <a:off x="1219200" y="114300"/>
            <a:ext cx="9448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he-IL" sz="4400" b="1" dirty="0">
                <a:solidFill>
                  <a:srgbClr val="0066FF"/>
                </a:solidFill>
              </a:rPr>
              <a:t>Intuitive Description</a:t>
            </a:r>
            <a:endParaRPr lang="en-US" altLang="he-IL" sz="4400" b="1" dirty="0">
              <a:solidFill>
                <a:srgbClr val="0066FF"/>
              </a:solidFill>
            </a:endParaRPr>
          </a:p>
        </p:txBody>
      </p:sp>
      <p:sp>
        <p:nvSpPr>
          <p:cNvPr id="5" name="Oval 101"/>
          <p:cNvSpPr>
            <a:spLocks noChangeArrowheads="1"/>
          </p:cNvSpPr>
          <p:nvPr/>
        </p:nvSpPr>
        <p:spPr bwMode="auto">
          <a:xfrm>
            <a:off x="6934200" y="3543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6" name="Oval 102"/>
          <p:cNvSpPr>
            <a:spLocks noChangeArrowheads="1"/>
          </p:cNvSpPr>
          <p:nvPr/>
        </p:nvSpPr>
        <p:spPr bwMode="auto">
          <a:xfrm>
            <a:off x="7140575" y="3543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7" name="Oval 103"/>
          <p:cNvSpPr>
            <a:spLocks noChangeArrowheads="1"/>
          </p:cNvSpPr>
          <p:nvPr/>
        </p:nvSpPr>
        <p:spPr bwMode="auto">
          <a:xfrm>
            <a:off x="7064375" y="33909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8" name="Oval 104"/>
          <p:cNvSpPr>
            <a:spLocks noChangeArrowheads="1"/>
          </p:cNvSpPr>
          <p:nvPr/>
        </p:nvSpPr>
        <p:spPr bwMode="auto">
          <a:xfrm>
            <a:off x="6811963" y="33353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9" name="Oval 105"/>
          <p:cNvSpPr>
            <a:spLocks noChangeArrowheads="1"/>
          </p:cNvSpPr>
          <p:nvPr/>
        </p:nvSpPr>
        <p:spPr bwMode="auto">
          <a:xfrm>
            <a:off x="7053263" y="370681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0" name="Oval 106"/>
          <p:cNvSpPr>
            <a:spLocks noChangeArrowheads="1"/>
          </p:cNvSpPr>
          <p:nvPr/>
        </p:nvSpPr>
        <p:spPr bwMode="auto">
          <a:xfrm>
            <a:off x="6826250" y="370681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1" name="Oval 107"/>
          <p:cNvSpPr>
            <a:spLocks noChangeArrowheads="1"/>
          </p:cNvSpPr>
          <p:nvPr/>
        </p:nvSpPr>
        <p:spPr bwMode="auto">
          <a:xfrm>
            <a:off x="7304088" y="37290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" name="Oval 108"/>
          <p:cNvSpPr>
            <a:spLocks noChangeArrowheads="1"/>
          </p:cNvSpPr>
          <p:nvPr/>
        </p:nvSpPr>
        <p:spPr bwMode="auto">
          <a:xfrm>
            <a:off x="6694488" y="3543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3" name="Oval 109"/>
          <p:cNvSpPr>
            <a:spLocks noChangeArrowheads="1"/>
          </p:cNvSpPr>
          <p:nvPr/>
        </p:nvSpPr>
        <p:spPr bwMode="auto">
          <a:xfrm>
            <a:off x="7434263" y="3543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" name="Oval 110"/>
          <p:cNvSpPr>
            <a:spLocks noChangeArrowheads="1"/>
          </p:cNvSpPr>
          <p:nvPr/>
        </p:nvSpPr>
        <p:spPr bwMode="auto">
          <a:xfrm>
            <a:off x="7292975" y="325755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5" name="Oval 111"/>
          <p:cNvSpPr>
            <a:spLocks noChangeArrowheads="1"/>
          </p:cNvSpPr>
          <p:nvPr/>
        </p:nvSpPr>
        <p:spPr bwMode="auto">
          <a:xfrm>
            <a:off x="7010400" y="3162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6" name="Oval 112"/>
          <p:cNvSpPr>
            <a:spLocks noChangeArrowheads="1"/>
          </p:cNvSpPr>
          <p:nvPr/>
        </p:nvSpPr>
        <p:spPr bwMode="auto">
          <a:xfrm>
            <a:off x="7162800" y="3924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7" name="Oval 113"/>
          <p:cNvSpPr>
            <a:spLocks noChangeArrowheads="1"/>
          </p:cNvSpPr>
          <p:nvPr/>
        </p:nvSpPr>
        <p:spPr bwMode="auto">
          <a:xfrm>
            <a:off x="6858000" y="39449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8" name="Oval 114"/>
          <p:cNvSpPr>
            <a:spLocks noChangeArrowheads="1"/>
          </p:cNvSpPr>
          <p:nvPr/>
        </p:nvSpPr>
        <p:spPr bwMode="auto">
          <a:xfrm>
            <a:off x="6553200" y="3794125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9" name="Oval 115"/>
          <p:cNvSpPr>
            <a:spLocks noChangeArrowheads="1"/>
          </p:cNvSpPr>
          <p:nvPr/>
        </p:nvSpPr>
        <p:spPr bwMode="auto">
          <a:xfrm>
            <a:off x="6324600" y="3543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0" name="Oval 116"/>
          <p:cNvSpPr>
            <a:spLocks noChangeArrowheads="1"/>
          </p:cNvSpPr>
          <p:nvPr/>
        </p:nvSpPr>
        <p:spPr bwMode="auto">
          <a:xfrm>
            <a:off x="6553200" y="3314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1" name="Oval 117"/>
          <p:cNvSpPr>
            <a:spLocks noChangeArrowheads="1"/>
          </p:cNvSpPr>
          <p:nvPr/>
        </p:nvSpPr>
        <p:spPr bwMode="auto">
          <a:xfrm>
            <a:off x="7620000" y="37719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2" name="Oval 118"/>
          <p:cNvSpPr>
            <a:spLocks noChangeArrowheads="1"/>
          </p:cNvSpPr>
          <p:nvPr/>
        </p:nvSpPr>
        <p:spPr bwMode="auto">
          <a:xfrm>
            <a:off x="7543800" y="4076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3" name="Oval 119"/>
          <p:cNvSpPr>
            <a:spLocks noChangeArrowheads="1"/>
          </p:cNvSpPr>
          <p:nvPr/>
        </p:nvSpPr>
        <p:spPr bwMode="auto">
          <a:xfrm>
            <a:off x="7259638" y="420846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4" name="Oval 120"/>
          <p:cNvSpPr>
            <a:spLocks noChangeArrowheads="1"/>
          </p:cNvSpPr>
          <p:nvPr/>
        </p:nvSpPr>
        <p:spPr bwMode="auto">
          <a:xfrm>
            <a:off x="6858000" y="4229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5" name="Oval 121"/>
          <p:cNvSpPr>
            <a:spLocks noChangeArrowheads="1"/>
          </p:cNvSpPr>
          <p:nvPr/>
        </p:nvSpPr>
        <p:spPr bwMode="auto">
          <a:xfrm>
            <a:off x="6400800" y="4076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6" name="Oval 122"/>
          <p:cNvSpPr>
            <a:spLocks noChangeArrowheads="1"/>
          </p:cNvSpPr>
          <p:nvPr/>
        </p:nvSpPr>
        <p:spPr bwMode="auto">
          <a:xfrm>
            <a:off x="6019800" y="37719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7" name="Oval 123"/>
          <p:cNvSpPr>
            <a:spLocks noChangeArrowheads="1"/>
          </p:cNvSpPr>
          <p:nvPr/>
        </p:nvSpPr>
        <p:spPr bwMode="auto">
          <a:xfrm>
            <a:off x="5943600" y="3238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8" name="Oval 124"/>
          <p:cNvSpPr>
            <a:spLocks noChangeArrowheads="1"/>
          </p:cNvSpPr>
          <p:nvPr/>
        </p:nvSpPr>
        <p:spPr bwMode="auto">
          <a:xfrm>
            <a:off x="6324600" y="3162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9" name="Oval 125"/>
          <p:cNvSpPr>
            <a:spLocks noChangeArrowheads="1"/>
          </p:cNvSpPr>
          <p:nvPr/>
        </p:nvSpPr>
        <p:spPr bwMode="auto">
          <a:xfrm>
            <a:off x="6705600" y="2933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30" name="Oval 126"/>
          <p:cNvSpPr>
            <a:spLocks noChangeArrowheads="1"/>
          </p:cNvSpPr>
          <p:nvPr/>
        </p:nvSpPr>
        <p:spPr bwMode="auto">
          <a:xfrm>
            <a:off x="7292975" y="2933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31" name="Oval 127"/>
          <p:cNvSpPr>
            <a:spLocks noChangeArrowheads="1"/>
          </p:cNvSpPr>
          <p:nvPr/>
        </p:nvSpPr>
        <p:spPr bwMode="auto">
          <a:xfrm>
            <a:off x="7010400" y="26289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32" name="Oval 128"/>
          <p:cNvSpPr>
            <a:spLocks noChangeArrowheads="1"/>
          </p:cNvSpPr>
          <p:nvPr/>
        </p:nvSpPr>
        <p:spPr bwMode="auto">
          <a:xfrm>
            <a:off x="6096000" y="2933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33" name="Oval 129"/>
          <p:cNvSpPr>
            <a:spLocks noChangeArrowheads="1"/>
          </p:cNvSpPr>
          <p:nvPr/>
        </p:nvSpPr>
        <p:spPr bwMode="auto">
          <a:xfrm>
            <a:off x="6477000" y="2705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34" name="Oval 130"/>
          <p:cNvSpPr>
            <a:spLocks noChangeArrowheads="1"/>
          </p:cNvSpPr>
          <p:nvPr/>
        </p:nvSpPr>
        <p:spPr bwMode="auto">
          <a:xfrm>
            <a:off x="7010400" y="2095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35" name="Oval 131"/>
          <p:cNvSpPr>
            <a:spLocks noChangeArrowheads="1"/>
          </p:cNvSpPr>
          <p:nvPr/>
        </p:nvSpPr>
        <p:spPr bwMode="auto">
          <a:xfrm>
            <a:off x="6553200" y="2324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36" name="Oval 132"/>
          <p:cNvSpPr>
            <a:spLocks noChangeArrowheads="1"/>
          </p:cNvSpPr>
          <p:nvPr/>
        </p:nvSpPr>
        <p:spPr bwMode="auto">
          <a:xfrm>
            <a:off x="7292975" y="2552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37" name="Oval 133"/>
          <p:cNvSpPr>
            <a:spLocks noChangeArrowheads="1"/>
          </p:cNvSpPr>
          <p:nvPr/>
        </p:nvSpPr>
        <p:spPr bwMode="auto">
          <a:xfrm>
            <a:off x="7292975" y="14859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38" name="Oval 134"/>
          <p:cNvSpPr>
            <a:spLocks noChangeArrowheads="1"/>
          </p:cNvSpPr>
          <p:nvPr/>
        </p:nvSpPr>
        <p:spPr bwMode="auto">
          <a:xfrm>
            <a:off x="7543800" y="22479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39" name="Oval 135"/>
          <p:cNvSpPr>
            <a:spLocks noChangeArrowheads="1"/>
          </p:cNvSpPr>
          <p:nvPr/>
        </p:nvSpPr>
        <p:spPr bwMode="auto">
          <a:xfrm>
            <a:off x="7631113" y="2790825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40" name="Oval 136"/>
          <p:cNvSpPr>
            <a:spLocks noChangeArrowheads="1"/>
          </p:cNvSpPr>
          <p:nvPr/>
        </p:nvSpPr>
        <p:spPr bwMode="auto">
          <a:xfrm>
            <a:off x="7620000" y="3238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41" name="Oval 137"/>
          <p:cNvSpPr>
            <a:spLocks noChangeArrowheads="1"/>
          </p:cNvSpPr>
          <p:nvPr/>
        </p:nvSpPr>
        <p:spPr bwMode="auto">
          <a:xfrm>
            <a:off x="8001000" y="30099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42" name="Oval 138"/>
          <p:cNvSpPr>
            <a:spLocks noChangeArrowheads="1"/>
          </p:cNvSpPr>
          <p:nvPr/>
        </p:nvSpPr>
        <p:spPr bwMode="auto">
          <a:xfrm>
            <a:off x="8001000" y="26289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43" name="Oval 139"/>
          <p:cNvSpPr>
            <a:spLocks noChangeArrowheads="1"/>
          </p:cNvSpPr>
          <p:nvPr/>
        </p:nvSpPr>
        <p:spPr bwMode="auto">
          <a:xfrm>
            <a:off x="7924800" y="2171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44" name="Oval 140"/>
          <p:cNvSpPr>
            <a:spLocks noChangeArrowheads="1"/>
          </p:cNvSpPr>
          <p:nvPr/>
        </p:nvSpPr>
        <p:spPr bwMode="auto">
          <a:xfrm>
            <a:off x="7696200" y="1714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45" name="Oval 141"/>
          <p:cNvSpPr>
            <a:spLocks noChangeArrowheads="1"/>
          </p:cNvSpPr>
          <p:nvPr/>
        </p:nvSpPr>
        <p:spPr bwMode="auto">
          <a:xfrm>
            <a:off x="8305800" y="1409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46" name="Oval 142"/>
          <p:cNvSpPr>
            <a:spLocks noChangeArrowheads="1"/>
          </p:cNvSpPr>
          <p:nvPr/>
        </p:nvSpPr>
        <p:spPr bwMode="auto">
          <a:xfrm>
            <a:off x="8382000" y="18669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47" name="Oval 143"/>
          <p:cNvSpPr>
            <a:spLocks noChangeArrowheads="1"/>
          </p:cNvSpPr>
          <p:nvPr/>
        </p:nvSpPr>
        <p:spPr bwMode="auto">
          <a:xfrm>
            <a:off x="8686800" y="2476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48" name="Oval 144"/>
          <p:cNvSpPr>
            <a:spLocks noChangeArrowheads="1"/>
          </p:cNvSpPr>
          <p:nvPr/>
        </p:nvSpPr>
        <p:spPr bwMode="auto">
          <a:xfrm>
            <a:off x="8077200" y="3467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49" name="Oval 145"/>
          <p:cNvSpPr>
            <a:spLocks noChangeArrowheads="1"/>
          </p:cNvSpPr>
          <p:nvPr/>
        </p:nvSpPr>
        <p:spPr bwMode="auto">
          <a:xfrm>
            <a:off x="8534400" y="30099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50" name="Oval 146"/>
          <p:cNvSpPr>
            <a:spLocks noChangeArrowheads="1"/>
          </p:cNvSpPr>
          <p:nvPr/>
        </p:nvSpPr>
        <p:spPr bwMode="auto">
          <a:xfrm>
            <a:off x="9296400" y="3086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51" name="Oval 147"/>
          <p:cNvSpPr>
            <a:spLocks noChangeArrowheads="1"/>
          </p:cNvSpPr>
          <p:nvPr/>
        </p:nvSpPr>
        <p:spPr bwMode="auto">
          <a:xfrm>
            <a:off x="8305800" y="4000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52" name="Oval 148"/>
          <p:cNvSpPr>
            <a:spLocks noChangeArrowheads="1"/>
          </p:cNvSpPr>
          <p:nvPr/>
        </p:nvSpPr>
        <p:spPr bwMode="auto">
          <a:xfrm>
            <a:off x="8850313" y="354488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53" name="Oval 149"/>
          <p:cNvSpPr>
            <a:spLocks noChangeArrowheads="1"/>
          </p:cNvSpPr>
          <p:nvPr/>
        </p:nvSpPr>
        <p:spPr bwMode="auto">
          <a:xfrm>
            <a:off x="7848600" y="4381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54" name="Oval 150"/>
          <p:cNvSpPr>
            <a:spLocks noChangeArrowheads="1"/>
          </p:cNvSpPr>
          <p:nvPr/>
        </p:nvSpPr>
        <p:spPr bwMode="auto">
          <a:xfrm>
            <a:off x="8915400" y="4457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55" name="Oval 151"/>
          <p:cNvSpPr>
            <a:spLocks noChangeArrowheads="1"/>
          </p:cNvSpPr>
          <p:nvPr/>
        </p:nvSpPr>
        <p:spPr bwMode="auto">
          <a:xfrm>
            <a:off x="8305800" y="4838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56" name="Oval 152"/>
          <p:cNvSpPr>
            <a:spLocks noChangeArrowheads="1"/>
          </p:cNvSpPr>
          <p:nvPr/>
        </p:nvSpPr>
        <p:spPr bwMode="auto">
          <a:xfrm>
            <a:off x="7467600" y="4686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57" name="Oval 153"/>
          <p:cNvSpPr>
            <a:spLocks noChangeArrowheads="1"/>
          </p:cNvSpPr>
          <p:nvPr/>
        </p:nvSpPr>
        <p:spPr bwMode="auto">
          <a:xfrm>
            <a:off x="7010400" y="4610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58" name="Oval 154"/>
          <p:cNvSpPr>
            <a:spLocks noChangeArrowheads="1"/>
          </p:cNvSpPr>
          <p:nvPr/>
        </p:nvSpPr>
        <p:spPr bwMode="auto">
          <a:xfrm>
            <a:off x="7391400" y="5143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59" name="Oval 155"/>
          <p:cNvSpPr>
            <a:spLocks noChangeArrowheads="1"/>
          </p:cNvSpPr>
          <p:nvPr/>
        </p:nvSpPr>
        <p:spPr bwMode="auto">
          <a:xfrm>
            <a:off x="7848600" y="5600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60" name="Oval 156"/>
          <p:cNvSpPr>
            <a:spLocks noChangeArrowheads="1"/>
          </p:cNvSpPr>
          <p:nvPr/>
        </p:nvSpPr>
        <p:spPr bwMode="auto">
          <a:xfrm>
            <a:off x="7239000" y="5600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61" name="Oval 157"/>
          <p:cNvSpPr>
            <a:spLocks noChangeArrowheads="1"/>
          </p:cNvSpPr>
          <p:nvPr/>
        </p:nvSpPr>
        <p:spPr bwMode="auto">
          <a:xfrm>
            <a:off x="6781800" y="5143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62" name="Oval 158"/>
          <p:cNvSpPr>
            <a:spLocks noChangeArrowheads="1"/>
          </p:cNvSpPr>
          <p:nvPr/>
        </p:nvSpPr>
        <p:spPr bwMode="auto">
          <a:xfrm>
            <a:off x="6477000" y="4686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63" name="Oval 159"/>
          <p:cNvSpPr>
            <a:spLocks noChangeArrowheads="1"/>
          </p:cNvSpPr>
          <p:nvPr/>
        </p:nvSpPr>
        <p:spPr bwMode="auto">
          <a:xfrm>
            <a:off x="5867400" y="4381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64" name="Oval 160"/>
          <p:cNvSpPr>
            <a:spLocks noChangeArrowheads="1"/>
          </p:cNvSpPr>
          <p:nvPr/>
        </p:nvSpPr>
        <p:spPr bwMode="auto">
          <a:xfrm>
            <a:off x="6096000" y="5067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65" name="Oval 161"/>
          <p:cNvSpPr>
            <a:spLocks noChangeArrowheads="1"/>
          </p:cNvSpPr>
          <p:nvPr/>
        </p:nvSpPr>
        <p:spPr bwMode="auto">
          <a:xfrm>
            <a:off x="6324600" y="5600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66" name="Oval 162"/>
          <p:cNvSpPr>
            <a:spLocks noChangeArrowheads="1"/>
          </p:cNvSpPr>
          <p:nvPr/>
        </p:nvSpPr>
        <p:spPr bwMode="auto">
          <a:xfrm>
            <a:off x="5486400" y="5753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67" name="Oval 163"/>
          <p:cNvSpPr>
            <a:spLocks noChangeArrowheads="1"/>
          </p:cNvSpPr>
          <p:nvPr/>
        </p:nvSpPr>
        <p:spPr bwMode="auto">
          <a:xfrm>
            <a:off x="5410200" y="5143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68" name="Oval 164"/>
          <p:cNvSpPr>
            <a:spLocks noChangeArrowheads="1"/>
          </p:cNvSpPr>
          <p:nvPr/>
        </p:nvSpPr>
        <p:spPr bwMode="auto">
          <a:xfrm>
            <a:off x="4876800" y="4381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69" name="Oval 165"/>
          <p:cNvSpPr>
            <a:spLocks noChangeArrowheads="1"/>
          </p:cNvSpPr>
          <p:nvPr/>
        </p:nvSpPr>
        <p:spPr bwMode="auto">
          <a:xfrm>
            <a:off x="5410200" y="4076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70" name="Oval 166"/>
          <p:cNvSpPr>
            <a:spLocks noChangeArrowheads="1"/>
          </p:cNvSpPr>
          <p:nvPr/>
        </p:nvSpPr>
        <p:spPr bwMode="auto">
          <a:xfrm>
            <a:off x="5638800" y="3543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71" name="Oval 167"/>
          <p:cNvSpPr>
            <a:spLocks noChangeArrowheads="1"/>
          </p:cNvSpPr>
          <p:nvPr/>
        </p:nvSpPr>
        <p:spPr bwMode="auto">
          <a:xfrm>
            <a:off x="5105400" y="3086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72" name="Oval 168"/>
          <p:cNvSpPr>
            <a:spLocks noChangeArrowheads="1"/>
          </p:cNvSpPr>
          <p:nvPr/>
        </p:nvSpPr>
        <p:spPr bwMode="auto">
          <a:xfrm>
            <a:off x="5638800" y="2705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73" name="Oval 169"/>
          <p:cNvSpPr>
            <a:spLocks noChangeArrowheads="1"/>
          </p:cNvSpPr>
          <p:nvPr/>
        </p:nvSpPr>
        <p:spPr bwMode="auto">
          <a:xfrm>
            <a:off x="6096000" y="2552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74" name="Oval 170"/>
          <p:cNvSpPr>
            <a:spLocks noChangeArrowheads="1"/>
          </p:cNvSpPr>
          <p:nvPr/>
        </p:nvSpPr>
        <p:spPr bwMode="auto">
          <a:xfrm>
            <a:off x="5715000" y="1943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75" name="Oval 171"/>
          <p:cNvSpPr>
            <a:spLocks noChangeArrowheads="1"/>
          </p:cNvSpPr>
          <p:nvPr/>
        </p:nvSpPr>
        <p:spPr bwMode="auto">
          <a:xfrm>
            <a:off x="6400800" y="1714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76" name="Oval 172"/>
          <p:cNvSpPr>
            <a:spLocks noChangeArrowheads="1"/>
          </p:cNvSpPr>
          <p:nvPr/>
        </p:nvSpPr>
        <p:spPr bwMode="auto">
          <a:xfrm>
            <a:off x="5562600" y="1333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77" name="Oval 173"/>
          <p:cNvSpPr>
            <a:spLocks noChangeArrowheads="1"/>
          </p:cNvSpPr>
          <p:nvPr/>
        </p:nvSpPr>
        <p:spPr bwMode="auto">
          <a:xfrm>
            <a:off x="5105400" y="1714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78" name="Oval 174"/>
          <p:cNvSpPr>
            <a:spLocks noChangeArrowheads="1"/>
          </p:cNvSpPr>
          <p:nvPr/>
        </p:nvSpPr>
        <p:spPr bwMode="auto">
          <a:xfrm>
            <a:off x="5029200" y="2324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79" name="Oval 175"/>
          <p:cNvSpPr>
            <a:spLocks noChangeArrowheads="1"/>
          </p:cNvSpPr>
          <p:nvPr/>
        </p:nvSpPr>
        <p:spPr bwMode="auto">
          <a:xfrm>
            <a:off x="4648200" y="2781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80" name="Oval 176"/>
          <p:cNvSpPr>
            <a:spLocks noChangeArrowheads="1"/>
          </p:cNvSpPr>
          <p:nvPr/>
        </p:nvSpPr>
        <p:spPr bwMode="auto">
          <a:xfrm>
            <a:off x="5029200" y="3619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81" name="Oval 177"/>
          <p:cNvSpPr>
            <a:spLocks noChangeArrowheads="1"/>
          </p:cNvSpPr>
          <p:nvPr/>
        </p:nvSpPr>
        <p:spPr bwMode="auto">
          <a:xfrm>
            <a:off x="4267200" y="3695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82" name="Oval 178"/>
          <p:cNvSpPr>
            <a:spLocks noChangeArrowheads="1"/>
          </p:cNvSpPr>
          <p:nvPr/>
        </p:nvSpPr>
        <p:spPr bwMode="auto">
          <a:xfrm>
            <a:off x="4191000" y="45339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83" name="Oval 179"/>
          <p:cNvSpPr>
            <a:spLocks noChangeArrowheads="1"/>
          </p:cNvSpPr>
          <p:nvPr/>
        </p:nvSpPr>
        <p:spPr bwMode="auto">
          <a:xfrm>
            <a:off x="4419600" y="5372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84" name="Oval 180"/>
          <p:cNvSpPr>
            <a:spLocks noChangeArrowheads="1"/>
          </p:cNvSpPr>
          <p:nvPr/>
        </p:nvSpPr>
        <p:spPr bwMode="auto">
          <a:xfrm>
            <a:off x="3733800" y="5753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85" name="Oval 181"/>
          <p:cNvSpPr>
            <a:spLocks noChangeArrowheads="1"/>
          </p:cNvSpPr>
          <p:nvPr/>
        </p:nvSpPr>
        <p:spPr bwMode="auto">
          <a:xfrm>
            <a:off x="3276600" y="4991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86" name="Oval 182"/>
          <p:cNvSpPr>
            <a:spLocks noChangeArrowheads="1"/>
          </p:cNvSpPr>
          <p:nvPr/>
        </p:nvSpPr>
        <p:spPr bwMode="auto">
          <a:xfrm>
            <a:off x="3276600" y="4076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87" name="Oval 183"/>
          <p:cNvSpPr>
            <a:spLocks noChangeArrowheads="1"/>
          </p:cNvSpPr>
          <p:nvPr/>
        </p:nvSpPr>
        <p:spPr bwMode="auto">
          <a:xfrm>
            <a:off x="3886200" y="2857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88" name="Oval 184"/>
          <p:cNvSpPr>
            <a:spLocks noChangeArrowheads="1"/>
          </p:cNvSpPr>
          <p:nvPr/>
        </p:nvSpPr>
        <p:spPr bwMode="auto">
          <a:xfrm>
            <a:off x="4267200" y="2019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89" name="Oval 185"/>
          <p:cNvSpPr>
            <a:spLocks noChangeArrowheads="1"/>
          </p:cNvSpPr>
          <p:nvPr/>
        </p:nvSpPr>
        <p:spPr bwMode="auto">
          <a:xfrm>
            <a:off x="3352800" y="2019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90" name="Oval 186"/>
          <p:cNvSpPr>
            <a:spLocks noChangeArrowheads="1"/>
          </p:cNvSpPr>
          <p:nvPr/>
        </p:nvSpPr>
        <p:spPr bwMode="auto">
          <a:xfrm>
            <a:off x="3200400" y="3162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91" name="Oval 187"/>
          <p:cNvSpPr>
            <a:spLocks noChangeArrowheads="1"/>
          </p:cNvSpPr>
          <p:nvPr/>
        </p:nvSpPr>
        <p:spPr bwMode="auto">
          <a:xfrm>
            <a:off x="2133600" y="4838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92" name="Oval 188"/>
          <p:cNvSpPr>
            <a:spLocks noChangeArrowheads="1"/>
          </p:cNvSpPr>
          <p:nvPr/>
        </p:nvSpPr>
        <p:spPr bwMode="auto">
          <a:xfrm>
            <a:off x="2209800" y="5905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93" name="Oval 189"/>
          <p:cNvSpPr>
            <a:spLocks noChangeArrowheads="1"/>
          </p:cNvSpPr>
          <p:nvPr/>
        </p:nvSpPr>
        <p:spPr bwMode="auto">
          <a:xfrm>
            <a:off x="2209800" y="3619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94" name="Oval 190"/>
          <p:cNvSpPr>
            <a:spLocks noChangeArrowheads="1"/>
          </p:cNvSpPr>
          <p:nvPr/>
        </p:nvSpPr>
        <p:spPr bwMode="auto">
          <a:xfrm>
            <a:off x="2362200" y="2400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95" name="Oval 191"/>
          <p:cNvSpPr>
            <a:spLocks noChangeArrowheads="1"/>
          </p:cNvSpPr>
          <p:nvPr/>
        </p:nvSpPr>
        <p:spPr bwMode="auto">
          <a:xfrm>
            <a:off x="2514600" y="1333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96" name="Oval 192"/>
          <p:cNvSpPr>
            <a:spLocks noChangeArrowheads="1"/>
          </p:cNvSpPr>
          <p:nvPr/>
        </p:nvSpPr>
        <p:spPr bwMode="auto">
          <a:xfrm>
            <a:off x="3962400" y="1181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97" name="Rectangle 194"/>
          <p:cNvSpPr>
            <a:spLocks noChangeArrowheads="1"/>
          </p:cNvSpPr>
          <p:nvPr/>
        </p:nvSpPr>
        <p:spPr bwMode="auto">
          <a:xfrm>
            <a:off x="1371600" y="6346825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2000">
                <a:solidFill>
                  <a:srgbClr val="9900CC"/>
                </a:solidFill>
                <a:ea typeface="宋体" panose="02010600030101010101" pitchFamily="2" charset="-122"/>
              </a:rPr>
              <a:t>Distribution of identical billiard balls</a:t>
            </a:r>
            <a:endParaRPr lang="en-US" altLang="zh-CN" sz="2000">
              <a:solidFill>
                <a:srgbClr val="9900CC"/>
              </a:solidFill>
              <a:ea typeface="宋体" panose="02010600030101010101" pitchFamily="2" charset="-122"/>
            </a:endParaRPr>
          </a:p>
        </p:txBody>
      </p:sp>
      <p:grpSp>
        <p:nvGrpSpPr>
          <p:cNvPr id="98" name="Group 206"/>
          <p:cNvGrpSpPr/>
          <p:nvPr/>
        </p:nvGrpSpPr>
        <p:grpSpPr bwMode="auto">
          <a:xfrm>
            <a:off x="3962400" y="1638300"/>
            <a:ext cx="2819400" cy="2895600"/>
            <a:chOff x="3744" y="4464"/>
            <a:chExt cx="1776" cy="1824"/>
          </a:xfrm>
        </p:grpSpPr>
        <p:sp>
          <p:nvSpPr>
            <p:cNvPr id="99" name="Oval 193"/>
            <p:cNvSpPr>
              <a:spLocks noChangeArrowheads="1"/>
            </p:cNvSpPr>
            <p:nvPr/>
          </p:nvSpPr>
          <p:spPr bwMode="auto">
            <a:xfrm>
              <a:off x="3744" y="4464"/>
              <a:ext cx="1776" cy="1824"/>
            </a:xfrm>
            <a:prstGeom prst="ellipse">
              <a:avLst/>
            </a:prstGeom>
            <a:noFill/>
            <a:ln w="28575">
              <a:solidFill>
                <a:srgbClr val="00CC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100" name="Group 201"/>
            <p:cNvGrpSpPr/>
            <p:nvPr/>
          </p:nvGrpSpPr>
          <p:grpSpPr bwMode="auto">
            <a:xfrm>
              <a:off x="4491" y="5231"/>
              <a:ext cx="288" cy="288"/>
              <a:chOff x="4486" y="3484"/>
              <a:chExt cx="288" cy="288"/>
            </a:xfrm>
          </p:grpSpPr>
          <p:sp>
            <p:nvSpPr>
              <p:cNvPr id="101" name="Oval 195"/>
              <p:cNvSpPr>
                <a:spLocks noChangeArrowheads="1"/>
              </p:cNvSpPr>
              <p:nvPr/>
            </p:nvSpPr>
            <p:spPr bwMode="auto">
              <a:xfrm>
                <a:off x="4560" y="355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00CC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2" name="Line 196"/>
              <p:cNvSpPr>
                <a:spLocks noChangeShapeType="1"/>
              </p:cNvSpPr>
              <p:nvPr/>
            </p:nvSpPr>
            <p:spPr bwMode="auto">
              <a:xfrm>
                <a:off x="4632" y="3484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3" name="Line 200"/>
              <p:cNvSpPr>
                <a:spLocks noChangeShapeType="1"/>
              </p:cNvSpPr>
              <p:nvPr/>
            </p:nvSpPr>
            <p:spPr bwMode="auto">
              <a:xfrm rot="-5400000">
                <a:off x="4630" y="3482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grpSp>
        <p:nvGrpSpPr>
          <p:cNvPr id="104" name="Group 209"/>
          <p:cNvGrpSpPr/>
          <p:nvPr/>
        </p:nvGrpSpPr>
        <p:grpSpPr bwMode="auto">
          <a:xfrm>
            <a:off x="5715000" y="3009900"/>
            <a:ext cx="457200" cy="457200"/>
            <a:chOff x="4486" y="3484"/>
            <a:chExt cx="288" cy="288"/>
          </a:xfrm>
        </p:grpSpPr>
        <p:sp>
          <p:nvSpPr>
            <p:cNvPr id="105" name="Oval 210"/>
            <p:cNvSpPr>
              <a:spLocks noChangeArrowheads="1"/>
            </p:cNvSpPr>
            <p:nvPr/>
          </p:nvSpPr>
          <p:spPr bwMode="auto">
            <a:xfrm>
              <a:off x="4560" y="3552"/>
              <a:ext cx="144" cy="144"/>
            </a:xfrm>
            <a:prstGeom prst="ellipse">
              <a:avLst/>
            </a:prstGeom>
            <a:noFill/>
            <a:ln w="1905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6" name="Line 211"/>
            <p:cNvSpPr>
              <a:spLocks noChangeShapeType="1"/>
            </p:cNvSpPr>
            <p:nvPr/>
          </p:nvSpPr>
          <p:spPr bwMode="auto">
            <a:xfrm>
              <a:off x="4632" y="3484"/>
              <a:ext cx="0" cy="288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7" name="Line 212"/>
            <p:cNvSpPr>
              <a:spLocks noChangeShapeType="1"/>
            </p:cNvSpPr>
            <p:nvPr/>
          </p:nvSpPr>
          <p:spPr bwMode="auto">
            <a:xfrm rot="-5400000">
              <a:off x="4630" y="3482"/>
              <a:ext cx="0" cy="288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08" name="AutoShape 213"/>
          <p:cNvSpPr>
            <a:spLocks noChangeArrowheads="1"/>
          </p:cNvSpPr>
          <p:nvPr/>
        </p:nvSpPr>
        <p:spPr bwMode="auto">
          <a:xfrm>
            <a:off x="8839200" y="1028700"/>
            <a:ext cx="1447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CC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1600">
                <a:ea typeface="宋体" panose="02010600030101010101" pitchFamily="2" charset="-122"/>
              </a:rPr>
              <a:t>Region of</a:t>
            </a:r>
            <a:endParaRPr lang="en-US" altLang="zh-CN" sz="1600">
              <a:ea typeface="宋体" panose="02010600030101010101" pitchFamily="2" charset="-122"/>
            </a:endParaRPr>
          </a:p>
          <a:p>
            <a:pPr algn="ctr"/>
            <a:r>
              <a:rPr lang="en-US" altLang="zh-CN" sz="1600">
                <a:ea typeface="宋体" panose="02010600030101010101" pitchFamily="2" charset="-122"/>
              </a:rPr>
              <a:t>interest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109" name="Freeform 215"/>
          <p:cNvSpPr/>
          <p:nvPr/>
        </p:nvSpPr>
        <p:spPr bwMode="auto">
          <a:xfrm>
            <a:off x="6681788" y="1557338"/>
            <a:ext cx="2170112" cy="1014412"/>
          </a:xfrm>
          <a:custGeom>
            <a:avLst/>
            <a:gdLst>
              <a:gd name="T0" fmla="*/ 1367 w 1367"/>
              <a:gd name="T1" fmla="*/ 21 h 639"/>
              <a:gd name="T2" fmla="*/ 1263 w 1367"/>
              <a:gd name="T3" fmla="*/ 14 h 639"/>
              <a:gd name="T4" fmla="*/ 1201 w 1367"/>
              <a:gd name="T5" fmla="*/ 42 h 639"/>
              <a:gd name="T6" fmla="*/ 874 w 1367"/>
              <a:gd name="T7" fmla="*/ 139 h 639"/>
              <a:gd name="T8" fmla="*/ 798 w 1367"/>
              <a:gd name="T9" fmla="*/ 160 h 639"/>
              <a:gd name="T10" fmla="*/ 756 w 1367"/>
              <a:gd name="T11" fmla="*/ 174 h 639"/>
              <a:gd name="T12" fmla="*/ 743 w 1367"/>
              <a:gd name="T13" fmla="*/ 194 h 639"/>
              <a:gd name="T14" fmla="*/ 722 w 1367"/>
              <a:gd name="T15" fmla="*/ 201 h 639"/>
              <a:gd name="T16" fmla="*/ 715 w 1367"/>
              <a:gd name="T17" fmla="*/ 222 h 639"/>
              <a:gd name="T18" fmla="*/ 687 w 1367"/>
              <a:gd name="T19" fmla="*/ 264 h 639"/>
              <a:gd name="T20" fmla="*/ 631 w 1367"/>
              <a:gd name="T21" fmla="*/ 333 h 639"/>
              <a:gd name="T22" fmla="*/ 437 w 1367"/>
              <a:gd name="T23" fmla="*/ 375 h 639"/>
              <a:gd name="T24" fmla="*/ 402 w 1367"/>
              <a:gd name="T25" fmla="*/ 382 h 639"/>
              <a:gd name="T26" fmla="*/ 361 w 1367"/>
              <a:gd name="T27" fmla="*/ 396 h 639"/>
              <a:gd name="T28" fmla="*/ 347 w 1367"/>
              <a:gd name="T29" fmla="*/ 416 h 639"/>
              <a:gd name="T30" fmla="*/ 326 w 1367"/>
              <a:gd name="T31" fmla="*/ 430 h 639"/>
              <a:gd name="T32" fmla="*/ 250 w 1367"/>
              <a:gd name="T33" fmla="*/ 528 h 639"/>
              <a:gd name="T34" fmla="*/ 180 w 1367"/>
              <a:gd name="T35" fmla="*/ 597 h 639"/>
              <a:gd name="T36" fmla="*/ 139 w 1367"/>
              <a:gd name="T37" fmla="*/ 625 h 639"/>
              <a:gd name="T38" fmla="*/ 118 w 1367"/>
              <a:gd name="T39" fmla="*/ 639 h 639"/>
              <a:gd name="T40" fmla="*/ 0 w 1367"/>
              <a:gd name="T41" fmla="*/ 625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367" h="639">
                <a:moveTo>
                  <a:pt x="1367" y="21"/>
                </a:moveTo>
                <a:cubicBezTo>
                  <a:pt x="1305" y="0"/>
                  <a:pt x="1340" y="5"/>
                  <a:pt x="1263" y="14"/>
                </a:cubicBezTo>
                <a:cubicBezTo>
                  <a:pt x="1213" y="31"/>
                  <a:pt x="1233" y="20"/>
                  <a:pt x="1201" y="42"/>
                </a:cubicBezTo>
                <a:cubicBezTo>
                  <a:pt x="1119" y="162"/>
                  <a:pt x="1014" y="134"/>
                  <a:pt x="874" y="139"/>
                </a:cubicBezTo>
                <a:cubicBezTo>
                  <a:pt x="826" y="149"/>
                  <a:pt x="851" y="142"/>
                  <a:pt x="798" y="160"/>
                </a:cubicBezTo>
                <a:cubicBezTo>
                  <a:pt x="784" y="165"/>
                  <a:pt x="756" y="174"/>
                  <a:pt x="756" y="174"/>
                </a:cubicBezTo>
                <a:cubicBezTo>
                  <a:pt x="752" y="181"/>
                  <a:pt x="749" y="189"/>
                  <a:pt x="743" y="194"/>
                </a:cubicBezTo>
                <a:cubicBezTo>
                  <a:pt x="737" y="199"/>
                  <a:pt x="727" y="196"/>
                  <a:pt x="722" y="201"/>
                </a:cubicBezTo>
                <a:cubicBezTo>
                  <a:pt x="717" y="206"/>
                  <a:pt x="719" y="216"/>
                  <a:pt x="715" y="222"/>
                </a:cubicBezTo>
                <a:cubicBezTo>
                  <a:pt x="707" y="237"/>
                  <a:pt x="696" y="250"/>
                  <a:pt x="687" y="264"/>
                </a:cubicBezTo>
                <a:cubicBezTo>
                  <a:pt x="667" y="293"/>
                  <a:pt x="667" y="321"/>
                  <a:pt x="631" y="333"/>
                </a:cubicBezTo>
                <a:cubicBezTo>
                  <a:pt x="570" y="375"/>
                  <a:pt x="510" y="370"/>
                  <a:pt x="437" y="375"/>
                </a:cubicBezTo>
                <a:cubicBezTo>
                  <a:pt x="425" y="377"/>
                  <a:pt x="413" y="379"/>
                  <a:pt x="402" y="382"/>
                </a:cubicBezTo>
                <a:cubicBezTo>
                  <a:pt x="388" y="386"/>
                  <a:pt x="361" y="396"/>
                  <a:pt x="361" y="396"/>
                </a:cubicBezTo>
                <a:cubicBezTo>
                  <a:pt x="356" y="403"/>
                  <a:pt x="353" y="410"/>
                  <a:pt x="347" y="416"/>
                </a:cubicBezTo>
                <a:cubicBezTo>
                  <a:pt x="341" y="422"/>
                  <a:pt x="332" y="424"/>
                  <a:pt x="326" y="430"/>
                </a:cubicBezTo>
                <a:cubicBezTo>
                  <a:pt x="297" y="464"/>
                  <a:pt x="287" y="503"/>
                  <a:pt x="250" y="528"/>
                </a:cubicBezTo>
                <a:cubicBezTo>
                  <a:pt x="231" y="555"/>
                  <a:pt x="210" y="587"/>
                  <a:pt x="180" y="597"/>
                </a:cubicBezTo>
                <a:cubicBezTo>
                  <a:pt x="166" y="606"/>
                  <a:pt x="153" y="616"/>
                  <a:pt x="139" y="625"/>
                </a:cubicBezTo>
                <a:cubicBezTo>
                  <a:pt x="132" y="630"/>
                  <a:pt x="118" y="639"/>
                  <a:pt x="118" y="639"/>
                </a:cubicBezTo>
                <a:cubicBezTo>
                  <a:pt x="106" y="638"/>
                  <a:pt x="30" y="625"/>
                  <a:pt x="0" y="625"/>
                </a:cubicBezTo>
              </a:path>
            </a:pathLst>
          </a:custGeom>
          <a:noFill/>
          <a:ln w="9525" cap="flat">
            <a:solidFill>
              <a:srgbClr val="00CCFF"/>
            </a:solidFill>
            <a:prstDash val="dash"/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10" name="AutoShape 216"/>
          <p:cNvSpPr>
            <a:spLocks noChangeArrowheads="1"/>
          </p:cNvSpPr>
          <p:nvPr/>
        </p:nvSpPr>
        <p:spPr bwMode="auto">
          <a:xfrm>
            <a:off x="8839200" y="1714500"/>
            <a:ext cx="1447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99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1600">
                <a:ea typeface="宋体" panose="02010600030101010101" pitchFamily="2" charset="-122"/>
              </a:rPr>
              <a:t>Center of</a:t>
            </a:r>
            <a:endParaRPr lang="en-US" altLang="zh-CN" sz="1600">
              <a:ea typeface="宋体" panose="02010600030101010101" pitchFamily="2" charset="-122"/>
            </a:endParaRPr>
          </a:p>
          <a:p>
            <a:pPr algn="ctr"/>
            <a:r>
              <a:rPr lang="en-US" altLang="zh-CN" sz="1600">
                <a:ea typeface="宋体" panose="02010600030101010101" pitchFamily="2" charset="-122"/>
              </a:rPr>
              <a:t>mass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111" name="Freeform 217"/>
          <p:cNvSpPr/>
          <p:nvPr/>
        </p:nvSpPr>
        <p:spPr bwMode="auto">
          <a:xfrm>
            <a:off x="6016625" y="2217738"/>
            <a:ext cx="2824163" cy="930275"/>
          </a:xfrm>
          <a:custGeom>
            <a:avLst/>
            <a:gdLst>
              <a:gd name="T0" fmla="*/ 1779 w 1779"/>
              <a:gd name="T1" fmla="*/ 42 h 586"/>
              <a:gd name="T2" fmla="*/ 1717 w 1779"/>
              <a:gd name="T3" fmla="*/ 7 h 586"/>
              <a:gd name="T4" fmla="*/ 1696 w 1779"/>
              <a:gd name="T5" fmla="*/ 0 h 586"/>
              <a:gd name="T6" fmla="*/ 1418 w 1779"/>
              <a:gd name="T7" fmla="*/ 42 h 586"/>
              <a:gd name="T8" fmla="*/ 1335 w 1779"/>
              <a:gd name="T9" fmla="*/ 98 h 586"/>
              <a:gd name="T10" fmla="*/ 1286 w 1779"/>
              <a:gd name="T11" fmla="*/ 132 h 586"/>
              <a:gd name="T12" fmla="*/ 1002 w 1779"/>
              <a:gd name="T13" fmla="*/ 250 h 586"/>
              <a:gd name="T14" fmla="*/ 801 w 1779"/>
              <a:gd name="T15" fmla="*/ 313 h 586"/>
              <a:gd name="T16" fmla="*/ 738 w 1779"/>
              <a:gd name="T17" fmla="*/ 361 h 586"/>
              <a:gd name="T18" fmla="*/ 648 w 1779"/>
              <a:gd name="T19" fmla="*/ 417 h 586"/>
              <a:gd name="T20" fmla="*/ 586 w 1779"/>
              <a:gd name="T21" fmla="*/ 472 h 586"/>
              <a:gd name="T22" fmla="*/ 558 w 1779"/>
              <a:gd name="T23" fmla="*/ 514 h 586"/>
              <a:gd name="T24" fmla="*/ 551 w 1779"/>
              <a:gd name="T25" fmla="*/ 535 h 586"/>
              <a:gd name="T26" fmla="*/ 509 w 1779"/>
              <a:gd name="T27" fmla="*/ 563 h 586"/>
              <a:gd name="T28" fmla="*/ 488 w 1779"/>
              <a:gd name="T29" fmla="*/ 576 h 586"/>
              <a:gd name="T30" fmla="*/ 176 w 1779"/>
              <a:gd name="T31" fmla="*/ 549 h 586"/>
              <a:gd name="T32" fmla="*/ 3 w 1779"/>
              <a:gd name="T33" fmla="*/ 583 h 586"/>
              <a:gd name="T34" fmla="*/ 16 w 1779"/>
              <a:gd name="T35" fmla="*/ 583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79" h="586">
                <a:moveTo>
                  <a:pt x="1779" y="42"/>
                </a:moveTo>
                <a:cubicBezTo>
                  <a:pt x="1748" y="11"/>
                  <a:pt x="1767" y="24"/>
                  <a:pt x="1717" y="7"/>
                </a:cubicBezTo>
                <a:cubicBezTo>
                  <a:pt x="1710" y="5"/>
                  <a:pt x="1696" y="0"/>
                  <a:pt x="1696" y="0"/>
                </a:cubicBezTo>
                <a:cubicBezTo>
                  <a:pt x="1633" y="3"/>
                  <a:pt x="1487" y="3"/>
                  <a:pt x="1418" y="42"/>
                </a:cubicBezTo>
                <a:cubicBezTo>
                  <a:pt x="1390" y="58"/>
                  <a:pt x="1362" y="80"/>
                  <a:pt x="1335" y="98"/>
                </a:cubicBezTo>
                <a:cubicBezTo>
                  <a:pt x="1318" y="109"/>
                  <a:pt x="1286" y="132"/>
                  <a:pt x="1286" y="132"/>
                </a:cubicBezTo>
                <a:cubicBezTo>
                  <a:pt x="1222" y="235"/>
                  <a:pt x="1110" y="243"/>
                  <a:pt x="1002" y="250"/>
                </a:cubicBezTo>
                <a:cubicBezTo>
                  <a:pt x="931" y="260"/>
                  <a:pt x="864" y="281"/>
                  <a:pt x="801" y="313"/>
                </a:cubicBezTo>
                <a:cubicBezTo>
                  <a:pt x="777" y="325"/>
                  <a:pt x="762" y="348"/>
                  <a:pt x="738" y="361"/>
                </a:cubicBezTo>
                <a:cubicBezTo>
                  <a:pt x="708" y="378"/>
                  <a:pt x="672" y="393"/>
                  <a:pt x="648" y="417"/>
                </a:cubicBezTo>
                <a:cubicBezTo>
                  <a:pt x="600" y="465"/>
                  <a:pt x="623" y="448"/>
                  <a:pt x="586" y="472"/>
                </a:cubicBezTo>
                <a:cubicBezTo>
                  <a:pt x="569" y="522"/>
                  <a:pt x="593" y="462"/>
                  <a:pt x="558" y="514"/>
                </a:cubicBezTo>
                <a:cubicBezTo>
                  <a:pt x="554" y="520"/>
                  <a:pt x="556" y="530"/>
                  <a:pt x="551" y="535"/>
                </a:cubicBezTo>
                <a:cubicBezTo>
                  <a:pt x="539" y="547"/>
                  <a:pt x="523" y="554"/>
                  <a:pt x="509" y="563"/>
                </a:cubicBezTo>
                <a:cubicBezTo>
                  <a:pt x="502" y="567"/>
                  <a:pt x="488" y="576"/>
                  <a:pt x="488" y="576"/>
                </a:cubicBezTo>
                <a:cubicBezTo>
                  <a:pt x="379" y="572"/>
                  <a:pt x="283" y="560"/>
                  <a:pt x="176" y="549"/>
                </a:cubicBezTo>
                <a:cubicBezTo>
                  <a:pt x="168" y="550"/>
                  <a:pt x="26" y="560"/>
                  <a:pt x="3" y="583"/>
                </a:cubicBezTo>
                <a:cubicBezTo>
                  <a:pt x="0" y="586"/>
                  <a:pt x="12" y="583"/>
                  <a:pt x="16" y="583"/>
                </a:cubicBezTo>
              </a:path>
            </a:pathLst>
          </a:custGeom>
          <a:noFill/>
          <a:ln w="9525" cap="flat">
            <a:solidFill>
              <a:srgbClr val="FF9900"/>
            </a:solidFill>
            <a:prstDash val="dash"/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12" name="AutoShape 218"/>
          <p:cNvSpPr>
            <a:spLocks noChangeArrowheads="1"/>
          </p:cNvSpPr>
          <p:nvPr/>
        </p:nvSpPr>
        <p:spPr bwMode="auto">
          <a:xfrm rot="880212">
            <a:off x="5368925" y="3082925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13" name="AutoShape 219"/>
          <p:cNvSpPr>
            <a:spLocks noChangeArrowheads="1"/>
          </p:cNvSpPr>
          <p:nvPr/>
        </p:nvSpPr>
        <p:spPr bwMode="auto">
          <a:xfrm>
            <a:off x="8839200" y="5524500"/>
            <a:ext cx="1447800" cy="6096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1600">
                <a:ea typeface="宋体" panose="02010600030101010101" pitchFamily="2" charset="-122"/>
              </a:rPr>
              <a:t>Mean Shift</a:t>
            </a:r>
            <a:endParaRPr lang="en-US" altLang="zh-CN" sz="1600">
              <a:ea typeface="宋体" panose="02010600030101010101" pitchFamily="2" charset="-122"/>
            </a:endParaRPr>
          </a:p>
          <a:p>
            <a:pPr algn="ctr"/>
            <a:r>
              <a:rPr lang="en-US" altLang="zh-CN" sz="1600">
                <a:ea typeface="宋体" panose="02010600030101010101" pitchFamily="2" charset="-122"/>
              </a:rPr>
              <a:t>vector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114" name="Freeform 220"/>
          <p:cNvSpPr/>
          <p:nvPr/>
        </p:nvSpPr>
        <p:spPr bwMode="auto">
          <a:xfrm>
            <a:off x="5414963" y="3254375"/>
            <a:ext cx="3403600" cy="2632075"/>
          </a:xfrm>
          <a:custGeom>
            <a:avLst/>
            <a:gdLst>
              <a:gd name="T0" fmla="*/ 2144 w 2144"/>
              <a:gd name="T1" fmla="*/ 1658 h 1658"/>
              <a:gd name="T2" fmla="*/ 2033 w 2144"/>
              <a:gd name="T3" fmla="*/ 1610 h 1658"/>
              <a:gd name="T4" fmla="*/ 1978 w 2144"/>
              <a:gd name="T5" fmla="*/ 1582 h 1658"/>
              <a:gd name="T6" fmla="*/ 1915 w 2144"/>
              <a:gd name="T7" fmla="*/ 1534 h 1658"/>
              <a:gd name="T8" fmla="*/ 1881 w 2144"/>
              <a:gd name="T9" fmla="*/ 1492 h 1658"/>
              <a:gd name="T10" fmla="*/ 1853 w 2144"/>
              <a:gd name="T11" fmla="*/ 1450 h 1658"/>
              <a:gd name="T12" fmla="*/ 1811 w 2144"/>
              <a:gd name="T13" fmla="*/ 1395 h 1658"/>
              <a:gd name="T14" fmla="*/ 1485 w 2144"/>
              <a:gd name="T15" fmla="*/ 1291 h 1658"/>
              <a:gd name="T16" fmla="*/ 1402 w 2144"/>
              <a:gd name="T17" fmla="*/ 1256 h 1658"/>
              <a:gd name="T18" fmla="*/ 1381 w 2144"/>
              <a:gd name="T19" fmla="*/ 1249 h 1658"/>
              <a:gd name="T20" fmla="*/ 1318 w 2144"/>
              <a:gd name="T21" fmla="*/ 1193 h 1658"/>
              <a:gd name="T22" fmla="*/ 1284 w 2144"/>
              <a:gd name="T23" fmla="*/ 1159 h 1658"/>
              <a:gd name="T24" fmla="*/ 1249 w 2144"/>
              <a:gd name="T25" fmla="*/ 1096 h 1658"/>
              <a:gd name="T26" fmla="*/ 1166 w 2144"/>
              <a:gd name="T27" fmla="*/ 1034 h 1658"/>
              <a:gd name="T28" fmla="*/ 1131 w 2144"/>
              <a:gd name="T29" fmla="*/ 1027 h 1658"/>
              <a:gd name="T30" fmla="*/ 978 w 2144"/>
              <a:gd name="T31" fmla="*/ 1020 h 1658"/>
              <a:gd name="T32" fmla="*/ 749 w 2144"/>
              <a:gd name="T33" fmla="*/ 874 h 1658"/>
              <a:gd name="T34" fmla="*/ 701 w 2144"/>
              <a:gd name="T35" fmla="*/ 812 h 1658"/>
              <a:gd name="T36" fmla="*/ 666 w 2144"/>
              <a:gd name="T37" fmla="*/ 722 h 1658"/>
              <a:gd name="T38" fmla="*/ 624 w 2144"/>
              <a:gd name="T39" fmla="*/ 617 h 1658"/>
              <a:gd name="T40" fmla="*/ 562 w 2144"/>
              <a:gd name="T41" fmla="*/ 548 h 1658"/>
              <a:gd name="T42" fmla="*/ 541 w 2144"/>
              <a:gd name="T43" fmla="*/ 527 h 1658"/>
              <a:gd name="T44" fmla="*/ 312 w 2144"/>
              <a:gd name="T45" fmla="*/ 472 h 1658"/>
              <a:gd name="T46" fmla="*/ 48 w 2144"/>
              <a:gd name="T47" fmla="*/ 382 h 1658"/>
              <a:gd name="T48" fmla="*/ 0 w 2144"/>
              <a:gd name="T49" fmla="*/ 298 h 1658"/>
              <a:gd name="T50" fmla="*/ 69 w 2144"/>
              <a:gd name="T51" fmla="*/ 125 h 1658"/>
              <a:gd name="T52" fmla="*/ 146 w 2144"/>
              <a:gd name="T53" fmla="*/ 69 h 1658"/>
              <a:gd name="T54" fmla="*/ 187 w 2144"/>
              <a:gd name="T55" fmla="*/ 0 h 1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144" h="1658">
                <a:moveTo>
                  <a:pt x="2144" y="1658"/>
                </a:moveTo>
                <a:cubicBezTo>
                  <a:pt x="2101" y="1644"/>
                  <a:pt x="2079" y="1621"/>
                  <a:pt x="2033" y="1610"/>
                </a:cubicBezTo>
                <a:cubicBezTo>
                  <a:pt x="1970" y="1563"/>
                  <a:pt x="2038" y="1608"/>
                  <a:pt x="1978" y="1582"/>
                </a:cubicBezTo>
                <a:cubicBezTo>
                  <a:pt x="1954" y="1571"/>
                  <a:pt x="1937" y="1548"/>
                  <a:pt x="1915" y="1534"/>
                </a:cubicBezTo>
                <a:cubicBezTo>
                  <a:pt x="1905" y="1519"/>
                  <a:pt x="1891" y="1507"/>
                  <a:pt x="1881" y="1492"/>
                </a:cubicBezTo>
                <a:cubicBezTo>
                  <a:pt x="1845" y="1435"/>
                  <a:pt x="1915" y="1512"/>
                  <a:pt x="1853" y="1450"/>
                </a:cubicBezTo>
                <a:cubicBezTo>
                  <a:pt x="1844" y="1422"/>
                  <a:pt x="1835" y="1411"/>
                  <a:pt x="1811" y="1395"/>
                </a:cubicBezTo>
                <a:cubicBezTo>
                  <a:pt x="1769" y="1269"/>
                  <a:pt x="1577" y="1294"/>
                  <a:pt x="1485" y="1291"/>
                </a:cubicBezTo>
                <a:cubicBezTo>
                  <a:pt x="1455" y="1281"/>
                  <a:pt x="1432" y="1266"/>
                  <a:pt x="1402" y="1256"/>
                </a:cubicBezTo>
                <a:cubicBezTo>
                  <a:pt x="1395" y="1254"/>
                  <a:pt x="1381" y="1249"/>
                  <a:pt x="1381" y="1249"/>
                </a:cubicBezTo>
                <a:cubicBezTo>
                  <a:pt x="1333" y="1201"/>
                  <a:pt x="1355" y="1218"/>
                  <a:pt x="1318" y="1193"/>
                </a:cubicBezTo>
                <a:cubicBezTo>
                  <a:pt x="1284" y="1141"/>
                  <a:pt x="1329" y="1204"/>
                  <a:pt x="1284" y="1159"/>
                </a:cubicBezTo>
                <a:cubicBezTo>
                  <a:pt x="1266" y="1141"/>
                  <a:pt x="1265" y="1116"/>
                  <a:pt x="1249" y="1096"/>
                </a:cubicBezTo>
                <a:cubicBezTo>
                  <a:pt x="1227" y="1070"/>
                  <a:pt x="1193" y="1053"/>
                  <a:pt x="1166" y="1034"/>
                </a:cubicBezTo>
                <a:cubicBezTo>
                  <a:pt x="1156" y="1027"/>
                  <a:pt x="1143" y="1028"/>
                  <a:pt x="1131" y="1027"/>
                </a:cubicBezTo>
                <a:cubicBezTo>
                  <a:pt x="1080" y="1023"/>
                  <a:pt x="1029" y="1022"/>
                  <a:pt x="978" y="1020"/>
                </a:cubicBezTo>
                <a:cubicBezTo>
                  <a:pt x="881" y="1003"/>
                  <a:pt x="810" y="950"/>
                  <a:pt x="749" y="874"/>
                </a:cubicBezTo>
                <a:cubicBezTo>
                  <a:pt x="731" y="852"/>
                  <a:pt x="711" y="842"/>
                  <a:pt x="701" y="812"/>
                </a:cubicBezTo>
                <a:cubicBezTo>
                  <a:pt x="690" y="779"/>
                  <a:pt x="679" y="753"/>
                  <a:pt x="666" y="722"/>
                </a:cubicBezTo>
                <a:cubicBezTo>
                  <a:pt x="651" y="685"/>
                  <a:pt x="646" y="650"/>
                  <a:pt x="624" y="617"/>
                </a:cubicBezTo>
                <a:cubicBezTo>
                  <a:pt x="612" y="578"/>
                  <a:pt x="598" y="572"/>
                  <a:pt x="562" y="548"/>
                </a:cubicBezTo>
                <a:cubicBezTo>
                  <a:pt x="554" y="543"/>
                  <a:pt x="550" y="532"/>
                  <a:pt x="541" y="527"/>
                </a:cubicBezTo>
                <a:cubicBezTo>
                  <a:pt x="478" y="491"/>
                  <a:pt x="381" y="480"/>
                  <a:pt x="312" y="472"/>
                </a:cubicBezTo>
                <a:cubicBezTo>
                  <a:pt x="227" y="444"/>
                  <a:pt x="125" y="430"/>
                  <a:pt x="48" y="382"/>
                </a:cubicBezTo>
                <a:cubicBezTo>
                  <a:pt x="30" y="353"/>
                  <a:pt x="18" y="325"/>
                  <a:pt x="0" y="298"/>
                </a:cubicBezTo>
                <a:cubicBezTo>
                  <a:pt x="7" y="224"/>
                  <a:pt x="6" y="167"/>
                  <a:pt x="69" y="125"/>
                </a:cubicBezTo>
                <a:cubicBezTo>
                  <a:pt x="83" y="103"/>
                  <a:pt x="121" y="77"/>
                  <a:pt x="146" y="69"/>
                </a:cubicBezTo>
                <a:cubicBezTo>
                  <a:pt x="164" y="42"/>
                  <a:pt x="187" y="36"/>
                  <a:pt x="187" y="0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15" name="Text Box 221"/>
          <p:cNvSpPr txBox="1">
            <a:spLocks noChangeArrowheads="1"/>
          </p:cNvSpPr>
          <p:nvPr/>
        </p:nvSpPr>
        <p:spPr bwMode="auto">
          <a:xfrm>
            <a:off x="3740150" y="6064250"/>
            <a:ext cx="4413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altLang="zh-CN" sz="2000" b="1" u="sng">
                <a:solidFill>
                  <a:srgbClr val="FF9900"/>
                </a:solidFill>
                <a:ea typeface="宋体" panose="02010600030101010101" pitchFamily="2" charset="-122"/>
              </a:rPr>
              <a:t>Objective </a:t>
            </a:r>
            <a:r>
              <a:rPr lang="en-US" altLang="zh-CN" sz="2000" b="1">
                <a:solidFill>
                  <a:srgbClr val="FF9900"/>
                </a:solidFill>
                <a:ea typeface="宋体" panose="02010600030101010101" pitchFamily="2" charset="-122"/>
              </a:rPr>
              <a:t>: Find the densest region</a:t>
            </a:r>
            <a:endParaRPr lang="en-US" altLang="zh-CN" sz="2000" b="1">
              <a:solidFill>
                <a:srgbClr val="FF99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 noChangeArrowheads="1"/>
          </p:cNvSpPr>
          <p:nvPr/>
        </p:nvSpPr>
        <p:spPr bwMode="auto">
          <a:xfrm>
            <a:off x="1219200" y="114300"/>
            <a:ext cx="9448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he-IL" sz="4400" b="1">
                <a:solidFill>
                  <a:srgbClr val="0066FF"/>
                </a:solidFill>
              </a:rPr>
              <a:t>Intuitive Description</a:t>
            </a:r>
            <a:endParaRPr lang="en-US" altLang="he-IL" sz="4400" b="1">
              <a:solidFill>
                <a:srgbClr val="0066FF"/>
              </a:solidFill>
            </a:endParaRPr>
          </a:p>
        </p:txBody>
      </p:sp>
      <p:sp>
        <p:nvSpPr>
          <p:cNvPr id="12291" name="Oval 3"/>
          <p:cNvSpPr>
            <a:spLocks noChangeArrowheads="1"/>
          </p:cNvSpPr>
          <p:nvPr/>
        </p:nvSpPr>
        <p:spPr bwMode="auto">
          <a:xfrm>
            <a:off x="6934200" y="3543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292" name="Oval 4"/>
          <p:cNvSpPr>
            <a:spLocks noChangeArrowheads="1"/>
          </p:cNvSpPr>
          <p:nvPr/>
        </p:nvSpPr>
        <p:spPr bwMode="auto">
          <a:xfrm>
            <a:off x="7140575" y="3543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293" name="Oval 5"/>
          <p:cNvSpPr>
            <a:spLocks noChangeArrowheads="1"/>
          </p:cNvSpPr>
          <p:nvPr/>
        </p:nvSpPr>
        <p:spPr bwMode="auto">
          <a:xfrm>
            <a:off x="7064375" y="33909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6811963" y="33353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295" name="Oval 7"/>
          <p:cNvSpPr>
            <a:spLocks noChangeArrowheads="1"/>
          </p:cNvSpPr>
          <p:nvPr/>
        </p:nvSpPr>
        <p:spPr bwMode="auto">
          <a:xfrm>
            <a:off x="7053263" y="370681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6826250" y="370681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297" name="Oval 9"/>
          <p:cNvSpPr>
            <a:spLocks noChangeArrowheads="1"/>
          </p:cNvSpPr>
          <p:nvPr/>
        </p:nvSpPr>
        <p:spPr bwMode="auto">
          <a:xfrm>
            <a:off x="7304088" y="37290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298" name="Oval 10"/>
          <p:cNvSpPr>
            <a:spLocks noChangeArrowheads="1"/>
          </p:cNvSpPr>
          <p:nvPr/>
        </p:nvSpPr>
        <p:spPr bwMode="auto">
          <a:xfrm>
            <a:off x="6694488" y="3543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299" name="Oval 11"/>
          <p:cNvSpPr>
            <a:spLocks noChangeArrowheads="1"/>
          </p:cNvSpPr>
          <p:nvPr/>
        </p:nvSpPr>
        <p:spPr bwMode="auto">
          <a:xfrm>
            <a:off x="7434263" y="3543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300" name="Oval 12"/>
          <p:cNvSpPr>
            <a:spLocks noChangeArrowheads="1"/>
          </p:cNvSpPr>
          <p:nvPr/>
        </p:nvSpPr>
        <p:spPr bwMode="auto">
          <a:xfrm>
            <a:off x="7292975" y="325755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301" name="Oval 13"/>
          <p:cNvSpPr>
            <a:spLocks noChangeArrowheads="1"/>
          </p:cNvSpPr>
          <p:nvPr/>
        </p:nvSpPr>
        <p:spPr bwMode="auto">
          <a:xfrm>
            <a:off x="7010400" y="3162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302" name="Oval 14"/>
          <p:cNvSpPr>
            <a:spLocks noChangeArrowheads="1"/>
          </p:cNvSpPr>
          <p:nvPr/>
        </p:nvSpPr>
        <p:spPr bwMode="auto">
          <a:xfrm>
            <a:off x="7162800" y="3924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303" name="Oval 15"/>
          <p:cNvSpPr>
            <a:spLocks noChangeArrowheads="1"/>
          </p:cNvSpPr>
          <p:nvPr/>
        </p:nvSpPr>
        <p:spPr bwMode="auto">
          <a:xfrm>
            <a:off x="6858000" y="39449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304" name="Oval 16"/>
          <p:cNvSpPr>
            <a:spLocks noChangeArrowheads="1"/>
          </p:cNvSpPr>
          <p:nvPr/>
        </p:nvSpPr>
        <p:spPr bwMode="auto">
          <a:xfrm>
            <a:off x="6553200" y="3794125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305" name="Oval 17"/>
          <p:cNvSpPr>
            <a:spLocks noChangeArrowheads="1"/>
          </p:cNvSpPr>
          <p:nvPr/>
        </p:nvSpPr>
        <p:spPr bwMode="auto">
          <a:xfrm>
            <a:off x="6324600" y="3543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306" name="Oval 18"/>
          <p:cNvSpPr>
            <a:spLocks noChangeArrowheads="1"/>
          </p:cNvSpPr>
          <p:nvPr/>
        </p:nvSpPr>
        <p:spPr bwMode="auto">
          <a:xfrm>
            <a:off x="6553200" y="3314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307" name="Oval 19"/>
          <p:cNvSpPr>
            <a:spLocks noChangeArrowheads="1"/>
          </p:cNvSpPr>
          <p:nvPr/>
        </p:nvSpPr>
        <p:spPr bwMode="auto">
          <a:xfrm>
            <a:off x="7620000" y="37719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308" name="Oval 20"/>
          <p:cNvSpPr>
            <a:spLocks noChangeArrowheads="1"/>
          </p:cNvSpPr>
          <p:nvPr/>
        </p:nvSpPr>
        <p:spPr bwMode="auto">
          <a:xfrm>
            <a:off x="7543800" y="4076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309" name="Oval 21"/>
          <p:cNvSpPr>
            <a:spLocks noChangeArrowheads="1"/>
          </p:cNvSpPr>
          <p:nvPr/>
        </p:nvSpPr>
        <p:spPr bwMode="auto">
          <a:xfrm>
            <a:off x="7259638" y="420846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310" name="Oval 22"/>
          <p:cNvSpPr>
            <a:spLocks noChangeArrowheads="1"/>
          </p:cNvSpPr>
          <p:nvPr/>
        </p:nvSpPr>
        <p:spPr bwMode="auto">
          <a:xfrm>
            <a:off x="6858000" y="4229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311" name="Oval 23"/>
          <p:cNvSpPr>
            <a:spLocks noChangeArrowheads="1"/>
          </p:cNvSpPr>
          <p:nvPr/>
        </p:nvSpPr>
        <p:spPr bwMode="auto">
          <a:xfrm>
            <a:off x="6400800" y="4076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312" name="Oval 24"/>
          <p:cNvSpPr>
            <a:spLocks noChangeArrowheads="1"/>
          </p:cNvSpPr>
          <p:nvPr/>
        </p:nvSpPr>
        <p:spPr bwMode="auto">
          <a:xfrm>
            <a:off x="6019800" y="37719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313" name="Oval 25"/>
          <p:cNvSpPr>
            <a:spLocks noChangeArrowheads="1"/>
          </p:cNvSpPr>
          <p:nvPr/>
        </p:nvSpPr>
        <p:spPr bwMode="auto">
          <a:xfrm>
            <a:off x="5943600" y="3238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314" name="Oval 26"/>
          <p:cNvSpPr>
            <a:spLocks noChangeArrowheads="1"/>
          </p:cNvSpPr>
          <p:nvPr/>
        </p:nvSpPr>
        <p:spPr bwMode="auto">
          <a:xfrm>
            <a:off x="6324600" y="3162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315" name="Oval 27"/>
          <p:cNvSpPr>
            <a:spLocks noChangeArrowheads="1"/>
          </p:cNvSpPr>
          <p:nvPr/>
        </p:nvSpPr>
        <p:spPr bwMode="auto">
          <a:xfrm>
            <a:off x="6705600" y="2933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316" name="Oval 28"/>
          <p:cNvSpPr>
            <a:spLocks noChangeArrowheads="1"/>
          </p:cNvSpPr>
          <p:nvPr/>
        </p:nvSpPr>
        <p:spPr bwMode="auto">
          <a:xfrm>
            <a:off x="7292975" y="2933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317" name="Oval 29"/>
          <p:cNvSpPr>
            <a:spLocks noChangeArrowheads="1"/>
          </p:cNvSpPr>
          <p:nvPr/>
        </p:nvSpPr>
        <p:spPr bwMode="auto">
          <a:xfrm>
            <a:off x="7010400" y="26289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318" name="Oval 30"/>
          <p:cNvSpPr>
            <a:spLocks noChangeArrowheads="1"/>
          </p:cNvSpPr>
          <p:nvPr/>
        </p:nvSpPr>
        <p:spPr bwMode="auto">
          <a:xfrm>
            <a:off x="6096000" y="2933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319" name="Oval 31"/>
          <p:cNvSpPr>
            <a:spLocks noChangeArrowheads="1"/>
          </p:cNvSpPr>
          <p:nvPr/>
        </p:nvSpPr>
        <p:spPr bwMode="auto">
          <a:xfrm>
            <a:off x="6477000" y="2705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320" name="Oval 32"/>
          <p:cNvSpPr>
            <a:spLocks noChangeArrowheads="1"/>
          </p:cNvSpPr>
          <p:nvPr/>
        </p:nvSpPr>
        <p:spPr bwMode="auto">
          <a:xfrm>
            <a:off x="7010400" y="2095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321" name="Oval 33"/>
          <p:cNvSpPr>
            <a:spLocks noChangeArrowheads="1"/>
          </p:cNvSpPr>
          <p:nvPr/>
        </p:nvSpPr>
        <p:spPr bwMode="auto">
          <a:xfrm>
            <a:off x="6553200" y="2324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322" name="Oval 34"/>
          <p:cNvSpPr>
            <a:spLocks noChangeArrowheads="1"/>
          </p:cNvSpPr>
          <p:nvPr/>
        </p:nvSpPr>
        <p:spPr bwMode="auto">
          <a:xfrm>
            <a:off x="7292975" y="2552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323" name="Oval 35"/>
          <p:cNvSpPr>
            <a:spLocks noChangeArrowheads="1"/>
          </p:cNvSpPr>
          <p:nvPr/>
        </p:nvSpPr>
        <p:spPr bwMode="auto">
          <a:xfrm>
            <a:off x="7292975" y="14859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324" name="Oval 36"/>
          <p:cNvSpPr>
            <a:spLocks noChangeArrowheads="1"/>
          </p:cNvSpPr>
          <p:nvPr/>
        </p:nvSpPr>
        <p:spPr bwMode="auto">
          <a:xfrm>
            <a:off x="7543800" y="22479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325" name="Oval 37"/>
          <p:cNvSpPr>
            <a:spLocks noChangeArrowheads="1"/>
          </p:cNvSpPr>
          <p:nvPr/>
        </p:nvSpPr>
        <p:spPr bwMode="auto">
          <a:xfrm>
            <a:off x="7631113" y="2790825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326" name="Oval 38"/>
          <p:cNvSpPr>
            <a:spLocks noChangeArrowheads="1"/>
          </p:cNvSpPr>
          <p:nvPr/>
        </p:nvSpPr>
        <p:spPr bwMode="auto">
          <a:xfrm>
            <a:off x="7620000" y="3238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327" name="Oval 39"/>
          <p:cNvSpPr>
            <a:spLocks noChangeArrowheads="1"/>
          </p:cNvSpPr>
          <p:nvPr/>
        </p:nvSpPr>
        <p:spPr bwMode="auto">
          <a:xfrm>
            <a:off x="8001000" y="30099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328" name="Oval 40"/>
          <p:cNvSpPr>
            <a:spLocks noChangeArrowheads="1"/>
          </p:cNvSpPr>
          <p:nvPr/>
        </p:nvSpPr>
        <p:spPr bwMode="auto">
          <a:xfrm>
            <a:off x="8001000" y="26289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329" name="Oval 41"/>
          <p:cNvSpPr>
            <a:spLocks noChangeArrowheads="1"/>
          </p:cNvSpPr>
          <p:nvPr/>
        </p:nvSpPr>
        <p:spPr bwMode="auto">
          <a:xfrm>
            <a:off x="7924800" y="2171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330" name="Oval 42"/>
          <p:cNvSpPr>
            <a:spLocks noChangeArrowheads="1"/>
          </p:cNvSpPr>
          <p:nvPr/>
        </p:nvSpPr>
        <p:spPr bwMode="auto">
          <a:xfrm>
            <a:off x="7696200" y="1714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331" name="Oval 43"/>
          <p:cNvSpPr>
            <a:spLocks noChangeArrowheads="1"/>
          </p:cNvSpPr>
          <p:nvPr/>
        </p:nvSpPr>
        <p:spPr bwMode="auto">
          <a:xfrm>
            <a:off x="8305800" y="1409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332" name="Oval 44"/>
          <p:cNvSpPr>
            <a:spLocks noChangeArrowheads="1"/>
          </p:cNvSpPr>
          <p:nvPr/>
        </p:nvSpPr>
        <p:spPr bwMode="auto">
          <a:xfrm>
            <a:off x="8382000" y="18669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333" name="Oval 45"/>
          <p:cNvSpPr>
            <a:spLocks noChangeArrowheads="1"/>
          </p:cNvSpPr>
          <p:nvPr/>
        </p:nvSpPr>
        <p:spPr bwMode="auto">
          <a:xfrm>
            <a:off x="8686800" y="2476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334" name="Oval 46"/>
          <p:cNvSpPr>
            <a:spLocks noChangeArrowheads="1"/>
          </p:cNvSpPr>
          <p:nvPr/>
        </p:nvSpPr>
        <p:spPr bwMode="auto">
          <a:xfrm>
            <a:off x="8077200" y="3467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335" name="Oval 47"/>
          <p:cNvSpPr>
            <a:spLocks noChangeArrowheads="1"/>
          </p:cNvSpPr>
          <p:nvPr/>
        </p:nvSpPr>
        <p:spPr bwMode="auto">
          <a:xfrm>
            <a:off x="8534400" y="30099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336" name="Oval 48"/>
          <p:cNvSpPr>
            <a:spLocks noChangeArrowheads="1"/>
          </p:cNvSpPr>
          <p:nvPr/>
        </p:nvSpPr>
        <p:spPr bwMode="auto">
          <a:xfrm>
            <a:off x="9296400" y="3086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337" name="Oval 49"/>
          <p:cNvSpPr>
            <a:spLocks noChangeArrowheads="1"/>
          </p:cNvSpPr>
          <p:nvPr/>
        </p:nvSpPr>
        <p:spPr bwMode="auto">
          <a:xfrm>
            <a:off x="8305800" y="4000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338" name="Oval 50"/>
          <p:cNvSpPr>
            <a:spLocks noChangeArrowheads="1"/>
          </p:cNvSpPr>
          <p:nvPr/>
        </p:nvSpPr>
        <p:spPr bwMode="auto">
          <a:xfrm>
            <a:off x="8850313" y="354488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339" name="Oval 51"/>
          <p:cNvSpPr>
            <a:spLocks noChangeArrowheads="1"/>
          </p:cNvSpPr>
          <p:nvPr/>
        </p:nvSpPr>
        <p:spPr bwMode="auto">
          <a:xfrm>
            <a:off x="7848600" y="4381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340" name="Oval 52"/>
          <p:cNvSpPr>
            <a:spLocks noChangeArrowheads="1"/>
          </p:cNvSpPr>
          <p:nvPr/>
        </p:nvSpPr>
        <p:spPr bwMode="auto">
          <a:xfrm>
            <a:off x="8915400" y="4457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341" name="Oval 53"/>
          <p:cNvSpPr>
            <a:spLocks noChangeArrowheads="1"/>
          </p:cNvSpPr>
          <p:nvPr/>
        </p:nvSpPr>
        <p:spPr bwMode="auto">
          <a:xfrm>
            <a:off x="8305800" y="4838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342" name="Oval 54"/>
          <p:cNvSpPr>
            <a:spLocks noChangeArrowheads="1"/>
          </p:cNvSpPr>
          <p:nvPr/>
        </p:nvSpPr>
        <p:spPr bwMode="auto">
          <a:xfrm>
            <a:off x="7467600" y="4686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343" name="Oval 55"/>
          <p:cNvSpPr>
            <a:spLocks noChangeArrowheads="1"/>
          </p:cNvSpPr>
          <p:nvPr/>
        </p:nvSpPr>
        <p:spPr bwMode="auto">
          <a:xfrm>
            <a:off x="7010400" y="4610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344" name="Oval 56"/>
          <p:cNvSpPr>
            <a:spLocks noChangeArrowheads="1"/>
          </p:cNvSpPr>
          <p:nvPr/>
        </p:nvSpPr>
        <p:spPr bwMode="auto">
          <a:xfrm>
            <a:off x="7391400" y="5143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345" name="Oval 57"/>
          <p:cNvSpPr>
            <a:spLocks noChangeArrowheads="1"/>
          </p:cNvSpPr>
          <p:nvPr/>
        </p:nvSpPr>
        <p:spPr bwMode="auto">
          <a:xfrm>
            <a:off x="7848600" y="5600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346" name="Oval 58"/>
          <p:cNvSpPr>
            <a:spLocks noChangeArrowheads="1"/>
          </p:cNvSpPr>
          <p:nvPr/>
        </p:nvSpPr>
        <p:spPr bwMode="auto">
          <a:xfrm>
            <a:off x="7239000" y="5600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347" name="Oval 59"/>
          <p:cNvSpPr>
            <a:spLocks noChangeArrowheads="1"/>
          </p:cNvSpPr>
          <p:nvPr/>
        </p:nvSpPr>
        <p:spPr bwMode="auto">
          <a:xfrm>
            <a:off x="6781800" y="5143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348" name="Oval 60"/>
          <p:cNvSpPr>
            <a:spLocks noChangeArrowheads="1"/>
          </p:cNvSpPr>
          <p:nvPr/>
        </p:nvSpPr>
        <p:spPr bwMode="auto">
          <a:xfrm>
            <a:off x="6477000" y="4686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349" name="Oval 61"/>
          <p:cNvSpPr>
            <a:spLocks noChangeArrowheads="1"/>
          </p:cNvSpPr>
          <p:nvPr/>
        </p:nvSpPr>
        <p:spPr bwMode="auto">
          <a:xfrm>
            <a:off x="5867400" y="4381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350" name="Oval 62"/>
          <p:cNvSpPr>
            <a:spLocks noChangeArrowheads="1"/>
          </p:cNvSpPr>
          <p:nvPr/>
        </p:nvSpPr>
        <p:spPr bwMode="auto">
          <a:xfrm>
            <a:off x="6096000" y="5067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351" name="Oval 63"/>
          <p:cNvSpPr>
            <a:spLocks noChangeArrowheads="1"/>
          </p:cNvSpPr>
          <p:nvPr/>
        </p:nvSpPr>
        <p:spPr bwMode="auto">
          <a:xfrm>
            <a:off x="6324600" y="5600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352" name="Oval 64"/>
          <p:cNvSpPr>
            <a:spLocks noChangeArrowheads="1"/>
          </p:cNvSpPr>
          <p:nvPr/>
        </p:nvSpPr>
        <p:spPr bwMode="auto">
          <a:xfrm>
            <a:off x="5486400" y="5753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353" name="Oval 65"/>
          <p:cNvSpPr>
            <a:spLocks noChangeArrowheads="1"/>
          </p:cNvSpPr>
          <p:nvPr/>
        </p:nvSpPr>
        <p:spPr bwMode="auto">
          <a:xfrm>
            <a:off x="5410200" y="5143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354" name="Oval 66"/>
          <p:cNvSpPr>
            <a:spLocks noChangeArrowheads="1"/>
          </p:cNvSpPr>
          <p:nvPr/>
        </p:nvSpPr>
        <p:spPr bwMode="auto">
          <a:xfrm>
            <a:off x="4876800" y="4381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355" name="Oval 67"/>
          <p:cNvSpPr>
            <a:spLocks noChangeArrowheads="1"/>
          </p:cNvSpPr>
          <p:nvPr/>
        </p:nvSpPr>
        <p:spPr bwMode="auto">
          <a:xfrm>
            <a:off x="5410200" y="4076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356" name="Oval 68"/>
          <p:cNvSpPr>
            <a:spLocks noChangeArrowheads="1"/>
          </p:cNvSpPr>
          <p:nvPr/>
        </p:nvSpPr>
        <p:spPr bwMode="auto">
          <a:xfrm>
            <a:off x="5638800" y="3543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357" name="Oval 69"/>
          <p:cNvSpPr>
            <a:spLocks noChangeArrowheads="1"/>
          </p:cNvSpPr>
          <p:nvPr/>
        </p:nvSpPr>
        <p:spPr bwMode="auto">
          <a:xfrm>
            <a:off x="5105400" y="3086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358" name="Oval 70"/>
          <p:cNvSpPr>
            <a:spLocks noChangeArrowheads="1"/>
          </p:cNvSpPr>
          <p:nvPr/>
        </p:nvSpPr>
        <p:spPr bwMode="auto">
          <a:xfrm>
            <a:off x="5638800" y="2705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359" name="Oval 71"/>
          <p:cNvSpPr>
            <a:spLocks noChangeArrowheads="1"/>
          </p:cNvSpPr>
          <p:nvPr/>
        </p:nvSpPr>
        <p:spPr bwMode="auto">
          <a:xfrm>
            <a:off x="6096000" y="2552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360" name="Oval 72"/>
          <p:cNvSpPr>
            <a:spLocks noChangeArrowheads="1"/>
          </p:cNvSpPr>
          <p:nvPr/>
        </p:nvSpPr>
        <p:spPr bwMode="auto">
          <a:xfrm>
            <a:off x="5715000" y="1943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361" name="Oval 73"/>
          <p:cNvSpPr>
            <a:spLocks noChangeArrowheads="1"/>
          </p:cNvSpPr>
          <p:nvPr/>
        </p:nvSpPr>
        <p:spPr bwMode="auto">
          <a:xfrm>
            <a:off x="6400800" y="1714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362" name="Oval 74"/>
          <p:cNvSpPr>
            <a:spLocks noChangeArrowheads="1"/>
          </p:cNvSpPr>
          <p:nvPr/>
        </p:nvSpPr>
        <p:spPr bwMode="auto">
          <a:xfrm>
            <a:off x="5562600" y="1333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363" name="Oval 75"/>
          <p:cNvSpPr>
            <a:spLocks noChangeArrowheads="1"/>
          </p:cNvSpPr>
          <p:nvPr/>
        </p:nvSpPr>
        <p:spPr bwMode="auto">
          <a:xfrm>
            <a:off x="5105400" y="1714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364" name="Oval 76"/>
          <p:cNvSpPr>
            <a:spLocks noChangeArrowheads="1"/>
          </p:cNvSpPr>
          <p:nvPr/>
        </p:nvSpPr>
        <p:spPr bwMode="auto">
          <a:xfrm>
            <a:off x="5029200" y="2324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365" name="Oval 77"/>
          <p:cNvSpPr>
            <a:spLocks noChangeArrowheads="1"/>
          </p:cNvSpPr>
          <p:nvPr/>
        </p:nvSpPr>
        <p:spPr bwMode="auto">
          <a:xfrm>
            <a:off x="4648200" y="2781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366" name="Oval 78"/>
          <p:cNvSpPr>
            <a:spLocks noChangeArrowheads="1"/>
          </p:cNvSpPr>
          <p:nvPr/>
        </p:nvSpPr>
        <p:spPr bwMode="auto">
          <a:xfrm>
            <a:off x="5029200" y="3619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367" name="Oval 79"/>
          <p:cNvSpPr>
            <a:spLocks noChangeArrowheads="1"/>
          </p:cNvSpPr>
          <p:nvPr/>
        </p:nvSpPr>
        <p:spPr bwMode="auto">
          <a:xfrm>
            <a:off x="4267200" y="3695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368" name="Oval 80"/>
          <p:cNvSpPr>
            <a:spLocks noChangeArrowheads="1"/>
          </p:cNvSpPr>
          <p:nvPr/>
        </p:nvSpPr>
        <p:spPr bwMode="auto">
          <a:xfrm>
            <a:off x="4191000" y="45339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369" name="Oval 81"/>
          <p:cNvSpPr>
            <a:spLocks noChangeArrowheads="1"/>
          </p:cNvSpPr>
          <p:nvPr/>
        </p:nvSpPr>
        <p:spPr bwMode="auto">
          <a:xfrm>
            <a:off x="4419600" y="5372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370" name="Oval 82"/>
          <p:cNvSpPr>
            <a:spLocks noChangeArrowheads="1"/>
          </p:cNvSpPr>
          <p:nvPr/>
        </p:nvSpPr>
        <p:spPr bwMode="auto">
          <a:xfrm>
            <a:off x="3733800" y="5753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371" name="Oval 83"/>
          <p:cNvSpPr>
            <a:spLocks noChangeArrowheads="1"/>
          </p:cNvSpPr>
          <p:nvPr/>
        </p:nvSpPr>
        <p:spPr bwMode="auto">
          <a:xfrm>
            <a:off x="3276600" y="4991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372" name="Oval 84"/>
          <p:cNvSpPr>
            <a:spLocks noChangeArrowheads="1"/>
          </p:cNvSpPr>
          <p:nvPr/>
        </p:nvSpPr>
        <p:spPr bwMode="auto">
          <a:xfrm>
            <a:off x="3276600" y="4076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373" name="Oval 85"/>
          <p:cNvSpPr>
            <a:spLocks noChangeArrowheads="1"/>
          </p:cNvSpPr>
          <p:nvPr/>
        </p:nvSpPr>
        <p:spPr bwMode="auto">
          <a:xfrm>
            <a:off x="3886200" y="2857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374" name="Oval 86"/>
          <p:cNvSpPr>
            <a:spLocks noChangeArrowheads="1"/>
          </p:cNvSpPr>
          <p:nvPr/>
        </p:nvSpPr>
        <p:spPr bwMode="auto">
          <a:xfrm>
            <a:off x="4267200" y="2019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375" name="Oval 87"/>
          <p:cNvSpPr>
            <a:spLocks noChangeArrowheads="1"/>
          </p:cNvSpPr>
          <p:nvPr/>
        </p:nvSpPr>
        <p:spPr bwMode="auto">
          <a:xfrm>
            <a:off x="3352800" y="2019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376" name="Oval 88"/>
          <p:cNvSpPr>
            <a:spLocks noChangeArrowheads="1"/>
          </p:cNvSpPr>
          <p:nvPr/>
        </p:nvSpPr>
        <p:spPr bwMode="auto">
          <a:xfrm>
            <a:off x="3200400" y="3162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377" name="Oval 89"/>
          <p:cNvSpPr>
            <a:spLocks noChangeArrowheads="1"/>
          </p:cNvSpPr>
          <p:nvPr/>
        </p:nvSpPr>
        <p:spPr bwMode="auto">
          <a:xfrm>
            <a:off x="2133600" y="4838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378" name="Oval 90"/>
          <p:cNvSpPr>
            <a:spLocks noChangeArrowheads="1"/>
          </p:cNvSpPr>
          <p:nvPr/>
        </p:nvSpPr>
        <p:spPr bwMode="auto">
          <a:xfrm>
            <a:off x="2209800" y="5905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379" name="Oval 91"/>
          <p:cNvSpPr>
            <a:spLocks noChangeArrowheads="1"/>
          </p:cNvSpPr>
          <p:nvPr/>
        </p:nvSpPr>
        <p:spPr bwMode="auto">
          <a:xfrm>
            <a:off x="2209800" y="3619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380" name="Oval 92"/>
          <p:cNvSpPr>
            <a:spLocks noChangeArrowheads="1"/>
          </p:cNvSpPr>
          <p:nvPr/>
        </p:nvSpPr>
        <p:spPr bwMode="auto">
          <a:xfrm>
            <a:off x="2362200" y="2400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381" name="Oval 93"/>
          <p:cNvSpPr>
            <a:spLocks noChangeArrowheads="1"/>
          </p:cNvSpPr>
          <p:nvPr/>
        </p:nvSpPr>
        <p:spPr bwMode="auto">
          <a:xfrm>
            <a:off x="2514600" y="1333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382" name="Oval 94"/>
          <p:cNvSpPr>
            <a:spLocks noChangeArrowheads="1"/>
          </p:cNvSpPr>
          <p:nvPr/>
        </p:nvSpPr>
        <p:spPr bwMode="auto">
          <a:xfrm>
            <a:off x="3962400" y="1181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2383" name="Rectangle 95"/>
          <p:cNvSpPr>
            <a:spLocks noChangeArrowheads="1"/>
          </p:cNvSpPr>
          <p:nvPr/>
        </p:nvSpPr>
        <p:spPr bwMode="auto">
          <a:xfrm>
            <a:off x="1371600" y="6346825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2000">
                <a:solidFill>
                  <a:srgbClr val="9900CC"/>
                </a:solidFill>
                <a:ea typeface="宋体" panose="02010600030101010101" pitchFamily="2" charset="-122"/>
              </a:rPr>
              <a:t>Distribution of identical billiard balls</a:t>
            </a:r>
            <a:endParaRPr lang="en-US" altLang="zh-CN" sz="2000">
              <a:solidFill>
                <a:srgbClr val="9900CC"/>
              </a:solidFill>
              <a:ea typeface="宋体" panose="02010600030101010101" pitchFamily="2" charset="-122"/>
            </a:endParaRPr>
          </a:p>
        </p:txBody>
      </p:sp>
      <p:grpSp>
        <p:nvGrpSpPr>
          <p:cNvPr id="12384" name="Group 96"/>
          <p:cNvGrpSpPr/>
          <p:nvPr/>
        </p:nvGrpSpPr>
        <p:grpSpPr bwMode="auto">
          <a:xfrm>
            <a:off x="3962400" y="1638300"/>
            <a:ext cx="2819400" cy="2895600"/>
            <a:chOff x="3744" y="4464"/>
            <a:chExt cx="1776" cy="1824"/>
          </a:xfrm>
        </p:grpSpPr>
        <p:sp>
          <p:nvSpPr>
            <p:cNvPr id="12385" name="Oval 97"/>
            <p:cNvSpPr>
              <a:spLocks noChangeArrowheads="1"/>
            </p:cNvSpPr>
            <p:nvPr/>
          </p:nvSpPr>
          <p:spPr bwMode="auto">
            <a:xfrm>
              <a:off x="3744" y="4464"/>
              <a:ext cx="1776" cy="1824"/>
            </a:xfrm>
            <a:prstGeom prst="ellipse">
              <a:avLst/>
            </a:prstGeom>
            <a:noFill/>
            <a:ln w="28575">
              <a:solidFill>
                <a:srgbClr val="00CC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12386" name="Group 98"/>
            <p:cNvGrpSpPr/>
            <p:nvPr/>
          </p:nvGrpSpPr>
          <p:grpSpPr bwMode="auto">
            <a:xfrm>
              <a:off x="4491" y="5231"/>
              <a:ext cx="288" cy="288"/>
              <a:chOff x="4486" y="3484"/>
              <a:chExt cx="288" cy="288"/>
            </a:xfrm>
          </p:grpSpPr>
          <p:sp>
            <p:nvSpPr>
              <p:cNvPr id="12387" name="Oval 99"/>
              <p:cNvSpPr>
                <a:spLocks noChangeArrowheads="1"/>
              </p:cNvSpPr>
              <p:nvPr/>
            </p:nvSpPr>
            <p:spPr bwMode="auto">
              <a:xfrm>
                <a:off x="4560" y="355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00CC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388" name="Line 100"/>
              <p:cNvSpPr>
                <a:spLocks noChangeShapeType="1"/>
              </p:cNvSpPr>
              <p:nvPr/>
            </p:nvSpPr>
            <p:spPr bwMode="auto">
              <a:xfrm>
                <a:off x="4632" y="3484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389" name="Line 101"/>
              <p:cNvSpPr>
                <a:spLocks noChangeShapeType="1"/>
              </p:cNvSpPr>
              <p:nvPr/>
            </p:nvSpPr>
            <p:spPr bwMode="auto">
              <a:xfrm rot="-5400000">
                <a:off x="4630" y="3482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grpSp>
        <p:nvGrpSpPr>
          <p:cNvPr id="12390" name="Group 102"/>
          <p:cNvGrpSpPr/>
          <p:nvPr/>
        </p:nvGrpSpPr>
        <p:grpSpPr bwMode="auto">
          <a:xfrm>
            <a:off x="5715000" y="3009900"/>
            <a:ext cx="457200" cy="457200"/>
            <a:chOff x="4486" y="3484"/>
            <a:chExt cx="288" cy="288"/>
          </a:xfrm>
        </p:grpSpPr>
        <p:sp>
          <p:nvSpPr>
            <p:cNvPr id="12391" name="Oval 103"/>
            <p:cNvSpPr>
              <a:spLocks noChangeArrowheads="1"/>
            </p:cNvSpPr>
            <p:nvPr/>
          </p:nvSpPr>
          <p:spPr bwMode="auto">
            <a:xfrm>
              <a:off x="4560" y="3552"/>
              <a:ext cx="144" cy="144"/>
            </a:xfrm>
            <a:prstGeom prst="ellipse">
              <a:avLst/>
            </a:prstGeom>
            <a:noFill/>
            <a:ln w="1905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392" name="Line 104"/>
            <p:cNvSpPr>
              <a:spLocks noChangeShapeType="1"/>
            </p:cNvSpPr>
            <p:nvPr/>
          </p:nvSpPr>
          <p:spPr bwMode="auto">
            <a:xfrm>
              <a:off x="4632" y="3484"/>
              <a:ext cx="0" cy="288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393" name="Line 105"/>
            <p:cNvSpPr>
              <a:spLocks noChangeShapeType="1"/>
            </p:cNvSpPr>
            <p:nvPr/>
          </p:nvSpPr>
          <p:spPr bwMode="auto">
            <a:xfrm rot="-5400000">
              <a:off x="4630" y="3482"/>
              <a:ext cx="0" cy="288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2394" name="AutoShape 106"/>
          <p:cNvSpPr>
            <a:spLocks noChangeArrowheads="1"/>
          </p:cNvSpPr>
          <p:nvPr/>
        </p:nvSpPr>
        <p:spPr bwMode="auto">
          <a:xfrm>
            <a:off x="8839200" y="1028700"/>
            <a:ext cx="1447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CC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1600">
                <a:ea typeface="宋体" panose="02010600030101010101" pitchFamily="2" charset="-122"/>
              </a:rPr>
              <a:t>Region of</a:t>
            </a:r>
            <a:endParaRPr lang="en-US" altLang="zh-CN" sz="1600">
              <a:ea typeface="宋体" panose="02010600030101010101" pitchFamily="2" charset="-122"/>
            </a:endParaRPr>
          </a:p>
          <a:p>
            <a:pPr algn="ctr"/>
            <a:r>
              <a:rPr lang="en-US" altLang="zh-CN" sz="1600">
                <a:ea typeface="宋体" panose="02010600030101010101" pitchFamily="2" charset="-122"/>
              </a:rPr>
              <a:t>interest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12396" name="AutoShape 108"/>
          <p:cNvSpPr>
            <a:spLocks noChangeArrowheads="1"/>
          </p:cNvSpPr>
          <p:nvPr/>
        </p:nvSpPr>
        <p:spPr bwMode="auto">
          <a:xfrm>
            <a:off x="8839200" y="1714500"/>
            <a:ext cx="1447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99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1600">
                <a:ea typeface="宋体" panose="02010600030101010101" pitchFamily="2" charset="-122"/>
              </a:rPr>
              <a:t>Center of</a:t>
            </a:r>
            <a:endParaRPr lang="en-US" altLang="zh-CN" sz="1600">
              <a:ea typeface="宋体" panose="02010600030101010101" pitchFamily="2" charset="-122"/>
            </a:endParaRPr>
          </a:p>
          <a:p>
            <a:pPr algn="ctr"/>
            <a:r>
              <a:rPr lang="en-US" altLang="zh-CN" sz="1600">
                <a:ea typeface="宋体" panose="02010600030101010101" pitchFamily="2" charset="-122"/>
              </a:rPr>
              <a:t>mass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12399" name="AutoShape 111"/>
          <p:cNvSpPr>
            <a:spLocks noChangeArrowheads="1"/>
          </p:cNvSpPr>
          <p:nvPr/>
        </p:nvSpPr>
        <p:spPr bwMode="auto">
          <a:xfrm>
            <a:off x="8839200" y="5524500"/>
            <a:ext cx="1447800" cy="6096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1600">
                <a:ea typeface="宋体" panose="02010600030101010101" pitchFamily="2" charset="-122"/>
              </a:rPr>
              <a:t>Mean Shift</a:t>
            </a:r>
            <a:endParaRPr lang="en-US" altLang="zh-CN" sz="1600">
              <a:ea typeface="宋体" panose="02010600030101010101" pitchFamily="2" charset="-122"/>
            </a:endParaRPr>
          </a:p>
          <a:p>
            <a:pPr algn="ctr"/>
            <a:r>
              <a:rPr lang="en-US" altLang="zh-CN" sz="1600">
                <a:ea typeface="宋体" panose="02010600030101010101" pitchFamily="2" charset="-122"/>
              </a:rPr>
              <a:t>vector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12406" name="Text Box 118"/>
          <p:cNvSpPr txBox="1">
            <a:spLocks noChangeArrowheads="1"/>
          </p:cNvSpPr>
          <p:nvPr/>
        </p:nvSpPr>
        <p:spPr bwMode="auto">
          <a:xfrm>
            <a:off x="3740150" y="6064250"/>
            <a:ext cx="4413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altLang="zh-CN" sz="2000" b="1" u="sng">
                <a:solidFill>
                  <a:srgbClr val="FF9900"/>
                </a:solidFill>
                <a:ea typeface="宋体" panose="02010600030101010101" pitchFamily="2" charset="-122"/>
              </a:rPr>
              <a:t>Objective </a:t>
            </a:r>
            <a:r>
              <a:rPr lang="en-US" altLang="zh-CN" sz="2000" b="1">
                <a:solidFill>
                  <a:srgbClr val="FF9900"/>
                </a:solidFill>
                <a:ea typeface="宋体" panose="02010600030101010101" pitchFamily="2" charset="-122"/>
              </a:rPr>
              <a:t>: Find the densest region</a:t>
            </a:r>
            <a:endParaRPr lang="en-US" altLang="zh-CN" sz="2000" b="1">
              <a:solidFill>
                <a:srgbClr val="FF99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2"/>
          <p:cNvSpPr>
            <a:spLocks noGrp="1" noChangeArrowheads="1"/>
          </p:cNvSpPr>
          <p:nvPr/>
        </p:nvSpPr>
        <p:spPr bwMode="auto">
          <a:xfrm>
            <a:off x="1219200" y="114300"/>
            <a:ext cx="9448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he-IL" sz="4400" b="1">
                <a:solidFill>
                  <a:srgbClr val="0066FF"/>
                </a:solidFill>
              </a:rPr>
              <a:t>Intuitive Description</a:t>
            </a:r>
            <a:endParaRPr lang="en-US" altLang="he-IL" sz="4400" b="1">
              <a:solidFill>
                <a:srgbClr val="0066FF"/>
              </a:solidFill>
            </a:endParaRPr>
          </a:p>
        </p:txBody>
      </p:sp>
      <p:sp>
        <p:nvSpPr>
          <p:cNvPr id="14339" name="Oval 3"/>
          <p:cNvSpPr>
            <a:spLocks noChangeArrowheads="1"/>
          </p:cNvSpPr>
          <p:nvPr/>
        </p:nvSpPr>
        <p:spPr bwMode="auto">
          <a:xfrm>
            <a:off x="6934200" y="3543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7140575" y="3543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7064375" y="33909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6811963" y="33353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343" name="Oval 7"/>
          <p:cNvSpPr>
            <a:spLocks noChangeArrowheads="1"/>
          </p:cNvSpPr>
          <p:nvPr/>
        </p:nvSpPr>
        <p:spPr bwMode="auto">
          <a:xfrm>
            <a:off x="7053263" y="370681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344" name="Oval 8"/>
          <p:cNvSpPr>
            <a:spLocks noChangeArrowheads="1"/>
          </p:cNvSpPr>
          <p:nvPr/>
        </p:nvSpPr>
        <p:spPr bwMode="auto">
          <a:xfrm>
            <a:off x="6826250" y="370681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345" name="Oval 9"/>
          <p:cNvSpPr>
            <a:spLocks noChangeArrowheads="1"/>
          </p:cNvSpPr>
          <p:nvPr/>
        </p:nvSpPr>
        <p:spPr bwMode="auto">
          <a:xfrm>
            <a:off x="7304088" y="37290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346" name="Oval 10"/>
          <p:cNvSpPr>
            <a:spLocks noChangeArrowheads="1"/>
          </p:cNvSpPr>
          <p:nvPr/>
        </p:nvSpPr>
        <p:spPr bwMode="auto">
          <a:xfrm>
            <a:off x="6694488" y="3543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347" name="Oval 11"/>
          <p:cNvSpPr>
            <a:spLocks noChangeArrowheads="1"/>
          </p:cNvSpPr>
          <p:nvPr/>
        </p:nvSpPr>
        <p:spPr bwMode="auto">
          <a:xfrm>
            <a:off x="7434263" y="3543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348" name="Oval 12"/>
          <p:cNvSpPr>
            <a:spLocks noChangeArrowheads="1"/>
          </p:cNvSpPr>
          <p:nvPr/>
        </p:nvSpPr>
        <p:spPr bwMode="auto">
          <a:xfrm>
            <a:off x="7292975" y="325755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349" name="Oval 13"/>
          <p:cNvSpPr>
            <a:spLocks noChangeArrowheads="1"/>
          </p:cNvSpPr>
          <p:nvPr/>
        </p:nvSpPr>
        <p:spPr bwMode="auto">
          <a:xfrm>
            <a:off x="7010400" y="3162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350" name="Oval 14"/>
          <p:cNvSpPr>
            <a:spLocks noChangeArrowheads="1"/>
          </p:cNvSpPr>
          <p:nvPr/>
        </p:nvSpPr>
        <p:spPr bwMode="auto">
          <a:xfrm>
            <a:off x="7162800" y="3924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351" name="Oval 15"/>
          <p:cNvSpPr>
            <a:spLocks noChangeArrowheads="1"/>
          </p:cNvSpPr>
          <p:nvPr/>
        </p:nvSpPr>
        <p:spPr bwMode="auto">
          <a:xfrm>
            <a:off x="6858000" y="39449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352" name="Oval 16"/>
          <p:cNvSpPr>
            <a:spLocks noChangeArrowheads="1"/>
          </p:cNvSpPr>
          <p:nvPr/>
        </p:nvSpPr>
        <p:spPr bwMode="auto">
          <a:xfrm>
            <a:off x="6553200" y="3794125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353" name="Oval 17"/>
          <p:cNvSpPr>
            <a:spLocks noChangeArrowheads="1"/>
          </p:cNvSpPr>
          <p:nvPr/>
        </p:nvSpPr>
        <p:spPr bwMode="auto">
          <a:xfrm>
            <a:off x="6324600" y="3543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354" name="Oval 18"/>
          <p:cNvSpPr>
            <a:spLocks noChangeArrowheads="1"/>
          </p:cNvSpPr>
          <p:nvPr/>
        </p:nvSpPr>
        <p:spPr bwMode="auto">
          <a:xfrm>
            <a:off x="6553200" y="3314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355" name="Oval 19"/>
          <p:cNvSpPr>
            <a:spLocks noChangeArrowheads="1"/>
          </p:cNvSpPr>
          <p:nvPr/>
        </p:nvSpPr>
        <p:spPr bwMode="auto">
          <a:xfrm>
            <a:off x="7620000" y="37719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356" name="Oval 20"/>
          <p:cNvSpPr>
            <a:spLocks noChangeArrowheads="1"/>
          </p:cNvSpPr>
          <p:nvPr/>
        </p:nvSpPr>
        <p:spPr bwMode="auto">
          <a:xfrm>
            <a:off x="7543800" y="4076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357" name="Oval 21"/>
          <p:cNvSpPr>
            <a:spLocks noChangeArrowheads="1"/>
          </p:cNvSpPr>
          <p:nvPr/>
        </p:nvSpPr>
        <p:spPr bwMode="auto">
          <a:xfrm>
            <a:off x="7259638" y="420846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358" name="Oval 22"/>
          <p:cNvSpPr>
            <a:spLocks noChangeArrowheads="1"/>
          </p:cNvSpPr>
          <p:nvPr/>
        </p:nvSpPr>
        <p:spPr bwMode="auto">
          <a:xfrm>
            <a:off x="6858000" y="4229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359" name="Oval 23"/>
          <p:cNvSpPr>
            <a:spLocks noChangeArrowheads="1"/>
          </p:cNvSpPr>
          <p:nvPr/>
        </p:nvSpPr>
        <p:spPr bwMode="auto">
          <a:xfrm>
            <a:off x="6400800" y="4076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360" name="Oval 24"/>
          <p:cNvSpPr>
            <a:spLocks noChangeArrowheads="1"/>
          </p:cNvSpPr>
          <p:nvPr/>
        </p:nvSpPr>
        <p:spPr bwMode="auto">
          <a:xfrm>
            <a:off x="6019800" y="37719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361" name="Oval 25"/>
          <p:cNvSpPr>
            <a:spLocks noChangeArrowheads="1"/>
          </p:cNvSpPr>
          <p:nvPr/>
        </p:nvSpPr>
        <p:spPr bwMode="auto">
          <a:xfrm>
            <a:off x="5943600" y="3238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362" name="Oval 26"/>
          <p:cNvSpPr>
            <a:spLocks noChangeArrowheads="1"/>
          </p:cNvSpPr>
          <p:nvPr/>
        </p:nvSpPr>
        <p:spPr bwMode="auto">
          <a:xfrm>
            <a:off x="6324600" y="3162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363" name="Oval 27"/>
          <p:cNvSpPr>
            <a:spLocks noChangeArrowheads="1"/>
          </p:cNvSpPr>
          <p:nvPr/>
        </p:nvSpPr>
        <p:spPr bwMode="auto">
          <a:xfrm>
            <a:off x="6705600" y="2933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364" name="Oval 28"/>
          <p:cNvSpPr>
            <a:spLocks noChangeArrowheads="1"/>
          </p:cNvSpPr>
          <p:nvPr/>
        </p:nvSpPr>
        <p:spPr bwMode="auto">
          <a:xfrm>
            <a:off x="7292975" y="2933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365" name="Oval 29"/>
          <p:cNvSpPr>
            <a:spLocks noChangeArrowheads="1"/>
          </p:cNvSpPr>
          <p:nvPr/>
        </p:nvSpPr>
        <p:spPr bwMode="auto">
          <a:xfrm>
            <a:off x="7010400" y="26289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366" name="Oval 30"/>
          <p:cNvSpPr>
            <a:spLocks noChangeArrowheads="1"/>
          </p:cNvSpPr>
          <p:nvPr/>
        </p:nvSpPr>
        <p:spPr bwMode="auto">
          <a:xfrm>
            <a:off x="6096000" y="2933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367" name="Oval 31"/>
          <p:cNvSpPr>
            <a:spLocks noChangeArrowheads="1"/>
          </p:cNvSpPr>
          <p:nvPr/>
        </p:nvSpPr>
        <p:spPr bwMode="auto">
          <a:xfrm>
            <a:off x="6477000" y="2705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368" name="Oval 32"/>
          <p:cNvSpPr>
            <a:spLocks noChangeArrowheads="1"/>
          </p:cNvSpPr>
          <p:nvPr/>
        </p:nvSpPr>
        <p:spPr bwMode="auto">
          <a:xfrm>
            <a:off x="7010400" y="2095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369" name="Oval 33"/>
          <p:cNvSpPr>
            <a:spLocks noChangeArrowheads="1"/>
          </p:cNvSpPr>
          <p:nvPr/>
        </p:nvSpPr>
        <p:spPr bwMode="auto">
          <a:xfrm>
            <a:off x="6553200" y="2324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370" name="Oval 34"/>
          <p:cNvSpPr>
            <a:spLocks noChangeArrowheads="1"/>
          </p:cNvSpPr>
          <p:nvPr/>
        </p:nvSpPr>
        <p:spPr bwMode="auto">
          <a:xfrm>
            <a:off x="7292975" y="2552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371" name="Oval 35"/>
          <p:cNvSpPr>
            <a:spLocks noChangeArrowheads="1"/>
          </p:cNvSpPr>
          <p:nvPr/>
        </p:nvSpPr>
        <p:spPr bwMode="auto">
          <a:xfrm>
            <a:off x="7292975" y="14859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372" name="Oval 36"/>
          <p:cNvSpPr>
            <a:spLocks noChangeArrowheads="1"/>
          </p:cNvSpPr>
          <p:nvPr/>
        </p:nvSpPr>
        <p:spPr bwMode="auto">
          <a:xfrm>
            <a:off x="7543800" y="22479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373" name="Oval 37"/>
          <p:cNvSpPr>
            <a:spLocks noChangeArrowheads="1"/>
          </p:cNvSpPr>
          <p:nvPr/>
        </p:nvSpPr>
        <p:spPr bwMode="auto">
          <a:xfrm>
            <a:off x="7631113" y="2790825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374" name="Oval 38"/>
          <p:cNvSpPr>
            <a:spLocks noChangeArrowheads="1"/>
          </p:cNvSpPr>
          <p:nvPr/>
        </p:nvSpPr>
        <p:spPr bwMode="auto">
          <a:xfrm>
            <a:off x="7620000" y="3238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375" name="Oval 39"/>
          <p:cNvSpPr>
            <a:spLocks noChangeArrowheads="1"/>
          </p:cNvSpPr>
          <p:nvPr/>
        </p:nvSpPr>
        <p:spPr bwMode="auto">
          <a:xfrm>
            <a:off x="8001000" y="30099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376" name="Oval 40"/>
          <p:cNvSpPr>
            <a:spLocks noChangeArrowheads="1"/>
          </p:cNvSpPr>
          <p:nvPr/>
        </p:nvSpPr>
        <p:spPr bwMode="auto">
          <a:xfrm>
            <a:off x="8001000" y="26289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377" name="Oval 41"/>
          <p:cNvSpPr>
            <a:spLocks noChangeArrowheads="1"/>
          </p:cNvSpPr>
          <p:nvPr/>
        </p:nvSpPr>
        <p:spPr bwMode="auto">
          <a:xfrm>
            <a:off x="7924800" y="2171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378" name="Oval 42"/>
          <p:cNvSpPr>
            <a:spLocks noChangeArrowheads="1"/>
          </p:cNvSpPr>
          <p:nvPr/>
        </p:nvSpPr>
        <p:spPr bwMode="auto">
          <a:xfrm>
            <a:off x="7696200" y="1714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8305800" y="1409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8382000" y="18669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8686800" y="2476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8077200" y="3467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383" name="Oval 47"/>
          <p:cNvSpPr>
            <a:spLocks noChangeArrowheads="1"/>
          </p:cNvSpPr>
          <p:nvPr/>
        </p:nvSpPr>
        <p:spPr bwMode="auto">
          <a:xfrm>
            <a:off x="8534400" y="30099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384" name="Oval 48"/>
          <p:cNvSpPr>
            <a:spLocks noChangeArrowheads="1"/>
          </p:cNvSpPr>
          <p:nvPr/>
        </p:nvSpPr>
        <p:spPr bwMode="auto">
          <a:xfrm>
            <a:off x="9296400" y="3086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385" name="Oval 49"/>
          <p:cNvSpPr>
            <a:spLocks noChangeArrowheads="1"/>
          </p:cNvSpPr>
          <p:nvPr/>
        </p:nvSpPr>
        <p:spPr bwMode="auto">
          <a:xfrm>
            <a:off x="8305800" y="4000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386" name="Oval 50"/>
          <p:cNvSpPr>
            <a:spLocks noChangeArrowheads="1"/>
          </p:cNvSpPr>
          <p:nvPr/>
        </p:nvSpPr>
        <p:spPr bwMode="auto">
          <a:xfrm>
            <a:off x="8850313" y="354488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387" name="Oval 51"/>
          <p:cNvSpPr>
            <a:spLocks noChangeArrowheads="1"/>
          </p:cNvSpPr>
          <p:nvPr/>
        </p:nvSpPr>
        <p:spPr bwMode="auto">
          <a:xfrm>
            <a:off x="7848600" y="4381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388" name="Oval 52"/>
          <p:cNvSpPr>
            <a:spLocks noChangeArrowheads="1"/>
          </p:cNvSpPr>
          <p:nvPr/>
        </p:nvSpPr>
        <p:spPr bwMode="auto">
          <a:xfrm>
            <a:off x="8915400" y="4457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8305800" y="4838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390" name="Oval 54"/>
          <p:cNvSpPr>
            <a:spLocks noChangeArrowheads="1"/>
          </p:cNvSpPr>
          <p:nvPr/>
        </p:nvSpPr>
        <p:spPr bwMode="auto">
          <a:xfrm>
            <a:off x="7467600" y="4686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7010400" y="4610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392" name="Oval 56"/>
          <p:cNvSpPr>
            <a:spLocks noChangeArrowheads="1"/>
          </p:cNvSpPr>
          <p:nvPr/>
        </p:nvSpPr>
        <p:spPr bwMode="auto">
          <a:xfrm>
            <a:off x="7391400" y="5143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393" name="Oval 57"/>
          <p:cNvSpPr>
            <a:spLocks noChangeArrowheads="1"/>
          </p:cNvSpPr>
          <p:nvPr/>
        </p:nvSpPr>
        <p:spPr bwMode="auto">
          <a:xfrm>
            <a:off x="7848600" y="5600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394" name="Oval 58"/>
          <p:cNvSpPr>
            <a:spLocks noChangeArrowheads="1"/>
          </p:cNvSpPr>
          <p:nvPr/>
        </p:nvSpPr>
        <p:spPr bwMode="auto">
          <a:xfrm>
            <a:off x="7239000" y="5600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395" name="Oval 59"/>
          <p:cNvSpPr>
            <a:spLocks noChangeArrowheads="1"/>
          </p:cNvSpPr>
          <p:nvPr/>
        </p:nvSpPr>
        <p:spPr bwMode="auto">
          <a:xfrm>
            <a:off x="6781800" y="5143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396" name="Oval 60"/>
          <p:cNvSpPr>
            <a:spLocks noChangeArrowheads="1"/>
          </p:cNvSpPr>
          <p:nvPr/>
        </p:nvSpPr>
        <p:spPr bwMode="auto">
          <a:xfrm>
            <a:off x="6477000" y="4686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397" name="Oval 61"/>
          <p:cNvSpPr>
            <a:spLocks noChangeArrowheads="1"/>
          </p:cNvSpPr>
          <p:nvPr/>
        </p:nvSpPr>
        <p:spPr bwMode="auto">
          <a:xfrm>
            <a:off x="5867400" y="4381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398" name="Oval 62"/>
          <p:cNvSpPr>
            <a:spLocks noChangeArrowheads="1"/>
          </p:cNvSpPr>
          <p:nvPr/>
        </p:nvSpPr>
        <p:spPr bwMode="auto">
          <a:xfrm>
            <a:off x="6096000" y="5067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399" name="Oval 63"/>
          <p:cNvSpPr>
            <a:spLocks noChangeArrowheads="1"/>
          </p:cNvSpPr>
          <p:nvPr/>
        </p:nvSpPr>
        <p:spPr bwMode="auto">
          <a:xfrm>
            <a:off x="6324600" y="5600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400" name="Oval 64"/>
          <p:cNvSpPr>
            <a:spLocks noChangeArrowheads="1"/>
          </p:cNvSpPr>
          <p:nvPr/>
        </p:nvSpPr>
        <p:spPr bwMode="auto">
          <a:xfrm>
            <a:off x="5486400" y="5753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401" name="Oval 65"/>
          <p:cNvSpPr>
            <a:spLocks noChangeArrowheads="1"/>
          </p:cNvSpPr>
          <p:nvPr/>
        </p:nvSpPr>
        <p:spPr bwMode="auto">
          <a:xfrm>
            <a:off x="5410200" y="5143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402" name="Oval 66"/>
          <p:cNvSpPr>
            <a:spLocks noChangeArrowheads="1"/>
          </p:cNvSpPr>
          <p:nvPr/>
        </p:nvSpPr>
        <p:spPr bwMode="auto">
          <a:xfrm>
            <a:off x="4876800" y="4381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403" name="Oval 67"/>
          <p:cNvSpPr>
            <a:spLocks noChangeArrowheads="1"/>
          </p:cNvSpPr>
          <p:nvPr/>
        </p:nvSpPr>
        <p:spPr bwMode="auto">
          <a:xfrm>
            <a:off x="5410200" y="4076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404" name="Oval 68"/>
          <p:cNvSpPr>
            <a:spLocks noChangeArrowheads="1"/>
          </p:cNvSpPr>
          <p:nvPr/>
        </p:nvSpPr>
        <p:spPr bwMode="auto">
          <a:xfrm>
            <a:off x="5638800" y="3543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405" name="Oval 69"/>
          <p:cNvSpPr>
            <a:spLocks noChangeArrowheads="1"/>
          </p:cNvSpPr>
          <p:nvPr/>
        </p:nvSpPr>
        <p:spPr bwMode="auto">
          <a:xfrm>
            <a:off x="5105400" y="3086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406" name="Oval 70"/>
          <p:cNvSpPr>
            <a:spLocks noChangeArrowheads="1"/>
          </p:cNvSpPr>
          <p:nvPr/>
        </p:nvSpPr>
        <p:spPr bwMode="auto">
          <a:xfrm>
            <a:off x="5638800" y="2705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407" name="Oval 71"/>
          <p:cNvSpPr>
            <a:spLocks noChangeArrowheads="1"/>
          </p:cNvSpPr>
          <p:nvPr/>
        </p:nvSpPr>
        <p:spPr bwMode="auto">
          <a:xfrm>
            <a:off x="6096000" y="2552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408" name="Oval 72"/>
          <p:cNvSpPr>
            <a:spLocks noChangeArrowheads="1"/>
          </p:cNvSpPr>
          <p:nvPr/>
        </p:nvSpPr>
        <p:spPr bwMode="auto">
          <a:xfrm>
            <a:off x="5715000" y="1943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409" name="Oval 73"/>
          <p:cNvSpPr>
            <a:spLocks noChangeArrowheads="1"/>
          </p:cNvSpPr>
          <p:nvPr/>
        </p:nvSpPr>
        <p:spPr bwMode="auto">
          <a:xfrm>
            <a:off x="6400800" y="1714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410" name="Oval 74"/>
          <p:cNvSpPr>
            <a:spLocks noChangeArrowheads="1"/>
          </p:cNvSpPr>
          <p:nvPr/>
        </p:nvSpPr>
        <p:spPr bwMode="auto">
          <a:xfrm>
            <a:off x="5562600" y="1333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411" name="Oval 75"/>
          <p:cNvSpPr>
            <a:spLocks noChangeArrowheads="1"/>
          </p:cNvSpPr>
          <p:nvPr/>
        </p:nvSpPr>
        <p:spPr bwMode="auto">
          <a:xfrm>
            <a:off x="5105400" y="1714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412" name="Oval 76"/>
          <p:cNvSpPr>
            <a:spLocks noChangeArrowheads="1"/>
          </p:cNvSpPr>
          <p:nvPr/>
        </p:nvSpPr>
        <p:spPr bwMode="auto">
          <a:xfrm>
            <a:off x="5029200" y="2324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413" name="Oval 77"/>
          <p:cNvSpPr>
            <a:spLocks noChangeArrowheads="1"/>
          </p:cNvSpPr>
          <p:nvPr/>
        </p:nvSpPr>
        <p:spPr bwMode="auto">
          <a:xfrm>
            <a:off x="4648200" y="2781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414" name="Oval 78"/>
          <p:cNvSpPr>
            <a:spLocks noChangeArrowheads="1"/>
          </p:cNvSpPr>
          <p:nvPr/>
        </p:nvSpPr>
        <p:spPr bwMode="auto">
          <a:xfrm>
            <a:off x="5029200" y="3619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415" name="Oval 79"/>
          <p:cNvSpPr>
            <a:spLocks noChangeArrowheads="1"/>
          </p:cNvSpPr>
          <p:nvPr/>
        </p:nvSpPr>
        <p:spPr bwMode="auto">
          <a:xfrm>
            <a:off x="4267200" y="3695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416" name="Oval 80"/>
          <p:cNvSpPr>
            <a:spLocks noChangeArrowheads="1"/>
          </p:cNvSpPr>
          <p:nvPr/>
        </p:nvSpPr>
        <p:spPr bwMode="auto">
          <a:xfrm>
            <a:off x="4191000" y="45339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417" name="Oval 81"/>
          <p:cNvSpPr>
            <a:spLocks noChangeArrowheads="1"/>
          </p:cNvSpPr>
          <p:nvPr/>
        </p:nvSpPr>
        <p:spPr bwMode="auto">
          <a:xfrm>
            <a:off x="4419600" y="5372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418" name="Oval 82"/>
          <p:cNvSpPr>
            <a:spLocks noChangeArrowheads="1"/>
          </p:cNvSpPr>
          <p:nvPr/>
        </p:nvSpPr>
        <p:spPr bwMode="auto">
          <a:xfrm>
            <a:off x="3733800" y="5753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419" name="Oval 83"/>
          <p:cNvSpPr>
            <a:spLocks noChangeArrowheads="1"/>
          </p:cNvSpPr>
          <p:nvPr/>
        </p:nvSpPr>
        <p:spPr bwMode="auto">
          <a:xfrm>
            <a:off x="3276600" y="4991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420" name="Oval 84"/>
          <p:cNvSpPr>
            <a:spLocks noChangeArrowheads="1"/>
          </p:cNvSpPr>
          <p:nvPr/>
        </p:nvSpPr>
        <p:spPr bwMode="auto">
          <a:xfrm>
            <a:off x="3276600" y="4076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421" name="Oval 85"/>
          <p:cNvSpPr>
            <a:spLocks noChangeArrowheads="1"/>
          </p:cNvSpPr>
          <p:nvPr/>
        </p:nvSpPr>
        <p:spPr bwMode="auto">
          <a:xfrm>
            <a:off x="3886200" y="2857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422" name="Oval 86"/>
          <p:cNvSpPr>
            <a:spLocks noChangeArrowheads="1"/>
          </p:cNvSpPr>
          <p:nvPr/>
        </p:nvSpPr>
        <p:spPr bwMode="auto">
          <a:xfrm>
            <a:off x="4267200" y="2019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423" name="Oval 87"/>
          <p:cNvSpPr>
            <a:spLocks noChangeArrowheads="1"/>
          </p:cNvSpPr>
          <p:nvPr/>
        </p:nvSpPr>
        <p:spPr bwMode="auto">
          <a:xfrm>
            <a:off x="3352800" y="2019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424" name="Oval 88"/>
          <p:cNvSpPr>
            <a:spLocks noChangeArrowheads="1"/>
          </p:cNvSpPr>
          <p:nvPr/>
        </p:nvSpPr>
        <p:spPr bwMode="auto">
          <a:xfrm>
            <a:off x="3200400" y="3162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425" name="Oval 89"/>
          <p:cNvSpPr>
            <a:spLocks noChangeArrowheads="1"/>
          </p:cNvSpPr>
          <p:nvPr/>
        </p:nvSpPr>
        <p:spPr bwMode="auto">
          <a:xfrm>
            <a:off x="2133600" y="4838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426" name="Oval 90"/>
          <p:cNvSpPr>
            <a:spLocks noChangeArrowheads="1"/>
          </p:cNvSpPr>
          <p:nvPr/>
        </p:nvSpPr>
        <p:spPr bwMode="auto">
          <a:xfrm>
            <a:off x="2209800" y="5905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427" name="Oval 91"/>
          <p:cNvSpPr>
            <a:spLocks noChangeArrowheads="1"/>
          </p:cNvSpPr>
          <p:nvPr/>
        </p:nvSpPr>
        <p:spPr bwMode="auto">
          <a:xfrm>
            <a:off x="2209800" y="3619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428" name="Oval 92"/>
          <p:cNvSpPr>
            <a:spLocks noChangeArrowheads="1"/>
          </p:cNvSpPr>
          <p:nvPr/>
        </p:nvSpPr>
        <p:spPr bwMode="auto">
          <a:xfrm>
            <a:off x="2362200" y="2400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429" name="Oval 93"/>
          <p:cNvSpPr>
            <a:spLocks noChangeArrowheads="1"/>
          </p:cNvSpPr>
          <p:nvPr/>
        </p:nvSpPr>
        <p:spPr bwMode="auto">
          <a:xfrm>
            <a:off x="2514600" y="1333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430" name="Oval 94"/>
          <p:cNvSpPr>
            <a:spLocks noChangeArrowheads="1"/>
          </p:cNvSpPr>
          <p:nvPr/>
        </p:nvSpPr>
        <p:spPr bwMode="auto">
          <a:xfrm>
            <a:off x="3962400" y="1181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4431" name="Rectangle 95"/>
          <p:cNvSpPr>
            <a:spLocks noChangeArrowheads="1"/>
          </p:cNvSpPr>
          <p:nvPr/>
        </p:nvSpPr>
        <p:spPr bwMode="auto">
          <a:xfrm>
            <a:off x="1371600" y="6346825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2000">
                <a:solidFill>
                  <a:srgbClr val="9900CC"/>
                </a:solidFill>
                <a:ea typeface="宋体" panose="02010600030101010101" pitchFamily="2" charset="-122"/>
              </a:rPr>
              <a:t>Distribution of identical billiard balls</a:t>
            </a:r>
            <a:endParaRPr lang="en-US" altLang="zh-CN" sz="2000">
              <a:solidFill>
                <a:srgbClr val="9900CC"/>
              </a:solidFill>
              <a:ea typeface="宋体" panose="02010600030101010101" pitchFamily="2" charset="-122"/>
            </a:endParaRPr>
          </a:p>
        </p:txBody>
      </p:sp>
      <p:grpSp>
        <p:nvGrpSpPr>
          <p:cNvPr id="14432" name="Group 96"/>
          <p:cNvGrpSpPr/>
          <p:nvPr/>
        </p:nvGrpSpPr>
        <p:grpSpPr bwMode="auto">
          <a:xfrm>
            <a:off x="4538663" y="1790700"/>
            <a:ext cx="2819400" cy="2895600"/>
            <a:chOff x="3744" y="4464"/>
            <a:chExt cx="1776" cy="1824"/>
          </a:xfrm>
        </p:grpSpPr>
        <p:sp>
          <p:nvSpPr>
            <p:cNvPr id="14433" name="Oval 97"/>
            <p:cNvSpPr>
              <a:spLocks noChangeArrowheads="1"/>
            </p:cNvSpPr>
            <p:nvPr/>
          </p:nvSpPr>
          <p:spPr bwMode="auto">
            <a:xfrm>
              <a:off x="3744" y="4464"/>
              <a:ext cx="1776" cy="1824"/>
            </a:xfrm>
            <a:prstGeom prst="ellipse">
              <a:avLst/>
            </a:prstGeom>
            <a:noFill/>
            <a:ln w="28575">
              <a:solidFill>
                <a:srgbClr val="00CC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14434" name="Group 98"/>
            <p:cNvGrpSpPr/>
            <p:nvPr/>
          </p:nvGrpSpPr>
          <p:grpSpPr bwMode="auto">
            <a:xfrm>
              <a:off x="4491" y="5231"/>
              <a:ext cx="288" cy="288"/>
              <a:chOff x="4486" y="3484"/>
              <a:chExt cx="288" cy="288"/>
            </a:xfrm>
          </p:grpSpPr>
          <p:sp>
            <p:nvSpPr>
              <p:cNvPr id="14435" name="Oval 99"/>
              <p:cNvSpPr>
                <a:spLocks noChangeArrowheads="1"/>
              </p:cNvSpPr>
              <p:nvPr/>
            </p:nvSpPr>
            <p:spPr bwMode="auto">
              <a:xfrm>
                <a:off x="4560" y="355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00CC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436" name="Line 100"/>
              <p:cNvSpPr>
                <a:spLocks noChangeShapeType="1"/>
              </p:cNvSpPr>
              <p:nvPr/>
            </p:nvSpPr>
            <p:spPr bwMode="auto">
              <a:xfrm>
                <a:off x="4632" y="3484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437" name="Line 101"/>
              <p:cNvSpPr>
                <a:spLocks noChangeShapeType="1"/>
              </p:cNvSpPr>
              <p:nvPr/>
            </p:nvSpPr>
            <p:spPr bwMode="auto">
              <a:xfrm rot="-5400000">
                <a:off x="4630" y="3482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sp>
        <p:nvSpPr>
          <p:cNvPr id="14442" name="AutoShape 106"/>
          <p:cNvSpPr>
            <a:spLocks noChangeArrowheads="1"/>
          </p:cNvSpPr>
          <p:nvPr/>
        </p:nvSpPr>
        <p:spPr bwMode="auto">
          <a:xfrm>
            <a:off x="8839200" y="1028700"/>
            <a:ext cx="1447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CC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1600">
                <a:ea typeface="宋体" panose="02010600030101010101" pitchFamily="2" charset="-122"/>
              </a:rPr>
              <a:t>Region of</a:t>
            </a:r>
            <a:endParaRPr lang="en-US" altLang="zh-CN" sz="1600">
              <a:ea typeface="宋体" panose="02010600030101010101" pitchFamily="2" charset="-122"/>
            </a:endParaRPr>
          </a:p>
          <a:p>
            <a:pPr algn="ctr"/>
            <a:r>
              <a:rPr lang="en-US" altLang="zh-CN" sz="1600">
                <a:ea typeface="宋体" panose="02010600030101010101" pitchFamily="2" charset="-122"/>
              </a:rPr>
              <a:t>interest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14443" name="AutoShape 107"/>
          <p:cNvSpPr>
            <a:spLocks noChangeArrowheads="1"/>
          </p:cNvSpPr>
          <p:nvPr/>
        </p:nvSpPr>
        <p:spPr bwMode="auto">
          <a:xfrm>
            <a:off x="8839200" y="1714500"/>
            <a:ext cx="1447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99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1600">
                <a:ea typeface="宋体" panose="02010600030101010101" pitchFamily="2" charset="-122"/>
              </a:rPr>
              <a:t>Center of</a:t>
            </a:r>
            <a:endParaRPr lang="en-US" altLang="zh-CN" sz="1600">
              <a:ea typeface="宋体" panose="02010600030101010101" pitchFamily="2" charset="-122"/>
            </a:endParaRPr>
          </a:p>
          <a:p>
            <a:pPr algn="ctr"/>
            <a:r>
              <a:rPr lang="en-US" altLang="zh-CN" sz="1600">
                <a:ea typeface="宋体" panose="02010600030101010101" pitchFamily="2" charset="-122"/>
              </a:rPr>
              <a:t>mass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14444" name="AutoShape 108"/>
          <p:cNvSpPr>
            <a:spLocks noChangeArrowheads="1"/>
          </p:cNvSpPr>
          <p:nvPr/>
        </p:nvSpPr>
        <p:spPr bwMode="auto">
          <a:xfrm>
            <a:off x="8839200" y="5524500"/>
            <a:ext cx="1447800" cy="6096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1600">
                <a:ea typeface="宋体" panose="02010600030101010101" pitchFamily="2" charset="-122"/>
              </a:rPr>
              <a:t>Mean Shift</a:t>
            </a:r>
            <a:endParaRPr lang="en-US" altLang="zh-CN" sz="1600">
              <a:ea typeface="宋体" panose="02010600030101010101" pitchFamily="2" charset="-122"/>
            </a:endParaRPr>
          </a:p>
          <a:p>
            <a:pPr algn="ctr"/>
            <a:r>
              <a:rPr lang="en-US" altLang="zh-CN" sz="1600">
                <a:ea typeface="宋体" panose="02010600030101010101" pitchFamily="2" charset="-122"/>
              </a:rPr>
              <a:t>vector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grpSp>
        <p:nvGrpSpPr>
          <p:cNvPr id="14446" name="Group 110"/>
          <p:cNvGrpSpPr/>
          <p:nvPr/>
        </p:nvGrpSpPr>
        <p:grpSpPr bwMode="auto">
          <a:xfrm>
            <a:off x="6400800" y="3314700"/>
            <a:ext cx="457200" cy="457200"/>
            <a:chOff x="4486" y="3484"/>
            <a:chExt cx="288" cy="288"/>
          </a:xfrm>
        </p:grpSpPr>
        <p:sp>
          <p:nvSpPr>
            <p:cNvPr id="14447" name="Oval 111"/>
            <p:cNvSpPr>
              <a:spLocks noChangeArrowheads="1"/>
            </p:cNvSpPr>
            <p:nvPr/>
          </p:nvSpPr>
          <p:spPr bwMode="auto">
            <a:xfrm>
              <a:off x="4560" y="3552"/>
              <a:ext cx="144" cy="144"/>
            </a:xfrm>
            <a:prstGeom prst="ellipse">
              <a:avLst/>
            </a:prstGeom>
            <a:noFill/>
            <a:ln w="1905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448" name="Line 112"/>
            <p:cNvSpPr>
              <a:spLocks noChangeShapeType="1"/>
            </p:cNvSpPr>
            <p:nvPr/>
          </p:nvSpPr>
          <p:spPr bwMode="auto">
            <a:xfrm>
              <a:off x="4632" y="3484"/>
              <a:ext cx="0" cy="288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449" name="Line 113"/>
            <p:cNvSpPr>
              <a:spLocks noChangeShapeType="1"/>
            </p:cNvSpPr>
            <p:nvPr/>
          </p:nvSpPr>
          <p:spPr bwMode="auto">
            <a:xfrm rot="-5400000">
              <a:off x="4630" y="3482"/>
              <a:ext cx="0" cy="288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4450" name="AutoShape 114"/>
          <p:cNvSpPr>
            <a:spLocks noChangeArrowheads="1"/>
          </p:cNvSpPr>
          <p:nvPr/>
        </p:nvSpPr>
        <p:spPr bwMode="auto">
          <a:xfrm rot="1324470">
            <a:off x="5937250" y="3314700"/>
            <a:ext cx="685800" cy="152400"/>
          </a:xfrm>
          <a:prstGeom prst="rightArrow">
            <a:avLst>
              <a:gd name="adj1" fmla="val 50000"/>
              <a:gd name="adj2" fmla="val 1125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 anchorCtr="1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endParaRPr lang="zh-CN" altLang="zh-CN"/>
          </a:p>
        </p:txBody>
      </p:sp>
      <p:sp>
        <p:nvSpPr>
          <p:cNvPr id="14451" name="Text Box 115"/>
          <p:cNvSpPr txBox="1">
            <a:spLocks noChangeArrowheads="1"/>
          </p:cNvSpPr>
          <p:nvPr/>
        </p:nvSpPr>
        <p:spPr bwMode="auto">
          <a:xfrm>
            <a:off x="3740150" y="6064250"/>
            <a:ext cx="4413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altLang="zh-CN" sz="2000" b="1" u="sng">
                <a:solidFill>
                  <a:srgbClr val="FF9900"/>
                </a:solidFill>
                <a:ea typeface="宋体" panose="02010600030101010101" pitchFamily="2" charset="-122"/>
              </a:rPr>
              <a:t>Objective </a:t>
            </a:r>
            <a:r>
              <a:rPr lang="en-US" altLang="zh-CN" sz="2000" b="1">
                <a:solidFill>
                  <a:srgbClr val="FF9900"/>
                </a:solidFill>
                <a:ea typeface="宋体" panose="02010600030101010101" pitchFamily="2" charset="-122"/>
              </a:rPr>
              <a:t>: Find the densest region</a:t>
            </a:r>
            <a:endParaRPr lang="en-US" altLang="zh-CN" sz="2000" b="1">
              <a:solidFill>
                <a:srgbClr val="FF99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 noChangeArrowheads="1"/>
          </p:cNvSpPr>
          <p:nvPr/>
        </p:nvSpPr>
        <p:spPr bwMode="auto">
          <a:xfrm>
            <a:off x="1219200" y="114300"/>
            <a:ext cx="9448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he-IL" sz="4400" b="1">
                <a:solidFill>
                  <a:srgbClr val="0066FF"/>
                </a:solidFill>
              </a:rPr>
              <a:t>Intuitive Description</a:t>
            </a:r>
            <a:endParaRPr lang="en-US" altLang="he-IL" sz="4400" b="1">
              <a:solidFill>
                <a:srgbClr val="0066FF"/>
              </a:solidFill>
            </a:endParaRPr>
          </a:p>
        </p:txBody>
      </p:sp>
      <p:sp>
        <p:nvSpPr>
          <p:cNvPr id="16387" name="Oval 3"/>
          <p:cNvSpPr>
            <a:spLocks noChangeArrowheads="1"/>
          </p:cNvSpPr>
          <p:nvPr/>
        </p:nvSpPr>
        <p:spPr bwMode="auto">
          <a:xfrm>
            <a:off x="6934200" y="3543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6388" name="Oval 4"/>
          <p:cNvSpPr>
            <a:spLocks noChangeArrowheads="1"/>
          </p:cNvSpPr>
          <p:nvPr/>
        </p:nvSpPr>
        <p:spPr bwMode="auto">
          <a:xfrm>
            <a:off x="7140575" y="3543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6389" name="Oval 5"/>
          <p:cNvSpPr>
            <a:spLocks noChangeArrowheads="1"/>
          </p:cNvSpPr>
          <p:nvPr/>
        </p:nvSpPr>
        <p:spPr bwMode="auto">
          <a:xfrm>
            <a:off x="7064375" y="33909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6390" name="Oval 6"/>
          <p:cNvSpPr>
            <a:spLocks noChangeArrowheads="1"/>
          </p:cNvSpPr>
          <p:nvPr/>
        </p:nvSpPr>
        <p:spPr bwMode="auto">
          <a:xfrm>
            <a:off x="6811963" y="33353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6391" name="Oval 7"/>
          <p:cNvSpPr>
            <a:spLocks noChangeArrowheads="1"/>
          </p:cNvSpPr>
          <p:nvPr/>
        </p:nvSpPr>
        <p:spPr bwMode="auto">
          <a:xfrm>
            <a:off x="7053263" y="370681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6392" name="Oval 8"/>
          <p:cNvSpPr>
            <a:spLocks noChangeArrowheads="1"/>
          </p:cNvSpPr>
          <p:nvPr/>
        </p:nvSpPr>
        <p:spPr bwMode="auto">
          <a:xfrm>
            <a:off x="6826250" y="370681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6393" name="Oval 9"/>
          <p:cNvSpPr>
            <a:spLocks noChangeArrowheads="1"/>
          </p:cNvSpPr>
          <p:nvPr/>
        </p:nvSpPr>
        <p:spPr bwMode="auto">
          <a:xfrm>
            <a:off x="7304088" y="37290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6394" name="Oval 10"/>
          <p:cNvSpPr>
            <a:spLocks noChangeArrowheads="1"/>
          </p:cNvSpPr>
          <p:nvPr/>
        </p:nvSpPr>
        <p:spPr bwMode="auto">
          <a:xfrm>
            <a:off x="6694488" y="3543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6395" name="Oval 11"/>
          <p:cNvSpPr>
            <a:spLocks noChangeArrowheads="1"/>
          </p:cNvSpPr>
          <p:nvPr/>
        </p:nvSpPr>
        <p:spPr bwMode="auto">
          <a:xfrm>
            <a:off x="7434263" y="3543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6396" name="Oval 12"/>
          <p:cNvSpPr>
            <a:spLocks noChangeArrowheads="1"/>
          </p:cNvSpPr>
          <p:nvPr/>
        </p:nvSpPr>
        <p:spPr bwMode="auto">
          <a:xfrm>
            <a:off x="7292975" y="325755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6397" name="Oval 13"/>
          <p:cNvSpPr>
            <a:spLocks noChangeArrowheads="1"/>
          </p:cNvSpPr>
          <p:nvPr/>
        </p:nvSpPr>
        <p:spPr bwMode="auto">
          <a:xfrm>
            <a:off x="7010400" y="3162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6398" name="Oval 14"/>
          <p:cNvSpPr>
            <a:spLocks noChangeArrowheads="1"/>
          </p:cNvSpPr>
          <p:nvPr/>
        </p:nvSpPr>
        <p:spPr bwMode="auto">
          <a:xfrm>
            <a:off x="7162800" y="3924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6399" name="Oval 15"/>
          <p:cNvSpPr>
            <a:spLocks noChangeArrowheads="1"/>
          </p:cNvSpPr>
          <p:nvPr/>
        </p:nvSpPr>
        <p:spPr bwMode="auto">
          <a:xfrm>
            <a:off x="6858000" y="39449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6400" name="Oval 16"/>
          <p:cNvSpPr>
            <a:spLocks noChangeArrowheads="1"/>
          </p:cNvSpPr>
          <p:nvPr/>
        </p:nvSpPr>
        <p:spPr bwMode="auto">
          <a:xfrm>
            <a:off x="6553200" y="3794125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6401" name="Oval 17"/>
          <p:cNvSpPr>
            <a:spLocks noChangeArrowheads="1"/>
          </p:cNvSpPr>
          <p:nvPr/>
        </p:nvSpPr>
        <p:spPr bwMode="auto">
          <a:xfrm>
            <a:off x="6324600" y="3543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6402" name="Oval 18"/>
          <p:cNvSpPr>
            <a:spLocks noChangeArrowheads="1"/>
          </p:cNvSpPr>
          <p:nvPr/>
        </p:nvSpPr>
        <p:spPr bwMode="auto">
          <a:xfrm>
            <a:off x="6553200" y="3314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6403" name="Oval 19"/>
          <p:cNvSpPr>
            <a:spLocks noChangeArrowheads="1"/>
          </p:cNvSpPr>
          <p:nvPr/>
        </p:nvSpPr>
        <p:spPr bwMode="auto">
          <a:xfrm>
            <a:off x="7620000" y="37719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6404" name="Oval 20"/>
          <p:cNvSpPr>
            <a:spLocks noChangeArrowheads="1"/>
          </p:cNvSpPr>
          <p:nvPr/>
        </p:nvSpPr>
        <p:spPr bwMode="auto">
          <a:xfrm>
            <a:off x="7543800" y="4076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6405" name="Oval 21"/>
          <p:cNvSpPr>
            <a:spLocks noChangeArrowheads="1"/>
          </p:cNvSpPr>
          <p:nvPr/>
        </p:nvSpPr>
        <p:spPr bwMode="auto">
          <a:xfrm>
            <a:off x="7259638" y="420846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6406" name="Oval 22"/>
          <p:cNvSpPr>
            <a:spLocks noChangeArrowheads="1"/>
          </p:cNvSpPr>
          <p:nvPr/>
        </p:nvSpPr>
        <p:spPr bwMode="auto">
          <a:xfrm>
            <a:off x="6858000" y="4229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6407" name="Oval 23"/>
          <p:cNvSpPr>
            <a:spLocks noChangeArrowheads="1"/>
          </p:cNvSpPr>
          <p:nvPr/>
        </p:nvSpPr>
        <p:spPr bwMode="auto">
          <a:xfrm>
            <a:off x="6400800" y="4076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6408" name="Oval 24"/>
          <p:cNvSpPr>
            <a:spLocks noChangeArrowheads="1"/>
          </p:cNvSpPr>
          <p:nvPr/>
        </p:nvSpPr>
        <p:spPr bwMode="auto">
          <a:xfrm>
            <a:off x="6019800" y="37719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6409" name="Oval 25"/>
          <p:cNvSpPr>
            <a:spLocks noChangeArrowheads="1"/>
          </p:cNvSpPr>
          <p:nvPr/>
        </p:nvSpPr>
        <p:spPr bwMode="auto">
          <a:xfrm>
            <a:off x="5943600" y="3238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6410" name="Oval 26"/>
          <p:cNvSpPr>
            <a:spLocks noChangeArrowheads="1"/>
          </p:cNvSpPr>
          <p:nvPr/>
        </p:nvSpPr>
        <p:spPr bwMode="auto">
          <a:xfrm>
            <a:off x="6324600" y="3162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6411" name="Oval 27"/>
          <p:cNvSpPr>
            <a:spLocks noChangeArrowheads="1"/>
          </p:cNvSpPr>
          <p:nvPr/>
        </p:nvSpPr>
        <p:spPr bwMode="auto">
          <a:xfrm>
            <a:off x="6705600" y="2933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6412" name="Oval 28"/>
          <p:cNvSpPr>
            <a:spLocks noChangeArrowheads="1"/>
          </p:cNvSpPr>
          <p:nvPr/>
        </p:nvSpPr>
        <p:spPr bwMode="auto">
          <a:xfrm>
            <a:off x="7292975" y="2933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6413" name="Oval 29"/>
          <p:cNvSpPr>
            <a:spLocks noChangeArrowheads="1"/>
          </p:cNvSpPr>
          <p:nvPr/>
        </p:nvSpPr>
        <p:spPr bwMode="auto">
          <a:xfrm>
            <a:off x="7010400" y="26289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6414" name="Oval 30"/>
          <p:cNvSpPr>
            <a:spLocks noChangeArrowheads="1"/>
          </p:cNvSpPr>
          <p:nvPr/>
        </p:nvSpPr>
        <p:spPr bwMode="auto">
          <a:xfrm>
            <a:off x="6096000" y="2933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6415" name="Oval 31"/>
          <p:cNvSpPr>
            <a:spLocks noChangeArrowheads="1"/>
          </p:cNvSpPr>
          <p:nvPr/>
        </p:nvSpPr>
        <p:spPr bwMode="auto">
          <a:xfrm>
            <a:off x="6477000" y="2705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6416" name="Oval 32"/>
          <p:cNvSpPr>
            <a:spLocks noChangeArrowheads="1"/>
          </p:cNvSpPr>
          <p:nvPr/>
        </p:nvSpPr>
        <p:spPr bwMode="auto">
          <a:xfrm>
            <a:off x="7010400" y="2095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6417" name="Oval 33"/>
          <p:cNvSpPr>
            <a:spLocks noChangeArrowheads="1"/>
          </p:cNvSpPr>
          <p:nvPr/>
        </p:nvSpPr>
        <p:spPr bwMode="auto">
          <a:xfrm>
            <a:off x="6553200" y="2324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6418" name="Oval 34"/>
          <p:cNvSpPr>
            <a:spLocks noChangeArrowheads="1"/>
          </p:cNvSpPr>
          <p:nvPr/>
        </p:nvSpPr>
        <p:spPr bwMode="auto">
          <a:xfrm>
            <a:off x="7292975" y="2552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6419" name="Oval 35"/>
          <p:cNvSpPr>
            <a:spLocks noChangeArrowheads="1"/>
          </p:cNvSpPr>
          <p:nvPr/>
        </p:nvSpPr>
        <p:spPr bwMode="auto">
          <a:xfrm>
            <a:off x="7292975" y="14859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6420" name="Oval 36"/>
          <p:cNvSpPr>
            <a:spLocks noChangeArrowheads="1"/>
          </p:cNvSpPr>
          <p:nvPr/>
        </p:nvSpPr>
        <p:spPr bwMode="auto">
          <a:xfrm>
            <a:off x="7543800" y="22479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6421" name="Oval 37"/>
          <p:cNvSpPr>
            <a:spLocks noChangeArrowheads="1"/>
          </p:cNvSpPr>
          <p:nvPr/>
        </p:nvSpPr>
        <p:spPr bwMode="auto">
          <a:xfrm>
            <a:off x="7631113" y="2790825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6422" name="Oval 38"/>
          <p:cNvSpPr>
            <a:spLocks noChangeArrowheads="1"/>
          </p:cNvSpPr>
          <p:nvPr/>
        </p:nvSpPr>
        <p:spPr bwMode="auto">
          <a:xfrm>
            <a:off x="7620000" y="3238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6423" name="Oval 39"/>
          <p:cNvSpPr>
            <a:spLocks noChangeArrowheads="1"/>
          </p:cNvSpPr>
          <p:nvPr/>
        </p:nvSpPr>
        <p:spPr bwMode="auto">
          <a:xfrm>
            <a:off x="8001000" y="30099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6424" name="Oval 40"/>
          <p:cNvSpPr>
            <a:spLocks noChangeArrowheads="1"/>
          </p:cNvSpPr>
          <p:nvPr/>
        </p:nvSpPr>
        <p:spPr bwMode="auto">
          <a:xfrm>
            <a:off x="8001000" y="26289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6425" name="Oval 41"/>
          <p:cNvSpPr>
            <a:spLocks noChangeArrowheads="1"/>
          </p:cNvSpPr>
          <p:nvPr/>
        </p:nvSpPr>
        <p:spPr bwMode="auto">
          <a:xfrm>
            <a:off x="7924800" y="2171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6426" name="Oval 42"/>
          <p:cNvSpPr>
            <a:spLocks noChangeArrowheads="1"/>
          </p:cNvSpPr>
          <p:nvPr/>
        </p:nvSpPr>
        <p:spPr bwMode="auto">
          <a:xfrm>
            <a:off x="7696200" y="1714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6427" name="Oval 43"/>
          <p:cNvSpPr>
            <a:spLocks noChangeArrowheads="1"/>
          </p:cNvSpPr>
          <p:nvPr/>
        </p:nvSpPr>
        <p:spPr bwMode="auto">
          <a:xfrm>
            <a:off x="8305800" y="1409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6428" name="Oval 44"/>
          <p:cNvSpPr>
            <a:spLocks noChangeArrowheads="1"/>
          </p:cNvSpPr>
          <p:nvPr/>
        </p:nvSpPr>
        <p:spPr bwMode="auto">
          <a:xfrm>
            <a:off x="8382000" y="18669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6429" name="Oval 45"/>
          <p:cNvSpPr>
            <a:spLocks noChangeArrowheads="1"/>
          </p:cNvSpPr>
          <p:nvPr/>
        </p:nvSpPr>
        <p:spPr bwMode="auto">
          <a:xfrm>
            <a:off x="8686800" y="2476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6430" name="Oval 46"/>
          <p:cNvSpPr>
            <a:spLocks noChangeArrowheads="1"/>
          </p:cNvSpPr>
          <p:nvPr/>
        </p:nvSpPr>
        <p:spPr bwMode="auto">
          <a:xfrm>
            <a:off x="8077200" y="3467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6431" name="Oval 47"/>
          <p:cNvSpPr>
            <a:spLocks noChangeArrowheads="1"/>
          </p:cNvSpPr>
          <p:nvPr/>
        </p:nvSpPr>
        <p:spPr bwMode="auto">
          <a:xfrm>
            <a:off x="8534400" y="30099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6432" name="Oval 48"/>
          <p:cNvSpPr>
            <a:spLocks noChangeArrowheads="1"/>
          </p:cNvSpPr>
          <p:nvPr/>
        </p:nvSpPr>
        <p:spPr bwMode="auto">
          <a:xfrm>
            <a:off x="9296400" y="3086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6433" name="Oval 49"/>
          <p:cNvSpPr>
            <a:spLocks noChangeArrowheads="1"/>
          </p:cNvSpPr>
          <p:nvPr/>
        </p:nvSpPr>
        <p:spPr bwMode="auto">
          <a:xfrm>
            <a:off x="8305800" y="4000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6434" name="Oval 50"/>
          <p:cNvSpPr>
            <a:spLocks noChangeArrowheads="1"/>
          </p:cNvSpPr>
          <p:nvPr/>
        </p:nvSpPr>
        <p:spPr bwMode="auto">
          <a:xfrm>
            <a:off x="8850313" y="354488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6435" name="Oval 51"/>
          <p:cNvSpPr>
            <a:spLocks noChangeArrowheads="1"/>
          </p:cNvSpPr>
          <p:nvPr/>
        </p:nvSpPr>
        <p:spPr bwMode="auto">
          <a:xfrm>
            <a:off x="7848600" y="4381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6436" name="Oval 52"/>
          <p:cNvSpPr>
            <a:spLocks noChangeArrowheads="1"/>
          </p:cNvSpPr>
          <p:nvPr/>
        </p:nvSpPr>
        <p:spPr bwMode="auto">
          <a:xfrm>
            <a:off x="8915400" y="4457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6437" name="Oval 53"/>
          <p:cNvSpPr>
            <a:spLocks noChangeArrowheads="1"/>
          </p:cNvSpPr>
          <p:nvPr/>
        </p:nvSpPr>
        <p:spPr bwMode="auto">
          <a:xfrm>
            <a:off x="8305800" y="4838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6438" name="Oval 54"/>
          <p:cNvSpPr>
            <a:spLocks noChangeArrowheads="1"/>
          </p:cNvSpPr>
          <p:nvPr/>
        </p:nvSpPr>
        <p:spPr bwMode="auto">
          <a:xfrm>
            <a:off x="7467600" y="4686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6439" name="Oval 55"/>
          <p:cNvSpPr>
            <a:spLocks noChangeArrowheads="1"/>
          </p:cNvSpPr>
          <p:nvPr/>
        </p:nvSpPr>
        <p:spPr bwMode="auto">
          <a:xfrm>
            <a:off x="7010400" y="4610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6440" name="Oval 56"/>
          <p:cNvSpPr>
            <a:spLocks noChangeArrowheads="1"/>
          </p:cNvSpPr>
          <p:nvPr/>
        </p:nvSpPr>
        <p:spPr bwMode="auto">
          <a:xfrm>
            <a:off x="7391400" y="5143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6441" name="Oval 57"/>
          <p:cNvSpPr>
            <a:spLocks noChangeArrowheads="1"/>
          </p:cNvSpPr>
          <p:nvPr/>
        </p:nvSpPr>
        <p:spPr bwMode="auto">
          <a:xfrm>
            <a:off x="7848600" y="5600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6442" name="Oval 58"/>
          <p:cNvSpPr>
            <a:spLocks noChangeArrowheads="1"/>
          </p:cNvSpPr>
          <p:nvPr/>
        </p:nvSpPr>
        <p:spPr bwMode="auto">
          <a:xfrm>
            <a:off x="7239000" y="5600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6443" name="Oval 59"/>
          <p:cNvSpPr>
            <a:spLocks noChangeArrowheads="1"/>
          </p:cNvSpPr>
          <p:nvPr/>
        </p:nvSpPr>
        <p:spPr bwMode="auto">
          <a:xfrm>
            <a:off x="6781800" y="5143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6444" name="Oval 60"/>
          <p:cNvSpPr>
            <a:spLocks noChangeArrowheads="1"/>
          </p:cNvSpPr>
          <p:nvPr/>
        </p:nvSpPr>
        <p:spPr bwMode="auto">
          <a:xfrm>
            <a:off x="6477000" y="4686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6445" name="Oval 61"/>
          <p:cNvSpPr>
            <a:spLocks noChangeArrowheads="1"/>
          </p:cNvSpPr>
          <p:nvPr/>
        </p:nvSpPr>
        <p:spPr bwMode="auto">
          <a:xfrm>
            <a:off x="5867400" y="4381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6446" name="Oval 62"/>
          <p:cNvSpPr>
            <a:spLocks noChangeArrowheads="1"/>
          </p:cNvSpPr>
          <p:nvPr/>
        </p:nvSpPr>
        <p:spPr bwMode="auto">
          <a:xfrm>
            <a:off x="6096000" y="5067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6447" name="Oval 63"/>
          <p:cNvSpPr>
            <a:spLocks noChangeArrowheads="1"/>
          </p:cNvSpPr>
          <p:nvPr/>
        </p:nvSpPr>
        <p:spPr bwMode="auto">
          <a:xfrm>
            <a:off x="6324600" y="5600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6448" name="Oval 64"/>
          <p:cNvSpPr>
            <a:spLocks noChangeArrowheads="1"/>
          </p:cNvSpPr>
          <p:nvPr/>
        </p:nvSpPr>
        <p:spPr bwMode="auto">
          <a:xfrm>
            <a:off x="5486400" y="5753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6449" name="Oval 65"/>
          <p:cNvSpPr>
            <a:spLocks noChangeArrowheads="1"/>
          </p:cNvSpPr>
          <p:nvPr/>
        </p:nvSpPr>
        <p:spPr bwMode="auto">
          <a:xfrm>
            <a:off x="5410200" y="5143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6450" name="Oval 66"/>
          <p:cNvSpPr>
            <a:spLocks noChangeArrowheads="1"/>
          </p:cNvSpPr>
          <p:nvPr/>
        </p:nvSpPr>
        <p:spPr bwMode="auto">
          <a:xfrm>
            <a:off x="4876800" y="4381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6451" name="Oval 67"/>
          <p:cNvSpPr>
            <a:spLocks noChangeArrowheads="1"/>
          </p:cNvSpPr>
          <p:nvPr/>
        </p:nvSpPr>
        <p:spPr bwMode="auto">
          <a:xfrm>
            <a:off x="5410200" y="4076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6452" name="Oval 68"/>
          <p:cNvSpPr>
            <a:spLocks noChangeArrowheads="1"/>
          </p:cNvSpPr>
          <p:nvPr/>
        </p:nvSpPr>
        <p:spPr bwMode="auto">
          <a:xfrm>
            <a:off x="5638800" y="3543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6453" name="Oval 69"/>
          <p:cNvSpPr>
            <a:spLocks noChangeArrowheads="1"/>
          </p:cNvSpPr>
          <p:nvPr/>
        </p:nvSpPr>
        <p:spPr bwMode="auto">
          <a:xfrm>
            <a:off x="5105400" y="3086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6454" name="Oval 70"/>
          <p:cNvSpPr>
            <a:spLocks noChangeArrowheads="1"/>
          </p:cNvSpPr>
          <p:nvPr/>
        </p:nvSpPr>
        <p:spPr bwMode="auto">
          <a:xfrm>
            <a:off x="5638800" y="2705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6455" name="Oval 71"/>
          <p:cNvSpPr>
            <a:spLocks noChangeArrowheads="1"/>
          </p:cNvSpPr>
          <p:nvPr/>
        </p:nvSpPr>
        <p:spPr bwMode="auto">
          <a:xfrm>
            <a:off x="6096000" y="2552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6456" name="Oval 72"/>
          <p:cNvSpPr>
            <a:spLocks noChangeArrowheads="1"/>
          </p:cNvSpPr>
          <p:nvPr/>
        </p:nvSpPr>
        <p:spPr bwMode="auto">
          <a:xfrm>
            <a:off x="5715000" y="1943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6457" name="Oval 73"/>
          <p:cNvSpPr>
            <a:spLocks noChangeArrowheads="1"/>
          </p:cNvSpPr>
          <p:nvPr/>
        </p:nvSpPr>
        <p:spPr bwMode="auto">
          <a:xfrm>
            <a:off x="6400800" y="1714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6458" name="Oval 74"/>
          <p:cNvSpPr>
            <a:spLocks noChangeArrowheads="1"/>
          </p:cNvSpPr>
          <p:nvPr/>
        </p:nvSpPr>
        <p:spPr bwMode="auto">
          <a:xfrm>
            <a:off x="5562600" y="1333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6459" name="Oval 75"/>
          <p:cNvSpPr>
            <a:spLocks noChangeArrowheads="1"/>
          </p:cNvSpPr>
          <p:nvPr/>
        </p:nvSpPr>
        <p:spPr bwMode="auto">
          <a:xfrm>
            <a:off x="5105400" y="1714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6460" name="Oval 76"/>
          <p:cNvSpPr>
            <a:spLocks noChangeArrowheads="1"/>
          </p:cNvSpPr>
          <p:nvPr/>
        </p:nvSpPr>
        <p:spPr bwMode="auto">
          <a:xfrm>
            <a:off x="5029200" y="2324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6461" name="Oval 77"/>
          <p:cNvSpPr>
            <a:spLocks noChangeArrowheads="1"/>
          </p:cNvSpPr>
          <p:nvPr/>
        </p:nvSpPr>
        <p:spPr bwMode="auto">
          <a:xfrm>
            <a:off x="4648200" y="2781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6462" name="Oval 78"/>
          <p:cNvSpPr>
            <a:spLocks noChangeArrowheads="1"/>
          </p:cNvSpPr>
          <p:nvPr/>
        </p:nvSpPr>
        <p:spPr bwMode="auto">
          <a:xfrm>
            <a:off x="5029200" y="3619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6463" name="Oval 79"/>
          <p:cNvSpPr>
            <a:spLocks noChangeArrowheads="1"/>
          </p:cNvSpPr>
          <p:nvPr/>
        </p:nvSpPr>
        <p:spPr bwMode="auto">
          <a:xfrm>
            <a:off x="4267200" y="3695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6464" name="Oval 80"/>
          <p:cNvSpPr>
            <a:spLocks noChangeArrowheads="1"/>
          </p:cNvSpPr>
          <p:nvPr/>
        </p:nvSpPr>
        <p:spPr bwMode="auto">
          <a:xfrm>
            <a:off x="4191000" y="45339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6465" name="Oval 81"/>
          <p:cNvSpPr>
            <a:spLocks noChangeArrowheads="1"/>
          </p:cNvSpPr>
          <p:nvPr/>
        </p:nvSpPr>
        <p:spPr bwMode="auto">
          <a:xfrm>
            <a:off x="4419600" y="5372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6466" name="Oval 82"/>
          <p:cNvSpPr>
            <a:spLocks noChangeArrowheads="1"/>
          </p:cNvSpPr>
          <p:nvPr/>
        </p:nvSpPr>
        <p:spPr bwMode="auto">
          <a:xfrm>
            <a:off x="3733800" y="5753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6467" name="Oval 83"/>
          <p:cNvSpPr>
            <a:spLocks noChangeArrowheads="1"/>
          </p:cNvSpPr>
          <p:nvPr/>
        </p:nvSpPr>
        <p:spPr bwMode="auto">
          <a:xfrm>
            <a:off x="3276600" y="4991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6468" name="Oval 84"/>
          <p:cNvSpPr>
            <a:spLocks noChangeArrowheads="1"/>
          </p:cNvSpPr>
          <p:nvPr/>
        </p:nvSpPr>
        <p:spPr bwMode="auto">
          <a:xfrm>
            <a:off x="3276600" y="4076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6469" name="Oval 85"/>
          <p:cNvSpPr>
            <a:spLocks noChangeArrowheads="1"/>
          </p:cNvSpPr>
          <p:nvPr/>
        </p:nvSpPr>
        <p:spPr bwMode="auto">
          <a:xfrm>
            <a:off x="3886200" y="2857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6470" name="Oval 86"/>
          <p:cNvSpPr>
            <a:spLocks noChangeArrowheads="1"/>
          </p:cNvSpPr>
          <p:nvPr/>
        </p:nvSpPr>
        <p:spPr bwMode="auto">
          <a:xfrm>
            <a:off x="4267200" y="2019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6471" name="Oval 87"/>
          <p:cNvSpPr>
            <a:spLocks noChangeArrowheads="1"/>
          </p:cNvSpPr>
          <p:nvPr/>
        </p:nvSpPr>
        <p:spPr bwMode="auto">
          <a:xfrm>
            <a:off x="3352800" y="2019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6472" name="Oval 88"/>
          <p:cNvSpPr>
            <a:spLocks noChangeArrowheads="1"/>
          </p:cNvSpPr>
          <p:nvPr/>
        </p:nvSpPr>
        <p:spPr bwMode="auto">
          <a:xfrm>
            <a:off x="3200400" y="3162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6473" name="Oval 89"/>
          <p:cNvSpPr>
            <a:spLocks noChangeArrowheads="1"/>
          </p:cNvSpPr>
          <p:nvPr/>
        </p:nvSpPr>
        <p:spPr bwMode="auto">
          <a:xfrm>
            <a:off x="2133600" y="4838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6474" name="Oval 90"/>
          <p:cNvSpPr>
            <a:spLocks noChangeArrowheads="1"/>
          </p:cNvSpPr>
          <p:nvPr/>
        </p:nvSpPr>
        <p:spPr bwMode="auto">
          <a:xfrm>
            <a:off x="2209800" y="5905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6475" name="Oval 91"/>
          <p:cNvSpPr>
            <a:spLocks noChangeArrowheads="1"/>
          </p:cNvSpPr>
          <p:nvPr/>
        </p:nvSpPr>
        <p:spPr bwMode="auto">
          <a:xfrm>
            <a:off x="2209800" y="3619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6476" name="Oval 92"/>
          <p:cNvSpPr>
            <a:spLocks noChangeArrowheads="1"/>
          </p:cNvSpPr>
          <p:nvPr/>
        </p:nvSpPr>
        <p:spPr bwMode="auto">
          <a:xfrm>
            <a:off x="2362200" y="2400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6477" name="Oval 93"/>
          <p:cNvSpPr>
            <a:spLocks noChangeArrowheads="1"/>
          </p:cNvSpPr>
          <p:nvPr/>
        </p:nvSpPr>
        <p:spPr bwMode="auto">
          <a:xfrm>
            <a:off x="2514600" y="1333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6478" name="Oval 94"/>
          <p:cNvSpPr>
            <a:spLocks noChangeArrowheads="1"/>
          </p:cNvSpPr>
          <p:nvPr/>
        </p:nvSpPr>
        <p:spPr bwMode="auto">
          <a:xfrm>
            <a:off x="3962400" y="1181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6479" name="Rectangle 95"/>
          <p:cNvSpPr>
            <a:spLocks noChangeArrowheads="1"/>
          </p:cNvSpPr>
          <p:nvPr/>
        </p:nvSpPr>
        <p:spPr bwMode="auto">
          <a:xfrm>
            <a:off x="1371600" y="6346825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2000">
                <a:solidFill>
                  <a:srgbClr val="9900CC"/>
                </a:solidFill>
                <a:ea typeface="宋体" panose="02010600030101010101" pitchFamily="2" charset="-122"/>
              </a:rPr>
              <a:t>Distribution of identical billiard balls</a:t>
            </a:r>
            <a:endParaRPr lang="en-US" altLang="zh-CN" sz="2000">
              <a:solidFill>
                <a:srgbClr val="9900CC"/>
              </a:solidFill>
              <a:ea typeface="宋体" panose="02010600030101010101" pitchFamily="2" charset="-122"/>
            </a:endParaRPr>
          </a:p>
        </p:txBody>
      </p:sp>
      <p:grpSp>
        <p:nvGrpSpPr>
          <p:cNvPr id="16480" name="Group 96"/>
          <p:cNvGrpSpPr/>
          <p:nvPr/>
        </p:nvGrpSpPr>
        <p:grpSpPr bwMode="auto">
          <a:xfrm>
            <a:off x="4538663" y="1790700"/>
            <a:ext cx="2819400" cy="2895600"/>
            <a:chOff x="3744" y="4464"/>
            <a:chExt cx="1776" cy="1824"/>
          </a:xfrm>
        </p:grpSpPr>
        <p:sp>
          <p:nvSpPr>
            <p:cNvPr id="16481" name="Oval 97"/>
            <p:cNvSpPr>
              <a:spLocks noChangeArrowheads="1"/>
            </p:cNvSpPr>
            <p:nvPr/>
          </p:nvSpPr>
          <p:spPr bwMode="auto">
            <a:xfrm>
              <a:off x="3744" y="4464"/>
              <a:ext cx="1776" cy="1824"/>
            </a:xfrm>
            <a:prstGeom prst="ellipse">
              <a:avLst/>
            </a:prstGeom>
            <a:noFill/>
            <a:ln w="28575">
              <a:solidFill>
                <a:srgbClr val="00CC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16482" name="Group 98"/>
            <p:cNvGrpSpPr/>
            <p:nvPr/>
          </p:nvGrpSpPr>
          <p:grpSpPr bwMode="auto">
            <a:xfrm>
              <a:off x="4491" y="5231"/>
              <a:ext cx="288" cy="288"/>
              <a:chOff x="4486" y="3484"/>
              <a:chExt cx="288" cy="288"/>
            </a:xfrm>
          </p:grpSpPr>
          <p:sp>
            <p:nvSpPr>
              <p:cNvPr id="16483" name="Oval 99"/>
              <p:cNvSpPr>
                <a:spLocks noChangeArrowheads="1"/>
              </p:cNvSpPr>
              <p:nvPr/>
            </p:nvSpPr>
            <p:spPr bwMode="auto">
              <a:xfrm>
                <a:off x="4560" y="355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00CC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484" name="Line 100"/>
              <p:cNvSpPr>
                <a:spLocks noChangeShapeType="1"/>
              </p:cNvSpPr>
              <p:nvPr/>
            </p:nvSpPr>
            <p:spPr bwMode="auto">
              <a:xfrm>
                <a:off x="4632" y="3484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485" name="Line 101"/>
              <p:cNvSpPr>
                <a:spLocks noChangeShapeType="1"/>
              </p:cNvSpPr>
              <p:nvPr/>
            </p:nvSpPr>
            <p:spPr bwMode="auto">
              <a:xfrm rot="-5400000">
                <a:off x="4630" y="3482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sp>
        <p:nvSpPr>
          <p:cNvPr id="16486" name="AutoShape 102"/>
          <p:cNvSpPr>
            <a:spLocks noChangeArrowheads="1"/>
          </p:cNvSpPr>
          <p:nvPr/>
        </p:nvSpPr>
        <p:spPr bwMode="auto">
          <a:xfrm>
            <a:off x="8839200" y="1028700"/>
            <a:ext cx="1447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CC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1600">
                <a:ea typeface="宋体" panose="02010600030101010101" pitchFamily="2" charset="-122"/>
              </a:rPr>
              <a:t>Region of</a:t>
            </a:r>
            <a:endParaRPr lang="en-US" altLang="zh-CN" sz="1600">
              <a:ea typeface="宋体" panose="02010600030101010101" pitchFamily="2" charset="-122"/>
            </a:endParaRPr>
          </a:p>
          <a:p>
            <a:pPr algn="ctr"/>
            <a:r>
              <a:rPr lang="en-US" altLang="zh-CN" sz="1600">
                <a:ea typeface="宋体" panose="02010600030101010101" pitchFamily="2" charset="-122"/>
              </a:rPr>
              <a:t>interest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16487" name="AutoShape 103"/>
          <p:cNvSpPr>
            <a:spLocks noChangeArrowheads="1"/>
          </p:cNvSpPr>
          <p:nvPr/>
        </p:nvSpPr>
        <p:spPr bwMode="auto">
          <a:xfrm>
            <a:off x="8839200" y="1714500"/>
            <a:ext cx="1447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99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1600">
                <a:ea typeface="宋体" panose="02010600030101010101" pitchFamily="2" charset="-122"/>
              </a:rPr>
              <a:t>Center of</a:t>
            </a:r>
            <a:endParaRPr lang="en-US" altLang="zh-CN" sz="1600">
              <a:ea typeface="宋体" panose="02010600030101010101" pitchFamily="2" charset="-122"/>
            </a:endParaRPr>
          </a:p>
          <a:p>
            <a:pPr algn="ctr"/>
            <a:r>
              <a:rPr lang="en-US" altLang="zh-CN" sz="1600">
                <a:ea typeface="宋体" panose="02010600030101010101" pitchFamily="2" charset="-122"/>
              </a:rPr>
              <a:t>mass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16488" name="AutoShape 104"/>
          <p:cNvSpPr>
            <a:spLocks noChangeArrowheads="1"/>
          </p:cNvSpPr>
          <p:nvPr/>
        </p:nvSpPr>
        <p:spPr bwMode="auto">
          <a:xfrm>
            <a:off x="8839200" y="5524500"/>
            <a:ext cx="1447800" cy="6096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1600">
                <a:ea typeface="宋体" panose="02010600030101010101" pitchFamily="2" charset="-122"/>
              </a:rPr>
              <a:t>Mean Shift</a:t>
            </a:r>
            <a:endParaRPr lang="en-US" altLang="zh-CN" sz="1600">
              <a:ea typeface="宋体" panose="02010600030101010101" pitchFamily="2" charset="-122"/>
            </a:endParaRPr>
          </a:p>
          <a:p>
            <a:pPr algn="ctr"/>
            <a:r>
              <a:rPr lang="en-US" altLang="zh-CN" sz="1600">
                <a:ea typeface="宋体" panose="02010600030101010101" pitchFamily="2" charset="-122"/>
              </a:rPr>
              <a:t>vector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grpSp>
        <p:nvGrpSpPr>
          <p:cNvPr id="16490" name="Group 106"/>
          <p:cNvGrpSpPr/>
          <p:nvPr/>
        </p:nvGrpSpPr>
        <p:grpSpPr bwMode="auto">
          <a:xfrm>
            <a:off x="6400800" y="3314700"/>
            <a:ext cx="457200" cy="457200"/>
            <a:chOff x="4486" y="3484"/>
            <a:chExt cx="288" cy="288"/>
          </a:xfrm>
        </p:grpSpPr>
        <p:sp>
          <p:nvSpPr>
            <p:cNvPr id="16491" name="Oval 107"/>
            <p:cNvSpPr>
              <a:spLocks noChangeArrowheads="1"/>
            </p:cNvSpPr>
            <p:nvPr/>
          </p:nvSpPr>
          <p:spPr bwMode="auto">
            <a:xfrm>
              <a:off x="4560" y="3552"/>
              <a:ext cx="144" cy="144"/>
            </a:xfrm>
            <a:prstGeom prst="ellipse">
              <a:avLst/>
            </a:prstGeom>
            <a:noFill/>
            <a:ln w="1905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492" name="Line 108"/>
            <p:cNvSpPr>
              <a:spLocks noChangeShapeType="1"/>
            </p:cNvSpPr>
            <p:nvPr/>
          </p:nvSpPr>
          <p:spPr bwMode="auto">
            <a:xfrm>
              <a:off x="4632" y="3484"/>
              <a:ext cx="0" cy="288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493" name="Line 109"/>
            <p:cNvSpPr>
              <a:spLocks noChangeShapeType="1"/>
            </p:cNvSpPr>
            <p:nvPr/>
          </p:nvSpPr>
          <p:spPr bwMode="auto">
            <a:xfrm rot="-5400000">
              <a:off x="4630" y="3482"/>
              <a:ext cx="0" cy="288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6495" name="Text Box 111"/>
          <p:cNvSpPr txBox="1">
            <a:spLocks noChangeArrowheads="1"/>
          </p:cNvSpPr>
          <p:nvPr/>
        </p:nvSpPr>
        <p:spPr bwMode="auto">
          <a:xfrm>
            <a:off x="3740150" y="6064250"/>
            <a:ext cx="4413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altLang="zh-CN" sz="2000" b="1" u="sng">
                <a:solidFill>
                  <a:srgbClr val="FF9900"/>
                </a:solidFill>
                <a:ea typeface="宋体" panose="02010600030101010101" pitchFamily="2" charset="-122"/>
              </a:rPr>
              <a:t>Objective </a:t>
            </a:r>
            <a:r>
              <a:rPr lang="en-US" altLang="zh-CN" sz="2000" b="1">
                <a:solidFill>
                  <a:srgbClr val="FF9900"/>
                </a:solidFill>
                <a:ea typeface="宋体" panose="02010600030101010101" pitchFamily="2" charset="-122"/>
              </a:rPr>
              <a:t>: Find the densest region</a:t>
            </a:r>
            <a:endParaRPr lang="en-US" altLang="zh-CN" sz="2000" b="1">
              <a:solidFill>
                <a:srgbClr val="FF99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 noChangeArrowheads="1"/>
          </p:cNvSpPr>
          <p:nvPr/>
        </p:nvSpPr>
        <p:spPr bwMode="auto">
          <a:xfrm>
            <a:off x="1219200" y="114300"/>
            <a:ext cx="9448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he-IL" sz="4400" b="1">
                <a:solidFill>
                  <a:srgbClr val="0066FF"/>
                </a:solidFill>
              </a:rPr>
              <a:t>Intuitive Description</a:t>
            </a:r>
            <a:endParaRPr lang="en-US" altLang="he-IL" sz="4400" b="1">
              <a:solidFill>
                <a:srgbClr val="0066FF"/>
              </a:solidFill>
            </a:endParaRPr>
          </a:p>
        </p:txBody>
      </p:sp>
      <p:sp>
        <p:nvSpPr>
          <p:cNvPr id="18435" name="Oval 3"/>
          <p:cNvSpPr>
            <a:spLocks noChangeArrowheads="1"/>
          </p:cNvSpPr>
          <p:nvPr/>
        </p:nvSpPr>
        <p:spPr bwMode="auto">
          <a:xfrm>
            <a:off x="6934200" y="3543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7140575" y="3543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7064375" y="33909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6811963" y="33353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7053263" y="370681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6826250" y="370681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8441" name="Oval 9"/>
          <p:cNvSpPr>
            <a:spLocks noChangeArrowheads="1"/>
          </p:cNvSpPr>
          <p:nvPr/>
        </p:nvSpPr>
        <p:spPr bwMode="auto">
          <a:xfrm>
            <a:off x="7304088" y="37290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8442" name="Oval 10"/>
          <p:cNvSpPr>
            <a:spLocks noChangeArrowheads="1"/>
          </p:cNvSpPr>
          <p:nvPr/>
        </p:nvSpPr>
        <p:spPr bwMode="auto">
          <a:xfrm>
            <a:off x="6694488" y="3543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8443" name="Oval 11"/>
          <p:cNvSpPr>
            <a:spLocks noChangeArrowheads="1"/>
          </p:cNvSpPr>
          <p:nvPr/>
        </p:nvSpPr>
        <p:spPr bwMode="auto">
          <a:xfrm>
            <a:off x="7434263" y="3543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8444" name="Oval 12"/>
          <p:cNvSpPr>
            <a:spLocks noChangeArrowheads="1"/>
          </p:cNvSpPr>
          <p:nvPr/>
        </p:nvSpPr>
        <p:spPr bwMode="auto">
          <a:xfrm>
            <a:off x="7292975" y="325755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8445" name="Oval 13"/>
          <p:cNvSpPr>
            <a:spLocks noChangeArrowheads="1"/>
          </p:cNvSpPr>
          <p:nvPr/>
        </p:nvSpPr>
        <p:spPr bwMode="auto">
          <a:xfrm>
            <a:off x="7010400" y="3162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8446" name="Oval 14"/>
          <p:cNvSpPr>
            <a:spLocks noChangeArrowheads="1"/>
          </p:cNvSpPr>
          <p:nvPr/>
        </p:nvSpPr>
        <p:spPr bwMode="auto">
          <a:xfrm>
            <a:off x="7162800" y="3924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8447" name="Oval 15"/>
          <p:cNvSpPr>
            <a:spLocks noChangeArrowheads="1"/>
          </p:cNvSpPr>
          <p:nvPr/>
        </p:nvSpPr>
        <p:spPr bwMode="auto">
          <a:xfrm>
            <a:off x="6858000" y="39449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8448" name="Oval 16"/>
          <p:cNvSpPr>
            <a:spLocks noChangeArrowheads="1"/>
          </p:cNvSpPr>
          <p:nvPr/>
        </p:nvSpPr>
        <p:spPr bwMode="auto">
          <a:xfrm>
            <a:off x="6553200" y="3794125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8449" name="Oval 17"/>
          <p:cNvSpPr>
            <a:spLocks noChangeArrowheads="1"/>
          </p:cNvSpPr>
          <p:nvPr/>
        </p:nvSpPr>
        <p:spPr bwMode="auto">
          <a:xfrm>
            <a:off x="6324600" y="3543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8450" name="Oval 18"/>
          <p:cNvSpPr>
            <a:spLocks noChangeArrowheads="1"/>
          </p:cNvSpPr>
          <p:nvPr/>
        </p:nvSpPr>
        <p:spPr bwMode="auto">
          <a:xfrm>
            <a:off x="6553200" y="3314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8451" name="Oval 19"/>
          <p:cNvSpPr>
            <a:spLocks noChangeArrowheads="1"/>
          </p:cNvSpPr>
          <p:nvPr/>
        </p:nvSpPr>
        <p:spPr bwMode="auto">
          <a:xfrm>
            <a:off x="7620000" y="37719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8452" name="Oval 20"/>
          <p:cNvSpPr>
            <a:spLocks noChangeArrowheads="1"/>
          </p:cNvSpPr>
          <p:nvPr/>
        </p:nvSpPr>
        <p:spPr bwMode="auto">
          <a:xfrm>
            <a:off x="7543800" y="4076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8453" name="Oval 21"/>
          <p:cNvSpPr>
            <a:spLocks noChangeArrowheads="1"/>
          </p:cNvSpPr>
          <p:nvPr/>
        </p:nvSpPr>
        <p:spPr bwMode="auto">
          <a:xfrm>
            <a:off x="7259638" y="420846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8454" name="Oval 22"/>
          <p:cNvSpPr>
            <a:spLocks noChangeArrowheads="1"/>
          </p:cNvSpPr>
          <p:nvPr/>
        </p:nvSpPr>
        <p:spPr bwMode="auto">
          <a:xfrm>
            <a:off x="6858000" y="4229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8455" name="Oval 23"/>
          <p:cNvSpPr>
            <a:spLocks noChangeArrowheads="1"/>
          </p:cNvSpPr>
          <p:nvPr/>
        </p:nvSpPr>
        <p:spPr bwMode="auto">
          <a:xfrm>
            <a:off x="6400800" y="4076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8456" name="Oval 24"/>
          <p:cNvSpPr>
            <a:spLocks noChangeArrowheads="1"/>
          </p:cNvSpPr>
          <p:nvPr/>
        </p:nvSpPr>
        <p:spPr bwMode="auto">
          <a:xfrm>
            <a:off x="6019800" y="37719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8457" name="Oval 25"/>
          <p:cNvSpPr>
            <a:spLocks noChangeArrowheads="1"/>
          </p:cNvSpPr>
          <p:nvPr/>
        </p:nvSpPr>
        <p:spPr bwMode="auto">
          <a:xfrm>
            <a:off x="5943600" y="3238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8458" name="Oval 26"/>
          <p:cNvSpPr>
            <a:spLocks noChangeArrowheads="1"/>
          </p:cNvSpPr>
          <p:nvPr/>
        </p:nvSpPr>
        <p:spPr bwMode="auto">
          <a:xfrm>
            <a:off x="6324600" y="3162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8459" name="Oval 27"/>
          <p:cNvSpPr>
            <a:spLocks noChangeArrowheads="1"/>
          </p:cNvSpPr>
          <p:nvPr/>
        </p:nvSpPr>
        <p:spPr bwMode="auto">
          <a:xfrm>
            <a:off x="6705600" y="2933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8460" name="Oval 28"/>
          <p:cNvSpPr>
            <a:spLocks noChangeArrowheads="1"/>
          </p:cNvSpPr>
          <p:nvPr/>
        </p:nvSpPr>
        <p:spPr bwMode="auto">
          <a:xfrm>
            <a:off x="7292975" y="2933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8461" name="Oval 29"/>
          <p:cNvSpPr>
            <a:spLocks noChangeArrowheads="1"/>
          </p:cNvSpPr>
          <p:nvPr/>
        </p:nvSpPr>
        <p:spPr bwMode="auto">
          <a:xfrm>
            <a:off x="7010400" y="26289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8462" name="Oval 30"/>
          <p:cNvSpPr>
            <a:spLocks noChangeArrowheads="1"/>
          </p:cNvSpPr>
          <p:nvPr/>
        </p:nvSpPr>
        <p:spPr bwMode="auto">
          <a:xfrm>
            <a:off x="6096000" y="2933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8463" name="Oval 31"/>
          <p:cNvSpPr>
            <a:spLocks noChangeArrowheads="1"/>
          </p:cNvSpPr>
          <p:nvPr/>
        </p:nvSpPr>
        <p:spPr bwMode="auto">
          <a:xfrm>
            <a:off x="6477000" y="2705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8464" name="Oval 32"/>
          <p:cNvSpPr>
            <a:spLocks noChangeArrowheads="1"/>
          </p:cNvSpPr>
          <p:nvPr/>
        </p:nvSpPr>
        <p:spPr bwMode="auto">
          <a:xfrm>
            <a:off x="7010400" y="2095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8465" name="Oval 33"/>
          <p:cNvSpPr>
            <a:spLocks noChangeArrowheads="1"/>
          </p:cNvSpPr>
          <p:nvPr/>
        </p:nvSpPr>
        <p:spPr bwMode="auto">
          <a:xfrm>
            <a:off x="6553200" y="2324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8466" name="Oval 34"/>
          <p:cNvSpPr>
            <a:spLocks noChangeArrowheads="1"/>
          </p:cNvSpPr>
          <p:nvPr/>
        </p:nvSpPr>
        <p:spPr bwMode="auto">
          <a:xfrm>
            <a:off x="7292975" y="2552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8467" name="Oval 35"/>
          <p:cNvSpPr>
            <a:spLocks noChangeArrowheads="1"/>
          </p:cNvSpPr>
          <p:nvPr/>
        </p:nvSpPr>
        <p:spPr bwMode="auto">
          <a:xfrm>
            <a:off x="7292975" y="14859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8468" name="Oval 36"/>
          <p:cNvSpPr>
            <a:spLocks noChangeArrowheads="1"/>
          </p:cNvSpPr>
          <p:nvPr/>
        </p:nvSpPr>
        <p:spPr bwMode="auto">
          <a:xfrm>
            <a:off x="7543800" y="22479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8469" name="Oval 37"/>
          <p:cNvSpPr>
            <a:spLocks noChangeArrowheads="1"/>
          </p:cNvSpPr>
          <p:nvPr/>
        </p:nvSpPr>
        <p:spPr bwMode="auto">
          <a:xfrm>
            <a:off x="7631113" y="2790825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8470" name="Oval 38"/>
          <p:cNvSpPr>
            <a:spLocks noChangeArrowheads="1"/>
          </p:cNvSpPr>
          <p:nvPr/>
        </p:nvSpPr>
        <p:spPr bwMode="auto">
          <a:xfrm>
            <a:off x="7620000" y="3238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8471" name="Oval 39"/>
          <p:cNvSpPr>
            <a:spLocks noChangeArrowheads="1"/>
          </p:cNvSpPr>
          <p:nvPr/>
        </p:nvSpPr>
        <p:spPr bwMode="auto">
          <a:xfrm>
            <a:off x="8001000" y="30099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8472" name="Oval 40"/>
          <p:cNvSpPr>
            <a:spLocks noChangeArrowheads="1"/>
          </p:cNvSpPr>
          <p:nvPr/>
        </p:nvSpPr>
        <p:spPr bwMode="auto">
          <a:xfrm>
            <a:off x="8001000" y="26289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8473" name="Oval 41"/>
          <p:cNvSpPr>
            <a:spLocks noChangeArrowheads="1"/>
          </p:cNvSpPr>
          <p:nvPr/>
        </p:nvSpPr>
        <p:spPr bwMode="auto">
          <a:xfrm>
            <a:off x="7924800" y="2171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8474" name="Oval 42"/>
          <p:cNvSpPr>
            <a:spLocks noChangeArrowheads="1"/>
          </p:cNvSpPr>
          <p:nvPr/>
        </p:nvSpPr>
        <p:spPr bwMode="auto">
          <a:xfrm>
            <a:off x="7696200" y="1714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8475" name="Oval 43"/>
          <p:cNvSpPr>
            <a:spLocks noChangeArrowheads="1"/>
          </p:cNvSpPr>
          <p:nvPr/>
        </p:nvSpPr>
        <p:spPr bwMode="auto">
          <a:xfrm>
            <a:off x="8305800" y="1409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8476" name="Oval 44"/>
          <p:cNvSpPr>
            <a:spLocks noChangeArrowheads="1"/>
          </p:cNvSpPr>
          <p:nvPr/>
        </p:nvSpPr>
        <p:spPr bwMode="auto">
          <a:xfrm>
            <a:off x="8382000" y="18669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8477" name="Oval 45"/>
          <p:cNvSpPr>
            <a:spLocks noChangeArrowheads="1"/>
          </p:cNvSpPr>
          <p:nvPr/>
        </p:nvSpPr>
        <p:spPr bwMode="auto">
          <a:xfrm>
            <a:off x="8686800" y="2476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8478" name="Oval 46"/>
          <p:cNvSpPr>
            <a:spLocks noChangeArrowheads="1"/>
          </p:cNvSpPr>
          <p:nvPr/>
        </p:nvSpPr>
        <p:spPr bwMode="auto">
          <a:xfrm>
            <a:off x="8077200" y="3467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8479" name="Oval 47"/>
          <p:cNvSpPr>
            <a:spLocks noChangeArrowheads="1"/>
          </p:cNvSpPr>
          <p:nvPr/>
        </p:nvSpPr>
        <p:spPr bwMode="auto">
          <a:xfrm>
            <a:off x="8534400" y="30099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8480" name="Oval 48"/>
          <p:cNvSpPr>
            <a:spLocks noChangeArrowheads="1"/>
          </p:cNvSpPr>
          <p:nvPr/>
        </p:nvSpPr>
        <p:spPr bwMode="auto">
          <a:xfrm>
            <a:off x="9296400" y="3086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8481" name="Oval 49"/>
          <p:cNvSpPr>
            <a:spLocks noChangeArrowheads="1"/>
          </p:cNvSpPr>
          <p:nvPr/>
        </p:nvSpPr>
        <p:spPr bwMode="auto">
          <a:xfrm>
            <a:off x="8305800" y="4000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8482" name="Oval 50"/>
          <p:cNvSpPr>
            <a:spLocks noChangeArrowheads="1"/>
          </p:cNvSpPr>
          <p:nvPr/>
        </p:nvSpPr>
        <p:spPr bwMode="auto">
          <a:xfrm>
            <a:off x="8850313" y="354488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8483" name="Oval 51"/>
          <p:cNvSpPr>
            <a:spLocks noChangeArrowheads="1"/>
          </p:cNvSpPr>
          <p:nvPr/>
        </p:nvSpPr>
        <p:spPr bwMode="auto">
          <a:xfrm>
            <a:off x="7848600" y="4381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8484" name="Oval 52"/>
          <p:cNvSpPr>
            <a:spLocks noChangeArrowheads="1"/>
          </p:cNvSpPr>
          <p:nvPr/>
        </p:nvSpPr>
        <p:spPr bwMode="auto">
          <a:xfrm>
            <a:off x="8915400" y="4457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8485" name="Oval 53"/>
          <p:cNvSpPr>
            <a:spLocks noChangeArrowheads="1"/>
          </p:cNvSpPr>
          <p:nvPr/>
        </p:nvSpPr>
        <p:spPr bwMode="auto">
          <a:xfrm>
            <a:off x="8305800" y="4838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8486" name="Oval 54"/>
          <p:cNvSpPr>
            <a:spLocks noChangeArrowheads="1"/>
          </p:cNvSpPr>
          <p:nvPr/>
        </p:nvSpPr>
        <p:spPr bwMode="auto">
          <a:xfrm>
            <a:off x="7467600" y="4686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8487" name="Oval 55"/>
          <p:cNvSpPr>
            <a:spLocks noChangeArrowheads="1"/>
          </p:cNvSpPr>
          <p:nvPr/>
        </p:nvSpPr>
        <p:spPr bwMode="auto">
          <a:xfrm>
            <a:off x="7010400" y="4610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8488" name="Oval 56"/>
          <p:cNvSpPr>
            <a:spLocks noChangeArrowheads="1"/>
          </p:cNvSpPr>
          <p:nvPr/>
        </p:nvSpPr>
        <p:spPr bwMode="auto">
          <a:xfrm>
            <a:off x="7391400" y="5143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8489" name="Oval 57"/>
          <p:cNvSpPr>
            <a:spLocks noChangeArrowheads="1"/>
          </p:cNvSpPr>
          <p:nvPr/>
        </p:nvSpPr>
        <p:spPr bwMode="auto">
          <a:xfrm>
            <a:off x="7848600" y="5600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8490" name="Oval 58"/>
          <p:cNvSpPr>
            <a:spLocks noChangeArrowheads="1"/>
          </p:cNvSpPr>
          <p:nvPr/>
        </p:nvSpPr>
        <p:spPr bwMode="auto">
          <a:xfrm>
            <a:off x="7239000" y="5600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8491" name="Oval 59"/>
          <p:cNvSpPr>
            <a:spLocks noChangeArrowheads="1"/>
          </p:cNvSpPr>
          <p:nvPr/>
        </p:nvSpPr>
        <p:spPr bwMode="auto">
          <a:xfrm>
            <a:off x="6781800" y="5143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8492" name="Oval 60"/>
          <p:cNvSpPr>
            <a:spLocks noChangeArrowheads="1"/>
          </p:cNvSpPr>
          <p:nvPr/>
        </p:nvSpPr>
        <p:spPr bwMode="auto">
          <a:xfrm>
            <a:off x="6477000" y="4686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8493" name="Oval 61"/>
          <p:cNvSpPr>
            <a:spLocks noChangeArrowheads="1"/>
          </p:cNvSpPr>
          <p:nvPr/>
        </p:nvSpPr>
        <p:spPr bwMode="auto">
          <a:xfrm>
            <a:off x="5867400" y="4381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8494" name="Oval 62"/>
          <p:cNvSpPr>
            <a:spLocks noChangeArrowheads="1"/>
          </p:cNvSpPr>
          <p:nvPr/>
        </p:nvSpPr>
        <p:spPr bwMode="auto">
          <a:xfrm>
            <a:off x="6096000" y="5067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8495" name="Oval 63"/>
          <p:cNvSpPr>
            <a:spLocks noChangeArrowheads="1"/>
          </p:cNvSpPr>
          <p:nvPr/>
        </p:nvSpPr>
        <p:spPr bwMode="auto">
          <a:xfrm>
            <a:off x="6324600" y="5600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8496" name="Oval 64"/>
          <p:cNvSpPr>
            <a:spLocks noChangeArrowheads="1"/>
          </p:cNvSpPr>
          <p:nvPr/>
        </p:nvSpPr>
        <p:spPr bwMode="auto">
          <a:xfrm>
            <a:off x="5486400" y="5753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8497" name="Oval 65"/>
          <p:cNvSpPr>
            <a:spLocks noChangeArrowheads="1"/>
          </p:cNvSpPr>
          <p:nvPr/>
        </p:nvSpPr>
        <p:spPr bwMode="auto">
          <a:xfrm>
            <a:off x="5410200" y="5143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8498" name="Oval 66"/>
          <p:cNvSpPr>
            <a:spLocks noChangeArrowheads="1"/>
          </p:cNvSpPr>
          <p:nvPr/>
        </p:nvSpPr>
        <p:spPr bwMode="auto">
          <a:xfrm>
            <a:off x="4876800" y="4381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8499" name="Oval 67"/>
          <p:cNvSpPr>
            <a:spLocks noChangeArrowheads="1"/>
          </p:cNvSpPr>
          <p:nvPr/>
        </p:nvSpPr>
        <p:spPr bwMode="auto">
          <a:xfrm>
            <a:off x="5410200" y="4076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8500" name="Oval 68"/>
          <p:cNvSpPr>
            <a:spLocks noChangeArrowheads="1"/>
          </p:cNvSpPr>
          <p:nvPr/>
        </p:nvSpPr>
        <p:spPr bwMode="auto">
          <a:xfrm>
            <a:off x="5638800" y="3543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8501" name="Oval 69"/>
          <p:cNvSpPr>
            <a:spLocks noChangeArrowheads="1"/>
          </p:cNvSpPr>
          <p:nvPr/>
        </p:nvSpPr>
        <p:spPr bwMode="auto">
          <a:xfrm>
            <a:off x="5105400" y="3086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8502" name="Oval 70"/>
          <p:cNvSpPr>
            <a:spLocks noChangeArrowheads="1"/>
          </p:cNvSpPr>
          <p:nvPr/>
        </p:nvSpPr>
        <p:spPr bwMode="auto">
          <a:xfrm>
            <a:off x="5638800" y="2705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8503" name="Oval 71"/>
          <p:cNvSpPr>
            <a:spLocks noChangeArrowheads="1"/>
          </p:cNvSpPr>
          <p:nvPr/>
        </p:nvSpPr>
        <p:spPr bwMode="auto">
          <a:xfrm>
            <a:off x="6096000" y="2552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8504" name="Oval 72"/>
          <p:cNvSpPr>
            <a:spLocks noChangeArrowheads="1"/>
          </p:cNvSpPr>
          <p:nvPr/>
        </p:nvSpPr>
        <p:spPr bwMode="auto">
          <a:xfrm>
            <a:off x="5715000" y="1943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8505" name="Oval 73"/>
          <p:cNvSpPr>
            <a:spLocks noChangeArrowheads="1"/>
          </p:cNvSpPr>
          <p:nvPr/>
        </p:nvSpPr>
        <p:spPr bwMode="auto">
          <a:xfrm>
            <a:off x="6400800" y="1714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8506" name="Oval 74"/>
          <p:cNvSpPr>
            <a:spLocks noChangeArrowheads="1"/>
          </p:cNvSpPr>
          <p:nvPr/>
        </p:nvSpPr>
        <p:spPr bwMode="auto">
          <a:xfrm>
            <a:off x="5562600" y="1333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8507" name="Oval 75"/>
          <p:cNvSpPr>
            <a:spLocks noChangeArrowheads="1"/>
          </p:cNvSpPr>
          <p:nvPr/>
        </p:nvSpPr>
        <p:spPr bwMode="auto">
          <a:xfrm>
            <a:off x="5105400" y="1714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8508" name="Oval 76"/>
          <p:cNvSpPr>
            <a:spLocks noChangeArrowheads="1"/>
          </p:cNvSpPr>
          <p:nvPr/>
        </p:nvSpPr>
        <p:spPr bwMode="auto">
          <a:xfrm>
            <a:off x="5029200" y="2324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8509" name="Oval 77"/>
          <p:cNvSpPr>
            <a:spLocks noChangeArrowheads="1"/>
          </p:cNvSpPr>
          <p:nvPr/>
        </p:nvSpPr>
        <p:spPr bwMode="auto">
          <a:xfrm>
            <a:off x="4648200" y="2781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8510" name="Oval 78"/>
          <p:cNvSpPr>
            <a:spLocks noChangeArrowheads="1"/>
          </p:cNvSpPr>
          <p:nvPr/>
        </p:nvSpPr>
        <p:spPr bwMode="auto">
          <a:xfrm>
            <a:off x="5029200" y="3619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8511" name="Oval 79"/>
          <p:cNvSpPr>
            <a:spLocks noChangeArrowheads="1"/>
          </p:cNvSpPr>
          <p:nvPr/>
        </p:nvSpPr>
        <p:spPr bwMode="auto">
          <a:xfrm>
            <a:off x="4267200" y="3695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8512" name="Oval 80"/>
          <p:cNvSpPr>
            <a:spLocks noChangeArrowheads="1"/>
          </p:cNvSpPr>
          <p:nvPr/>
        </p:nvSpPr>
        <p:spPr bwMode="auto">
          <a:xfrm>
            <a:off x="4191000" y="45339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8513" name="Oval 81"/>
          <p:cNvSpPr>
            <a:spLocks noChangeArrowheads="1"/>
          </p:cNvSpPr>
          <p:nvPr/>
        </p:nvSpPr>
        <p:spPr bwMode="auto">
          <a:xfrm>
            <a:off x="4419600" y="5372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8514" name="Oval 82"/>
          <p:cNvSpPr>
            <a:spLocks noChangeArrowheads="1"/>
          </p:cNvSpPr>
          <p:nvPr/>
        </p:nvSpPr>
        <p:spPr bwMode="auto">
          <a:xfrm>
            <a:off x="3733800" y="5753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8515" name="Oval 83"/>
          <p:cNvSpPr>
            <a:spLocks noChangeArrowheads="1"/>
          </p:cNvSpPr>
          <p:nvPr/>
        </p:nvSpPr>
        <p:spPr bwMode="auto">
          <a:xfrm>
            <a:off x="3276600" y="4991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8516" name="Oval 84"/>
          <p:cNvSpPr>
            <a:spLocks noChangeArrowheads="1"/>
          </p:cNvSpPr>
          <p:nvPr/>
        </p:nvSpPr>
        <p:spPr bwMode="auto">
          <a:xfrm>
            <a:off x="3276600" y="4076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8517" name="Oval 85"/>
          <p:cNvSpPr>
            <a:spLocks noChangeArrowheads="1"/>
          </p:cNvSpPr>
          <p:nvPr/>
        </p:nvSpPr>
        <p:spPr bwMode="auto">
          <a:xfrm>
            <a:off x="3886200" y="2857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8518" name="Oval 86"/>
          <p:cNvSpPr>
            <a:spLocks noChangeArrowheads="1"/>
          </p:cNvSpPr>
          <p:nvPr/>
        </p:nvSpPr>
        <p:spPr bwMode="auto">
          <a:xfrm>
            <a:off x="4267200" y="2019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8519" name="Oval 87"/>
          <p:cNvSpPr>
            <a:spLocks noChangeArrowheads="1"/>
          </p:cNvSpPr>
          <p:nvPr/>
        </p:nvSpPr>
        <p:spPr bwMode="auto">
          <a:xfrm>
            <a:off x="3352800" y="2019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8520" name="Oval 88"/>
          <p:cNvSpPr>
            <a:spLocks noChangeArrowheads="1"/>
          </p:cNvSpPr>
          <p:nvPr/>
        </p:nvSpPr>
        <p:spPr bwMode="auto">
          <a:xfrm>
            <a:off x="3200400" y="3162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8521" name="Oval 89"/>
          <p:cNvSpPr>
            <a:spLocks noChangeArrowheads="1"/>
          </p:cNvSpPr>
          <p:nvPr/>
        </p:nvSpPr>
        <p:spPr bwMode="auto">
          <a:xfrm>
            <a:off x="2133600" y="4838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8522" name="Oval 90"/>
          <p:cNvSpPr>
            <a:spLocks noChangeArrowheads="1"/>
          </p:cNvSpPr>
          <p:nvPr/>
        </p:nvSpPr>
        <p:spPr bwMode="auto">
          <a:xfrm>
            <a:off x="2209800" y="5905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8523" name="Oval 91"/>
          <p:cNvSpPr>
            <a:spLocks noChangeArrowheads="1"/>
          </p:cNvSpPr>
          <p:nvPr/>
        </p:nvSpPr>
        <p:spPr bwMode="auto">
          <a:xfrm>
            <a:off x="2209800" y="3619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8524" name="Oval 92"/>
          <p:cNvSpPr>
            <a:spLocks noChangeArrowheads="1"/>
          </p:cNvSpPr>
          <p:nvPr/>
        </p:nvSpPr>
        <p:spPr bwMode="auto">
          <a:xfrm>
            <a:off x="2362200" y="2400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8525" name="Oval 93"/>
          <p:cNvSpPr>
            <a:spLocks noChangeArrowheads="1"/>
          </p:cNvSpPr>
          <p:nvPr/>
        </p:nvSpPr>
        <p:spPr bwMode="auto">
          <a:xfrm>
            <a:off x="2514600" y="1333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8526" name="Oval 94"/>
          <p:cNvSpPr>
            <a:spLocks noChangeArrowheads="1"/>
          </p:cNvSpPr>
          <p:nvPr/>
        </p:nvSpPr>
        <p:spPr bwMode="auto">
          <a:xfrm>
            <a:off x="3962400" y="1181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8527" name="Rectangle 95"/>
          <p:cNvSpPr>
            <a:spLocks noChangeArrowheads="1"/>
          </p:cNvSpPr>
          <p:nvPr/>
        </p:nvSpPr>
        <p:spPr bwMode="auto">
          <a:xfrm>
            <a:off x="1371600" y="6346825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2000">
                <a:solidFill>
                  <a:srgbClr val="9900CC"/>
                </a:solidFill>
                <a:ea typeface="宋体" panose="02010600030101010101" pitchFamily="2" charset="-122"/>
              </a:rPr>
              <a:t>Distribution of identical billiard balls</a:t>
            </a:r>
            <a:endParaRPr lang="en-US" altLang="zh-CN" sz="2000">
              <a:solidFill>
                <a:srgbClr val="9900CC"/>
              </a:solidFill>
              <a:ea typeface="宋体" panose="02010600030101010101" pitchFamily="2" charset="-122"/>
            </a:endParaRPr>
          </a:p>
        </p:txBody>
      </p:sp>
      <p:grpSp>
        <p:nvGrpSpPr>
          <p:cNvPr id="18528" name="Group 96"/>
          <p:cNvGrpSpPr/>
          <p:nvPr/>
        </p:nvGrpSpPr>
        <p:grpSpPr bwMode="auto">
          <a:xfrm>
            <a:off x="5213350" y="2095500"/>
            <a:ext cx="2819400" cy="2895600"/>
            <a:chOff x="3744" y="4464"/>
            <a:chExt cx="1776" cy="1824"/>
          </a:xfrm>
        </p:grpSpPr>
        <p:sp>
          <p:nvSpPr>
            <p:cNvPr id="18529" name="Oval 97"/>
            <p:cNvSpPr>
              <a:spLocks noChangeArrowheads="1"/>
            </p:cNvSpPr>
            <p:nvPr/>
          </p:nvSpPr>
          <p:spPr bwMode="auto">
            <a:xfrm>
              <a:off x="3744" y="4464"/>
              <a:ext cx="1776" cy="1824"/>
            </a:xfrm>
            <a:prstGeom prst="ellipse">
              <a:avLst/>
            </a:prstGeom>
            <a:noFill/>
            <a:ln w="28575">
              <a:solidFill>
                <a:srgbClr val="00CC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18530" name="Group 98"/>
            <p:cNvGrpSpPr/>
            <p:nvPr/>
          </p:nvGrpSpPr>
          <p:grpSpPr bwMode="auto">
            <a:xfrm>
              <a:off x="4491" y="5231"/>
              <a:ext cx="288" cy="288"/>
              <a:chOff x="4486" y="3484"/>
              <a:chExt cx="288" cy="288"/>
            </a:xfrm>
          </p:grpSpPr>
          <p:sp>
            <p:nvSpPr>
              <p:cNvPr id="18531" name="Oval 99"/>
              <p:cNvSpPr>
                <a:spLocks noChangeArrowheads="1"/>
              </p:cNvSpPr>
              <p:nvPr/>
            </p:nvSpPr>
            <p:spPr bwMode="auto">
              <a:xfrm>
                <a:off x="4560" y="355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00CC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532" name="Line 100"/>
              <p:cNvSpPr>
                <a:spLocks noChangeShapeType="1"/>
              </p:cNvSpPr>
              <p:nvPr/>
            </p:nvSpPr>
            <p:spPr bwMode="auto">
              <a:xfrm>
                <a:off x="4632" y="3484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533" name="Line 101"/>
              <p:cNvSpPr>
                <a:spLocks noChangeShapeType="1"/>
              </p:cNvSpPr>
              <p:nvPr/>
            </p:nvSpPr>
            <p:spPr bwMode="auto">
              <a:xfrm rot="-5400000">
                <a:off x="4630" y="3482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sp>
        <p:nvSpPr>
          <p:cNvPr id="18534" name="AutoShape 102"/>
          <p:cNvSpPr>
            <a:spLocks noChangeArrowheads="1"/>
          </p:cNvSpPr>
          <p:nvPr/>
        </p:nvSpPr>
        <p:spPr bwMode="auto">
          <a:xfrm>
            <a:off x="8839200" y="1028700"/>
            <a:ext cx="1447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CC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1600">
                <a:ea typeface="宋体" panose="02010600030101010101" pitchFamily="2" charset="-122"/>
              </a:rPr>
              <a:t>Region of</a:t>
            </a:r>
            <a:endParaRPr lang="en-US" altLang="zh-CN" sz="1600">
              <a:ea typeface="宋体" panose="02010600030101010101" pitchFamily="2" charset="-122"/>
            </a:endParaRPr>
          </a:p>
          <a:p>
            <a:pPr algn="ctr"/>
            <a:r>
              <a:rPr lang="en-US" altLang="zh-CN" sz="1600">
                <a:ea typeface="宋体" panose="02010600030101010101" pitchFamily="2" charset="-122"/>
              </a:rPr>
              <a:t>interest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18535" name="AutoShape 103"/>
          <p:cNvSpPr>
            <a:spLocks noChangeArrowheads="1"/>
          </p:cNvSpPr>
          <p:nvPr/>
        </p:nvSpPr>
        <p:spPr bwMode="auto">
          <a:xfrm>
            <a:off x="8839200" y="1714500"/>
            <a:ext cx="1447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99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1600">
                <a:ea typeface="宋体" panose="02010600030101010101" pitchFamily="2" charset="-122"/>
              </a:rPr>
              <a:t>Center of</a:t>
            </a:r>
            <a:endParaRPr lang="en-US" altLang="zh-CN" sz="1600">
              <a:ea typeface="宋体" panose="02010600030101010101" pitchFamily="2" charset="-122"/>
            </a:endParaRPr>
          </a:p>
          <a:p>
            <a:pPr algn="ctr"/>
            <a:r>
              <a:rPr lang="en-US" altLang="zh-CN" sz="1600">
                <a:ea typeface="宋体" panose="02010600030101010101" pitchFamily="2" charset="-122"/>
              </a:rPr>
              <a:t>mass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18536" name="AutoShape 104"/>
          <p:cNvSpPr>
            <a:spLocks noChangeArrowheads="1"/>
          </p:cNvSpPr>
          <p:nvPr/>
        </p:nvSpPr>
        <p:spPr bwMode="auto">
          <a:xfrm>
            <a:off x="8839200" y="5524500"/>
            <a:ext cx="1447800" cy="6096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1600">
                <a:ea typeface="宋体" panose="02010600030101010101" pitchFamily="2" charset="-122"/>
              </a:rPr>
              <a:t>Mean Shift</a:t>
            </a:r>
            <a:endParaRPr lang="en-US" altLang="zh-CN" sz="1600">
              <a:ea typeface="宋体" panose="02010600030101010101" pitchFamily="2" charset="-122"/>
            </a:endParaRPr>
          </a:p>
          <a:p>
            <a:pPr algn="ctr"/>
            <a:r>
              <a:rPr lang="en-US" altLang="zh-CN" sz="1600">
                <a:ea typeface="宋体" panose="02010600030101010101" pitchFamily="2" charset="-122"/>
              </a:rPr>
              <a:t>vector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grpSp>
        <p:nvGrpSpPr>
          <p:cNvPr id="18542" name="Group 110"/>
          <p:cNvGrpSpPr/>
          <p:nvPr/>
        </p:nvGrpSpPr>
        <p:grpSpPr bwMode="auto">
          <a:xfrm>
            <a:off x="6761163" y="3379788"/>
            <a:ext cx="457200" cy="457200"/>
            <a:chOff x="4486" y="3484"/>
            <a:chExt cx="288" cy="288"/>
          </a:xfrm>
        </p:grpSpPr>
        <p:sp>
          <p:nvSpPr>
            <p:cNvPr id="18543" name="Oval 111"/>
            <p:cNvSpPr>
              <a:spLocks noChangeArrowheads="1"/>
            </p:cNvSpPr>
            <p:nvPr/>
          </p:nvSpPr>
          <p:spPr bwMode="auto">
            <a:xfrm>
              <a:off x="4560" y="3552"/>
              <a:ext cx="144" cy="144"/>
            </a:xfrm>
            <a:prstGeom prst="ellipse">
              <a:avLst/>
            </a:prstGeom>
            <a:noFill/>
            <a:ln w="1905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544" name="Line 112"/>
            <p:cNvSpPr>
              <a:spLocks noChangeShapeType="1"/>
            </p:cNvSpPr>
            <p:nvPr/>
          </p:nvSpPr>
          <p:spPr bwMode="auto">
            <a:xfrm>
              <a:off x="4632" y="3484"/>
              <a:ext cx="0" cy="288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545" name="Line 113"/>
            <p:cNvSpPr>
              <a:spLocks noChangeShapeType="1"/>
            </p:cNvSpPr>
            <p:nvPr/>
          </p:nvSpPr>
          <p:spPr bwMode="auto">
            <a:xfrm rot="-5400000">
              <a:off x="4630" y="3482"/>
              <a:ext cx="0" cy="288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8546" name="AutoShape 114"/>
          <p:cNvSpPr>
            <a:spLocks noChangeArrowheads="1"/>
          </p:cNvSpPr>
          <p:nvPr/>
        </p:nvSpPr>
        <p:spPr bwMode="auto">
          <a:xfrm rot="618372">
            <a:off x="6651625" y="3489325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18547" name="Text Box 115"/>
          <p:cNvSpPr txBox="1">
            <a:spLocks noChangeArrowheads="1"/>
          </p:cNvSpPr>
          <p:nvPr/>
        </p:nvSpPr>
        <p:spPr bwMode="auto">
          <a:xfrm>
            <a:off x="3740150" y="6064250"/>
            <a:ext cx="4413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altLang="zh-CN" sz="2000" b="1" u="sng">
                <a:solidFill>
                  <a:srgbClr val="FF9900"/>
                </a:solidFill>
                <a:ea typeface="宋体" panose="02010600030101010101" pitchFamily="2" charset="-122"/>
              </a:rPr>
              <a:t>Objective </a:t>
            </a:r>
            <a:r>
              <a:rPr lang="en-US" altLang="zh-CN" sz="2000" b="1">
                <a:solidFill>
                  <a:srgbClr val="FF9900"/>
                </a:solidFill>
                <a:ea typeface="宋体" panose="02010600030101010101" pitchFamily="2" charset="-122"/>
              </a:rPr>
              <a:t>: Find the densest region</a:t>
            </a:r>
            <a:endParaRPr lang="en-US" altLang="zh-CN" sz="2000" b="1">
              <a:solidFill>
                <a:srgbClr val="FF99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2"/>
          <p:cNvSpPr>
            <a:spLocks noGrp="1" noChangeArrowheads="1"/>
          </p:cNvSpPr>
          <p:nvPr/>
        </p:nvSpPr>
        <p:spPr bwMode="auto">
          <a:xfrm>
            <a:off x="1219200" y="114300"/>
            <a:ext cx="9448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he-IL" sz="4400" b="1">
                <a:solidFill>
                  <a:srgbClr val="0066FF"/>
                </a:solidFill>
              </a:rPr>
              <a:t>Intuitive Description</a:t>
            </a:r>
            <a:endParaRPr lang="en-US" altLang="he-IL" sz="4400" b="1">
              <a:solidFill>
                <a:srgbClr val="0066FF"/>
              </a:solidFill>
            </a:endParaRPr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6934200" y="3543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7140575" y="3543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7064375" y="33909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6811963" y="33353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7053263" y="370681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6826250" y="370681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7304088" y="37290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6694488" y="3543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7434263" y="3543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0492" name="Oval 12"/>
          <p:cNvSpPr>
            <a:spLocks noChangeArrowheads="1"/>
          </p:cNvSpPr>
          <p:nvPr/>
        </p:nvSpPr>
        <p:spPr bwMode="auto">
          <a:xfrm>
            <a:off x="7292975" y="325755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0493" name="Oval 13"/>
          <p:cNvSpPr>
            <a:spLocks noChangeArrowheads="1"/>
          </p:cNvSpPr>
          <p:nvPr/>
        </p:nvSpPr>
        <p:spPr bwMode="auto">
          <a:xfrm>
            <a:off x="7010400" y="3162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0494" name="Oval 14"/>
          <p:cNvSpPr>
            <a:spLocks noChangeArrowheads="1"/>
          </p:cNvSpPr>
          <p:nvPr/>
        </p:nvSpPr>
        <p:spPr bwMode="auto">
          <a:xfrm>
            <a:off x="7162800" y="3924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0495" name="Oval 15"/>
          <p:cNvSpPr>
            <a:spLocks noChangeArrowheads="1"/>
          </p:cNvSpPr>
          <p:nvPr/>
        </p:nvSpPr>
        <p:spPr bwMode="auto">
          <a:xfrm>
            <a:off x="6858000" y="39449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0496" name="Oval 16"/>
          <p:cNvSpPr>
            <a:spLocks noChangeArrowheads="1"/>
          </p:cNvSpPr>
          <p:nvPr/>
        </p:nvSpPr>
        <p:spPr bwMode="auto">
          <a:xfrm>
            <a:off x="6553200" y="3794125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0497" name="Oval 17"/>
          <p:cNvSpPr>
            <a:spLocks noChangeArrowheads="1"/>
          </p:cNvSpPr>
          <p:nvPr/>
        </p:nvSpPr>
        <p:spPr bwMode="auto">
          <a:xfrm>
            <a:off x="6324600" y="3543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0498" name="Oval 18"/>
          <p:cNvSpPr>
            <a:spLocks noChangeArrowheads="1"/>
          </p:cNvSpPr>
          <p:nvPr/>
        </p:nvSpPr>
        <p:spPr bwMode="auto">
          <a:xfrm>
            <a:off x="6553200" y="3314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0499" name="Oval 19"/>
          <p:cNvSpPr>
            <a:spLocks noChangeArrowheads="1"/>
          </p:cNvSpPr>
          <p:nvPr/>
        </p:nvSpPr>
        <p:spPr bwMode="auto">
          <a:xfrm>
            <a:off x="7620000" y="37719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0500" name="Oval 20"/>
          <p:cNvSpPr>
            <a:spLocks noChangeArrowheads="1"/>
          </p:cNvSpPr>
          <p:nvPr/>
        </p:nvSpPr>
        <p:spPr bwMode="auto">
          <a:xfrm>
            <a:off x="7543800" y="4076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0501" name="Oval 21"/>
          <p:cNvSpPr>
            <a:spLocks noChangeArrowheads="1"/>
          </p:cNvSpPr>
          <p:nvPr/>
        </p:nvSpPr>
        <p:spPr bwMode="auto">
          <a:xfrm>
            <a:off x="7259638" y="420846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0502" name="Oval 22"/>
          <p:cNvSpPr>
            <a:spLocks noChangeArrowheads="1"/>
          </p:cNvSpPr>
          <p:nvPr/>
        </p:nvSpPr>
        <p:spPr bwMode="auto">
          <a:xfrm>
            <a:off x="6858000" y="4229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0503" name="Oval 23"/>
          <p:cNvSpPr>
            <a:spLocks noChangeArrowheads="1"/>
          </p:cNvSpPr>
          <p:nvPr/>
        </p:nvSpPr>
        <p:spPr bwMode="auto">
          <a:xfrm>
            <a:off x="6400800" y="4076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0504" name="Oval 24"/>
          <p:cNvSpPr>
            <a:spLocks noChangeArrowheads="1"/>
          </p:cNvSpPr>
          <p:nvPr/>
        </p:nvSpPr>
        <p:spPr bwMode="auto">
          <a:xfrm>
            <a:off x="6019800" y="37719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0505" name="Oval 25"/>
          <p:cNvSpPr>
            <a:spLocks noChangeArrowheads="1"/>
          </p:cNvSpPr>
          <p:nvPr/>
        </p:nvSpPr>
        <p:spPr bwMode="auto">
          <a:xfrm>
            <a:off x="5943600" y="3238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0506" name="Oval 26"/>
          <p:cNvSpPr>
            <a:spLocks noChangeArrowheads="1"/>
          </p:cNvSpPr>
          <p:nvPr/>
        </p:nvSpPr>
        <p:spPr bwMode="auto">
          <a:xfrm>
            <a:off x="6324600" y="3162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0507" name="Oval 27"/>
          <p:cNvSpPr>
            <a:spLocks noChangeArrowheads="1"/>
          </p:cNvSpPr>
          <p:nvPr/>
        </p:nvSpPr>
        <p:spPr bwMode="auto">
          <a:xfrm>
            <a:off x="6705600" y="2933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0508" name="Oval 28"/>
          <p:cNvSpPr>
            <a:spLocks noChangeArrowheads="1"/>
          </p:cNvSpPr>
          <p:nvPr/>
        </p:nvSpPr>
        <p:spPr bwMode="auto">
          <a:xfrm>
            <a:off x="7292975" y="2933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0509" name="Oval 29"/>
          <p:cNvSpPr>
            <a:spLocks noChangeArrowheads="1"/>
          </p:cNvSpPr>
          <p:nvPr/>
        </p:nvSpPr>
        <p:spPr bwMode="auto">
          <a:xfrm>
            <a:off x="7010400" y="26289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0510" name="Oval 30"/>
          <p:cNvSpPr>
            <a:spLocks noChangeArrowheads="1"/>
          </p:cNvSpPr>
          <p:nvPr/>
        </p:nvSpPr>
        <p:spPr bwMode="auto">
          <a:xfrm>
            <a:off x="6096000" y="2933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0511" name="Oval 31"/>
          <p:cNvSpPr>
            <a:spLocks noChangeArrowheads="1"/>
          </p:cNvSpPr>
          <p:nvPr/>
        </p:nvSpPr>
        <p:spPr bwMode="auto">
          <a:xfrm>
            <a:off x="6477000" y="2705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0512" name="Oval 32"/>
          <p:cNvSpPr>
            <a:spLocks noChangeArrowheads="1"/>
          </p:cNvSpPr>
          <p:nvPr/>
        </p:nvSpPr>
        <p:spPr bwMode="auto">
          <a:xfrm>
            <a:off x="7010400" y="2095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0513" name="Oval 33"/>
          <p:cNvSpPr>
            <a:spLocks noChangeArrowheads="1"/>
          </p:cNvSpPr>
          <p:nvPr/>
        </p:nvSpPr>
        <p:spPr bwMode="auto">
          <a:xfrm>
            <a:off x="6553200" y="2324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0514" name="Oval 34"/>
          <p:cNvSpPr>
            <a:spLocks noChangeArrowheads="1"/>
          </p:cNvSpPr>
          <p:nvPr/>
        </p:nvSpPr>
        <p:spPr bwMode="auto">
          <a:xfrm>
            <a:off x="7292975" y="2552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0515" name="Oval 35"/>
          <p:cNvSpPr>
            <a:spLocks noChangeArrowheads="1"/>
          </p:cNvSpPr>
          <p:nvPr/>
        </p:nvSpPr>
        <p:spPr bwMode="auto">
          <a:xfrm>
            <a:off x="7292975" y="14859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0516" name="Oval 36"/>
          <p:cNvSpPr>
            <a:spLocks noChangeArrowheads="1"/>
          </p:cNvSpPr>
          <p:nvPr/>
        </p:nvSpPr>
        <p:spPr bwMode="auto">
          <a:xfrm>
            <a:off x="7543800" y="22479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0517" name="Oval 37"/>
          <p:cNvSpPr>
            <a:spLocks noChangeArrowheads="1"/>
          </p:cNvSpPr>
          <p:nvPr/>
        </p:nvSpPr>
        <p:spPr bwMode="auto">
          <a:xfrm>
            <a:off x="7631113" y="2790825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0518" name="Oval 38"/>
          <p:cNvSpPr>
            <a:spLocks noChangeArrowheads="1"/>
          </p:cNvSpPr>
          <p:nvPr/>
        </p:nvSpPr>
        <p:spPr bwMode="auto">
          <a:xfrm>
            <a:off x="7620000" y="3238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0519" name="Oval 39"/>
          <p:cNvSpPr>
            <a:spLocks noChangeArrowheads="1"/>
          </p:cNvSpPr>
          <p:nvPr/>
        </p:nvSpPr>
        <p:spPr bwMode="auto">
          <a:xfrm>
            <a:off x="8001000" y="30099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0520" name="Oval 40"/>
          <p:cNvSpPr>
            <a:spLocks noChangeArrowheads="1"/>
          </p:cNvSpPr>
          <p:nvPr/>
        </p:nvSpPr>
        <p:spPr bwMode="auto">
          <a:xfrm>
            <a:off x="8001000" y="26289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0521" name="Oval 41"/>
          <p:cNvSpPr>
            <a:spLocks noChangeArrowheads="1"/>
          </p:cNvSpPr>
          <p:nvPr/>
        </p:nvSpPr>
        <p:spPr bwMode="auto">
          <a:xfrm>
            <a:off x="7924800" y="2171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0522" name="Oval 42"/>
          <p:cNvSpPr>
            <a:spLocks noChangeArrowheads="1"/>
          </p:cNvSpPr>
          <p:nvPr/>
        </p:nvSpPr>
        <p:spPr bwMode="auto">
          <a:xfrm>
            <a:off x="7696200" y="1714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0523" name="Oval 43"/>
          <p:cNvSpPr>
            <a:spLocks noChangeArrowheads="1"/>
          </p:cNvSpPr>
          <p:nvPr/>
        </p:nvSpPr>
        <p:spPr bwMode="auto">
          <a:xfrm>
            <a:off x="8305800" y="1409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0524" name="Oval 44"/>
          <p:cNvSpPr>
            <a:spLocks noChangeArrowheads="1"/>
          </p:cNvSpPr>
          <p:nvPr/>
        </p:nvSpPr>
        <p:spPr bwMode="auto">
          <a:xfrm>
            <a:off x="8382000" y="18669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0525" name="Oval 45"/>
          <p:cNvSpPr>
            <a:spLocks noChangeArrowheads="1"/>
          </p:cNvSpPr>
          <p:nvPr/>
        </p:nvSpPr>
        <p:spPr bwMode="auto">
          <a:xfrm>
            <a:off x="8686800" y="2476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0526" name="Oval 46"/>
          <p:cNvSpPr>
            <a:spLocks noChangeArrowheads="1"/>
          </p:cNvSpPr>
          <p:nvPr/>
        </p:nvSpPr>
        <p:spPr bwMode="auto">
          <a:xfrm>
            <a:off x="8077200" y="3467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0527" name="Oval 47"/>
          <p:cNvSpPr>
            <a:spLocks noChangeArrowheads="1"/>
          </p:cNvSpPr>
          <p:nvPr/>
        </p:nvSpPr>
        <p:spPr bwMode="auto">
          <a:xfrm>
            <a:off x="8534400" y="30099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0528" name="Oval 48"/>
          <p:cNvSpPr>
            <a:spLocks noChangeArrowheads="1"/>
          </p:cNvSpPr>
          <p:nvPr/>
        </p:nvSpPr>
        <p:spPr bwMode="auto">
          <a:xfrm>
            <a:off x="9296400" y="3086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0529" name="Oval 49"/>
          <p:cNvSpPr>
            <a:spLocks noChangeArrowheads="1"/>
          </p:cNvSpPr>
          <p:nvPr/>
        </p:nvSpPr>
        <p:spPr bwMode="auto">
          <a:xfrm>
            <a:off x="8305800" y="4000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0530" name="Oval 50"/>
          <p:cNvSpPr>
            <a:spLocks noChangeArrowheads="1"/>
          </p:cNvSpPr>
          <p:nvPr/>
        </p:nvSpPr>
        <p:spPr bwMode="auto">
          <a:xfrm>
            <a:off x="8850313" y="354488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0531" name="Oval 51"/>
          <p:cNvSpPr>
            <a:spLocks noChangeArrowheads="1"/>
          </p:cNvSpPr>
          <p:nvPr/>
        </p:nvSpPr>
        <p:spPr bwMode="auto">
          <a:xfrm>
            <a:off x="7848600" y="4381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0532" name="Oval 52"/>
          <p:cNvSpPr>
            <a:spLocks noChangeArrowheads="1"/>
          </p:cNvSpPr>
          <p:nvPr/>
        </p:nvSpPr>
        <p:spPr bwMode="auto">
          <a:xfrm>
            <a:off x="8915400" y="4457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0533" name="Oval 53"/>
          <p:cNvSpPr>
            <a:spLocks noChangeArrowheads="1"/>
          </p:cNvSpPr>
          <p:nvPr/>
        </p:nvSpPr>
        <p:spPr bwMode="auto">
          <a:xfrm>
            <a:off x="8305800" y="4838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0534" name="Oval 54"/>
          <p:cNvSpPr>
            <a:spLocks noChangeArrowheads="1"/>
          </p:cNvSpPr>
          <p:nvPr/>
        </p:nvSpPr>
        <p:spPr bwMode="auto">
          <a:xfrm>
            <a:off x="7467600" y="4686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0535" name="Oval 55"/>
          <p:cNvSpPr>
            <a:spLocks noChangeArrowheads="1"/>
          </p:cNvSpPr>
          <p:nvPr/>
        </p:nvSpPr>
        <p:spPr bwMode="auto">
          <a:xfrm>
            <a:off x="7010400" y="4610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0536" name="Oval 56"/>
          <p:cNvSpPr>
            <a:spLocks noChangeArrowheads="1"/>
          </p:cNvSpPr>
          <p:nvPr/>
        </p:nvSpPr>
        <p:spPr bwMode="auto">
          <a:xfrm>
            <a:off x="7391400" y="5143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0537" name="Oval 57"/>
          <p:cNvSpPr>
            <a:spLocks noChangeArrowheads="1"/>
          </p:cNvSpPr>
          <p:nvPr/>
        </p:nvSpPr>
        <p:spPr bwMode="auto">
          <a:xfrm>
            <a:off x="7848600" y="5600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0538" name="Oval 58"/>
          <p:cNvSpPr>
            <a:spLocks noChangeArrowheads="1"/>
          </p:cNvSpPr>
          <p:nvPr/>
        </p:nvSpPr>
        <p:spPr bwMode="auto">
          <a:xfrm>
            <a:off x="7239000" y="5600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0539" name="Oval 59"/>
          <p:cNvSpPr>
            <a:spLocks noChangeArrowheads="1"/>
          </p:cNvSpPr>
          <p:nvPr/>
        </p:nvSpPr>
        <p:spPr bwMode="auto">
          <a:xfrm>
            <a:off x="6781800" y="5143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0540" name="Oval 60"/>
          <p:cNvSpPr>
            <a:spLocks noChangeArrowheads="1"/>
          </p:cNvSpPr>
          <p:nvPr/>
        </p:nvSpPr>
        <p:spPr bwMode="auto">
          <a:xfrm>
            <a:off x="6477000" y="4686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0541" name="Oval 61"/>
          <p:cNvSpPr>
            <a:spLocks noChangeArrowheads="1"/>
          </p:cNvSpPr>
          <p:nvPr/>
        </p:nvSpPr>
        <p:spPr bwMode="auto">
          <a:xfrm>
            <a:off x="5867400" y="4381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0542" name="Oval 62"/>
          <p:cNvSpPr>
            <a:spLocks noChangeArrowheads="1"/>
          </p:cNvSpPr>
          <p:nvPr/>
        </p:nvSpPr>
        <p:spPr bwMode="auto">
          <a:xfrm>
            <a:off x="6096000" y="5067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0543" name="Oval 63"/>
          <p:cNvSpPr>
            <a:spLocks noChangeArrowheads="1"/>
          </p:cNvSpPr>
          <p:nvPr/>
        </p:nvSpPr>
        <p:spPr bwMode="auto">
          <a:xfrm>
            <a:off x="6324600" y="5600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0544" name="Oval 64"/>
          <p:cNvSpPr>
            <a:spLocks noChangeArrowheads="1"/>
          </p:cNvSpPr>
          <p:nvPr/>
        </p:nvSpPr>
        <p:spPr bwMode="auto">
          <a:xfrm>
            <a:off x="5486400" y="5753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0545" name="Oval 65"/>
          <p:cNvSpPr>
            <a:spLocks noChangeArrowheads="1"/>
          </p:cNvSpPr>
          <p:nvPr/>
        </p:nvSpPr>
        <p:spPr bwMode="auto">
          <a:xfrm>
            <a:off x="5410200" y="5143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0546" name="Oval 66"/>
          <p:cNvSpPr>
            <a:spLocks noChangeArrowheads="1"/>
          </p:cNvSpPr>
          <p:nvPr/>
        </p:nvSpPr>
        <p:spPr bwMode="auto">
          <a:xfrm>
            <a:off x="4876800" y="4381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0547" name="Oval 67"/>
          <p:cNvSpPr>
            <a:spLocks noChangeArrowheads="1"/>
          </p:cNvSpPr>
          <p:nvPr/>
        </p:nvSpPr>
        <p:spPr bwMode="auto">
          <a:xfrm>
            <a:off x="5410200" y="4076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0548" name="Oval 68"/>
          <p:cNvSpPr>
            <a:spLocks noChangeArrowheads="1"/>
          </p:cNvSpPr>
          <p:nvPr/>
        </p:nvSpPr>
        <p:spPr bwMode="auto">
          <a:xfrm>
            <a:off x="5638800" y="3543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0549" name="Oval 69"/>
          <p:cNvSpPr>
            <a:spLocks noChangeArrowheads="1"/>
          </p:cNvSpPr>
          <p:nvPr/>
        </p:nvSpPr>
        <p:spPr bwMode="auto">
          <a:xfrm>
            <a:off x="5105400" y="3086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0550" name="Oval 70"/>
          <p:cNvSpPr>
            <a:spLocks noChangeArrowheads="1"/>
          </p:cNvSpPr>
          <p:nvPr/>
        </p:nvSpPr>
        <p:spPr bwMode="auto">
          <a:xfrm>
            <a:off x="5638800" y="2705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0551" name="Oval 71"/>
          <p:cNvSpPr>
            <a:spLocks noChangeArrowheads="1"/>
          </p:cNvSpPr>
          <p:nvPr/>
        </p:nvSpPr>
        <p:spPr bwMode="auto">
          <a:xfrm>
            <a:off x="6096000" y="2552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0552" name="Oval 72"/>
          <p:cNvSpPr>
            <a:spLocks noChangeArrowheads="1"/>
          </p:cNvSpPr>
          <p:nvPr/>
        </p:nvSpPr>
        <p:spPr bwMode="auto">
          <a:xfrm>
            <a:off x="5715000" y="1943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0553" name="Oval 73"/>
          <p:cNvSpPr>
            <a:spLocks noChangeArrowheads="1"/>
          </p:cNvSpPr>
          <p:nvPr/>
        </p:nvSpPr>
        <p:spPr bwMode="auto">
          <a:xfrm>
            <a:off x="6400800" y="1714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0554" name="Oval 74"/>
          <p:cNvSpPr>
            <a:spLocks noChangeArrowheads="1"/>
          </p:cNvSpPr>
          <p:nvPr/>
        </p:nvSpPr>
        <p:spPr bwMode="auto">
          <a:xfrm>
            <a:off x="5562600" y="1333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0555" name="Oval 75"/>
          <p:cNvSpPr>
            <a:spLocks noChangeArrowheads="1"/>
          </p:cNvSpPr>
          <p:nvPr/>
        </p:nvSpPr>
        <p:spPr bwMode="auto">
          <a:xfrm>
            <a:off x="5105400" y="1714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0556" name="Oval 76"/>
          <p:cNvSpPr>
            <a:spLocks noChangeArrowheads="1"/>
          </p:cNvSpPr>
          <p:nvPr/>
        </p:nvSpPr>
        <p:spPr bwMode="auto">
          <a:xfrm>
            <a:off x="5029200" y="2324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0557" name="Oval 77"/>
          <p:cNvSpPr>
            <a:spLocks noChangeArrowheads="1"/>
          </p:cNvSpPr>
          <p:nvPr/>
        </p:nvSpPr>
        <p:spPr bwMode="auto">
          <a:xfrm>
            <a:off x="4648200" y="2781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0558" name="Oval 78"/>
          <p:cNvSpPr>
            <a:spLocks noChangeArrowheads="1"/>
          </p:cNvSpPr>
          <p:nvPr/>
        </p:nvSpPr>
        <p:spPr bwMode="auto">
          <a:xfrm>
            <a:off x="5029200" y="3619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0559" name="Oval 79"/>
          <p:cNvSpPr>
            <a:spLocks noChangeArrowheads="1"/>
          </p:cNvSpPr>
          <p:nvPr/>
        </p:nvSpPr>
        <p:spPr bwMode="auto">
          <a:xfrm>
            <a:off x="4267200" y="3695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0560" name="Oval 80"/>
          <p:cNvSpPr>
            <a:spLocks noChangeArrowheads="1"/>
          </p:cNvSpPr>
          <p:nvPr/>
        </p:nvSpPr>
        <p:spPr bwMode="auto">
          <a:xfrm>
            <a:off x="4191000" y="45339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0561" name="Oval 81"/>
          <p:cNvSpPr>
            <a:spLocks noChangeArrowheads="1"/>
          </p:cNvSpPr>
          <p:nvPr/>
        </p:nvSpPr>
        <p:spPr bwMode="auto">
          <a:xfrm>
            <a:off x="4419600" y="5372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0562" name="Oval 82"/>
          <p:cNvSpPr>
            <a:spLocks noChangeArrowheads="1"/>
          </p:cNvSpPr>
          <p:nvPr/>
        </p:nvSpPr>
        <p:spPr bwMode="auto">
          <a:xfrm>
            <a:off x="3733800" y="5753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0563" name="Oval 83"/>
          <p:cNvSpPr>
            <a:spLocks noChangeArrowheads="1"/>
          </p:cNvSpPr>
          <p:nvPr/>
        </p:nvSpPr>
        <p:spPr bwMode="auto">
          <a:xfrm>
            <a:off x="3276600" y="4991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0564" name="Oval 84"/>
          <p:cNvSpPr>
            <a:spLocks noChangeArrowheads="1"/>
          </p:cNvSpPr>
          <p:nvPr/>
        </p:nvSpPr>
        <p:spPr bwMode="auto">
          <a:xfrm>
            <a:off x="3276600" y="4076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0565" name="Oval 85"/>
          <p:cNvSpPr>
            <a:spLocks noChangeArrowheads="1"/>
          </p:cNvSpPr>
          <p:nvPr/>
        </p:nvSpPr>
        <p:spPr bwMode="auto">
          <a:xfrm>
            <a:off x="3886200" y="2857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0566" name="Oval 86"/>
          <p:cNvSpPr>
            <a:spLocks noChangeArrowheads="1"/>
          </p:cNvSpPr>
          <p:nvPr/>
        </p:nvSpPr>
        <p:spPr bwMode="auto">
          <a:xfrm>
            <a:off x="4267200" y="2019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0567" name="Oval 87"/>
          <p:cNvSpPr>
            <a:spLocks noChangeArrowheads="1"/>
          </p:cNvSpPr>
          <p:nvPr/>
        </p:nvSpPr>
        <p:spPr bwMode="auto">
          <a:xfrm>
            <a:off x="3352800" y="2019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0568" name="Oval 88"/>
          <p:cNvSpPr>
            <a:spLocks noChangeArrowheads="1"/>
          </p:cNvSpPr>
          <p:nvPr/>
        </p:nvSpPr>
        <p:spPr bwMode="auto">
          <a:xfrm>
            <a:off x="3200400" y="3162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0569" name="Oval 89"/>
          <p:cNvSpPr>
            <a:spLocks noChangeArrowheads="1"/>
          </p:cNvSpPr>
          <p:nvPr/>
        </p:nvSpPr>
        <p:spPr bwMode="auto">
          <a:xfrm>
            <a:off x="2133600" y="48387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0570" name="Oval 90"/>
          <p:cNvSpPr>
            <a:spLocks noChangeArrowheads="1"/>
          </p:cNvSpPr>
          <p:nvPr/>
        </p:nvSpPr>
        <p:spPr bwMode="auto">
          <a:xfrm>
            <a:off x="2209800" y="5905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0571" name="Oval 91"/>
          <p:cNvSpPr>
            <a:spLocks noChangeArrowheads="1"/>
          </p:cNvSpPr>
          <p:nvPr/>
        </p:nvSpPr>
        <p:spPr bwMode="auto">
          <a:xfrm>
            <a:off x="2209800" y="3619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0572" name="Oval 92"/>
          <p:cNvSpPr>
            <a:spLocks noChangeArrowheads="1"/>
          </p:cNvSpPr>
          <p:nvPr/>
        </p:nvSpPr>
        <p:spPr bwMode="auto">
          <a:xfrm>
            <a:off x="2362200" y="2400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0573" name="Oval 93"/>
          <p:cNvSpPr>
            <a:spLocks noChangeArrowheads="1"/>
          </p:cNvSpPr>
          <p:nvPr/>
        </p:nvSpPr>
        <p:spPr bwMode="auto">
          <a:xfrm>
            <a:off x="2514600" y="1333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0574" name="Oval 94"/>
          <p:cNvSpPr>
            <a:spLocks noChangeArrowheads="1"/>
          </p:cNvSpPr>
          <p:nvPr/>
        </p:nvSpPr>
        <p:spPr bwMode="auto">
          <a:xfrm>
            <a:off x="3962400" y="11811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zh-CN" altLang="en-US"/>
          </a:p>
        </p:txBody>
      </p:sp>
      <p:sp>
        <p:nvSpPr>
          <p:cNvPr id="20575" name="Rectangle 95"/>
          <p:cNvSpPr>
            <a:spLocks noChangeArrowheads="1"/>
          </p:cNvSpPr>
          <p:nvPr/>
        </p:nvSpPr>
        <p:spPr bwMode="auto">
          <a:xfrm>
            <a:off x="1371600" y="6346825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2000">
                <a:solidFill>
                  <a:srgbClr val="9900CC"/>
                </a:solidFill>
                <a:ea typeface="宋体" panose="02010600030101010101" pitchFamily="2" charset="-122"/>
              </a:rPr>
              <a:t>Distribution of identical billiard balls</a:t>
            </a:r>
            <a:endParaRPr lang="en-US" altLang="zh-CN" sz="2000">
              <a:solidFill>
                <a:srgbClr val="9900CC"/>
              </a:solidFill>
              <a:ea typeface="宋体" panose="02010600030101010101" pitchFamily="2" charset="-122"/>
            </a:endParaRPr>
          </a:p>
        </p:txBody>
      </p:sp>
      <p:grpSp>
        <p:nvGrpSpPr>
          <p:cNvPr id="20576" name="Group 96"/>
          <p:cNvGrpSpPr/>
          <p:nvPr/>
        </p:nvGrpSpPr>
        <p:grpSpPr bwMode="auto">
          <a:xfrm>
            <a:off x="5213350" y="2095500"/>
            <a:ext cx="2819400" cy="2895600"/>
            <a:chOff x="3744" y="4464"/>
            <a:chExt cx="1776" cy="1824"/>
          </a:xfrm>
        </p:grpSpPr>
        <p:sp>
          <p:nvSpPr>
            <p:cNvPr id="20577" name="Oval 97"/>
            <p:cNvSpPr>
              <a:spLocks noChangeArrowheads="1"/>
            </p:cNvSpPr>
            <p:nvPr/>
          </p:nvSpPr>
          <p:spPr bwMode="auto">
            <a:xfrm>
              <a:off x="3744" y="4464"/>
              <a:ext cx="1776" cy="1824"/>
            </a:xfrm>
            <a:prstGeom prst="ellipse">
              <a:avLst/>
            </a:prstGeom>
            <a:noFill/>
            <a:ln w="28575">
              <a:solidFill>
                <a:srgbClr val="00CC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20578" name="Group 98"/>
            <p:cNvGrpSpPr/>
            <p:nvPr/>
          </p:nvGrpSpPr>
          <p:grpSpPr bwMode="auto">
            <a:xfrm>
              <a:off x="4491" y="5231"/>
              <a:ext cx="288" cy="288"/>
              <a:chOff x="4486" y="3484"/>
              <a:chExt cx="288" cy="288"/>
            </a:xfrm>
          </p:grpSpPr>
          <p:sp>
            <p:nvSpPr>
              <p:cNvPr id="20579" name="Oval 99"/>
              <p:cNvSpPr>
                <a:spLocks noChangeArrowheads="1"/>
              </p:cNvSpPr>
              <p:nvPr/>
            </p:nvSpPr>
            <p:spPr bwMode="auto">
              <a:xfrm>
                <a:off x="4560" y="355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00CC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580" name="Line 100"/>
              <p:cNvSpPr>
                <a:spLocks noChangeShapeType="1"/>
              </p:cNvSpPr>
              <p:nvPr/>
            </p:nvSpPr>
            <p:spPr bwMode="auto">
              <a:xfrm>
                <a:off x="4632" y="3484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581" name="Line 101"/>
              <p:cNvSpPr>
                <a:spLocks noChangeShapeType="1"/>
              </p:cNvSpPr>
              <p:nvPr/>
            </p:nvSpPr>
            <p:spPr bwMode="auto">
              <a:xfrm rot="-5400000">
                <a:off x="4630" y="3482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sp>
        <p:nvSpPr>
          <p:cNvPr id="20582" name="AutoShape 102"/>
          <p:cNvSpPr>
            <a:spLocks noChangeArrowheads="1"/>
          </p:cNvSpPr>
          <p:nvPr/>
        </p:nvSpPr>
        <p:spPr bwMode="auto">
          <a:xfrm>
            <a:off x="8839200" y="1028700"/>
            <a:ext cx="1447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CC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1600">
                <a:ea typeface="宋体" panose="02010600030101010101" pitchFamily="2" charset="-122"/>
              </a:rPr>
              <a:t>Region of</a:t>
            </a:r>
            <a:endParaRPr lang="en-US" altLang="zh-CN" sz="1600">
              <a:ea typeface="宋体" panose="02010600030101010101" pitchFamily="2" charset="-122"/>
            </a:endParaRPr>
          </a:p>
          <a:p>
            <a:pPr algn="ctr"/>
            <a:r>
              <a:rPr lang="en-US" altLang="zh-CN" sz="1600">
                <a:ea typeface="宋体" panose="02010600030101010101" pitchFamily="2" charset="-122"/>
              </a:rPr>
              <a:t>interest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20583" name="AutoShape 103"/>
          <p:cNvSpPr>
            <a:spLocks noChangeArrowheads="1"/>
          </p:cNvSpPr>
          <p:nvPr/>
        </p:nvSpPr>
        <p:spPr bwMode="auto">
          <a:xfrm>
            <a:off x="8839200" y="1714500"/>
            <a:ext cx="1447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99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1600">
                <a:ea typeface="宋体" panose="02010600030101010101" pitchFamily="2" charset="-122"/>
              </a:rPr>
              <a:t>Center of</a:t>
            </a:r>
            <a:endParaRPr lang="en-US" altLang="zh-CN" sz="1600">
              <a:ea typeface="宋体" panose="02010600030101010101" pitchFamily="2" charset="-122"/>
            </a:endParaRPr>
          </a:p>
          <a:p>
            <a:pPr algn="ctr"/>
            <a:r>
              <a:rPr lang="en-US" altLang="zh-CN" sz="1600">
                <a:ea typeface="宋体" panose="02010600030101010101" pitchFamily="2" charset="-122"/>
              </a:rPr>
              <a:t>mass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20584" name="AutoShape 104"/>
          <p:cNvSpPr>
            <a:spLocks noChangeArrowheads="1"/>
          </p:cNvSpPr>
          <p:nvPr/>
        </p:nvSpPr>
        <p:spPr bwMode="auto">
          <a:xfrm>
            <a:off x="8839200" y="5524500"/>
            <a:ext cx="1447800" cy="6096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1600">
                <a:ea typeface="宋体" panose="02010600030101010101" pitchFamily="2" charset="-122"/>
              </a:rPr>
              <a:t>Mean Shift</a:t>
            </a:r>
            <a:endParaRPr lang="en-US" altLang="zh-CN" sz="1600">
              <a:ea typeface="宋体" panose="02010600030101010101" pitchFamily="2" charset="-122"/>
            </a:endParaRPr>
          </a:p>
          <a:p>
            <a:pPr algn="ctr"/>
            <a:r>
              <a:rPr lang="en-US" altLang="zh-CN" sz="1600">
                <a:ea typeface="宋体" panose="02010600030101010101" pitchFamily="2" charset="-122"/>
              </a:rPr>
              <a:t>vector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grpSp>
        <p:nvGrpSpPr>
          <p:cNvPr id="20586" name="Group 106"/>
          <p:cNvGrpSpPr/>
          <p:nvPr/>
        </p:nvGrpSpPr>
        <p:grpSpPr bwMode="auto">
          <a:xfrm>
            <a:off x="6761163" y="3379788"/>
            <a:ext cx="457200" cy="457200"/>
            <a:chOff x="4486" y="3484"/>
            <a:chExt cx="288" cy="288"/>
          </a:xfrm>
        </p:grpSpPr>
        <p:sp>
          <p:nvSpPr>
            <p:cNvPr id="20587" name="Oval 107"/>
            <p:cNvSpPr>
              <a:spLocks noChangeArrowheads="1"/>
            </p:cNvSpPr>
            <p:nvPr/>
          </p:nvSpPr>
          <p:spPr bwMode="auto">
            <a:xfrm>
              <a:off x="4560" y="3552"/>
              <a:ext cx="144" cy="144"/>
            </a:xfrm>
            <a:prstGeom prst="ellipse">
              <a:avLst/>
            </a:prstGeom>
            <a:noFill/>
            <a:ln w="1905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588" name="Line 108"/>
            <p:cNvSpPr>
              <a:spLocks noChangeShapeType="1"/>
            </p:cNvSpPr>
            <p:nvPr/>
          </p:nvSpPr>
          <p:spPr bwMode="auto">
            <a:xfrm>
              <a:off x="4632" y="3484"/>
              <a:ext cx="0" cy="288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589" name="Line 109"/>
            <p:cNvSpPr>
              <a:spLocks noChangeShapeType="1"/>
            </p:cNvSpPr>
            <p:nvPr/>
          </p:nvSpPr>
          <p:spPr bwMode="auto">
            <a:xfrm rot="-5400000">
              <a:off x="4630" y="3482"/>
              <a:ext cx="0" cy="288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20591" name="Text Box 111"/>
          <p:cNvSpPr txBox="1">
            <a:spLocks noChangeArrowheads="1"/>
          </p:cNvSpPr>
          <p:nvPr/>
        </p:nvSpPr>
        <p:spPr bwMode="auto">
          <a:xfrm>
            <a:off x="3740150" y="6064250"/>
            <a:ext cx="4413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altLang="zh-CN" sz="2000" b="1" u="sng">
                <a:solidFill>
                  <a:srgbClr val="FF9900"/>
                </a:solidFill>
                <a:ea typeface="宋体" panose="02010600030101010101" pitchFamily="2" charset="-122"/>
              </a:rPr>
              <a:t>Objective </a:t>
            </a:r>
            <a:r>
              <a:rPr lang="en-US" altLang="zh-CN" sz="2000" b="1">
                <a:solidFill>
                  <a:srgbClr val="FF9900"/>
                </a:solidFill>
                <a:ea typeface="宋体" panose="02010600030101010101" pitchFamily="2" charset="-122"/>
              </a:rPr>
              <a:t>: Find the densest region</a:t>
            </a:r>
            <a:endParaRPr lang="en-US" altLang="zh-CN" sz="2000" b="1">
              <a:solidFill>
                <a:srgbClr val="FF99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3127</Words>
  <Application>WPS 演示</Application>
  <PresentationFormat>宽屏</PresentationFormat>
  <Paragraphs>176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Arial</vt:lpstr>
      <vt:lpstr>宋体</vt:lpstr>
      <vt:lpstr>Wingdings</vt:lpstr>
      <vt:lpstr>等线 Light</vt:lpstr>
      <vt:lpstr>等线</vt:lpstr>
      <vt:lpstr>微软雅黑</vt:lpstr>
      <vt:lpstr>Calibri</vt:lpstr>
      <vt:lpstr>Office 主题​​</vt:lpstr>
      <vt:lpstr>Mean sift for image segmentation</vt:lpstr>
      <vt:lpstr>Contents </vt:lpstr>
      <vt:lpstr>What is meansift algorithm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Segmentation with meanshift</vt:lpstr>
      <vt:lpstr>Disadvantages of histogram</vt:lpstr>
      <vt:lpstr>PowerPoint 演示文稿</vt:lpstr>
      <vt:lpstr>PowerPoint 演示文稿</vt:lpstr>
      <vt:lpstr>PowerPoint 演示文稿</vt:lpstr>
      <vt:lpstr>PowerPoint 演示文稿</vt:lpstr>
      <vt:lpstr>segmentation</vt:lpstr>
      <vt:lpstr>PowerPoint 演示文稿</vt:lpstr>
      <vt:lpstr>PowerPoint 演示文稿</vt:lpstr>
      <vt:lpstr>Another applications of meanshift </vt:lpstr>
      <vt:lpstr>clustering</vt:lpstr>
      <vt:lpstr>Smoothing</vt:lpstr>
      <vt:lpstr>Tracking</vt:lpstr>
      <vt:lpstr>Exercise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geometric transform</dc:title>
  <dc:creator>li max</dc:creator>
  <cp:lastModifiedBy>limax</cp:lastModifiedBy>
  <cp:revision>291</cp:revision>
  <dcterms:created xsi:type="dcterms:W3CDTF">2020-10-13T08:00:00Z</dcterms:created>
  <dcterms:modified xsi:type="dcterms:W3CDTF">2020-12-01T03:52:10Z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2052-10.8.0.5874</vt:lpwstr>
  </property>
</Properties>
</file>