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446" r:id="rId4"/>
    <p:sldId id="500" r:id="rId5"/>
    <p:sldId id="543" r:id="rId6"/>
    <p:sldId id="544" r:id="rId7"/>
    <p:sldId id="547" r:id="rId8"/>
    <p:sldId id="546" r:id="rId9"/>
    <p:sldId id="545" r:id="rId10"/>
    <p:sldId id="548" r:id="rId11"/>
    <p:sldId id="549" r:id="rId12"/>
    <p:sldId id="550" r:id="rId13"/>
    <p:sldId id="551" r:id="rId14"/>
    <p:sldId id="557" r:id="rId15"/>
    <p:sldId id="558" r:id="rId16"/>
    <p:sldId id="559" r:id="rId17"/>
    <p:sldId id="534" r:id="rId18"/>
    <p:sldId id="555" r:id="rId19"/>
    <p:sldId id="55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9A4012-D87C-494A-B4E1-A14263E09E6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81C6A-3E33-47E2-87D6-6B09158F33B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245809"/>
            <a:ext cx="9144000" cy="1564716"/>
          </a:xfrm>
        </p:spPr>
        <p:txBody>
          <a:bodyPr>
            <a:normAutofit fontScale="90000"/>
          </a:bodyPr>
          <a:lstStyle/>
          <a:p>
            <a:pPr algn="l"/>
            <a:endParaRPr lang="zh-CN" altLang="en-US" sz="4800" dirty="0"/>
          </a:p>
          <a:p>
            <a:r>
              <a:rPr lang="en-US" altLang="zh-CN" dirty="0"/>
              <a:t>Deep learning for image processing</a:t>
            </a:r>
            <a:endParaRPr lang="en-US" altLang="zh-CN" dirty="0"/>
          </a:p>
        </p:txBody>
      </p:sp>
      <p:sp>
        <p:nvSpPr>
          <p:cNvPr id="3" name="副标题 2"/>
          <p:cNvSpPr>
            <a:spLocks noGrp="1"/>
          </p:cNvSpPr>
          <p:nvPr>
            <p:ph type="subTitle" idx="1"/>
          </p:nvPr>
        </p:nvSpPr>
        <p:spPr>
          <a:xfrm>
            <a:off x="1524000" y="3947050"/>
            <a:ext cx="9144000" cy="572583"/>
          </a:xfrm>
        </p:spPr>
        <p:txBody>
          <a:bodyPr>
            <a:normAutofit fontScale="60000" lnSpcReduction="20000"/>
          </a:bodyPr>
          <a:lstStyle/>
          <a:p>
            <a:pPr algn="l"/>
            <a:endParaRPr lang="zh-CN" altLang="en-US" sz="2000" dirty="0"/>
          </a:p>
          <a:p>
            <a:r>
              <a:rPr lang="en-US" altLang="zh-CN" dirty="0"/>
              <a:t>2020.12</a:t>
            </a:r>
            <a:endParaRPr lang="zh-CN" altLang="en-US" dirty="0"/>
          </a:p>
        </p:txBody>
      </p:sp>
      <p:sp>
        <p:nvSpPr>
          <p:cNvPr id="8" name="Freeform 14"/>
          <p:cNvSpPr>
            <a:spLocks noGrp="1" noRot="1" noChangeAspect="1" noMove="1" noResize="1" noEditPoints="1" noAdjustHandles="1" noChangeArrowheads="1" noChangeShapeType="1" noTextEdit="1"/>
          </p:cNvSpPr>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p:cNvSpPr>
            <a:spLocks noGrp="1" noRot="1" noChangeAspect="1" noMove="1" noResize="1" noEditPoints="1" noAdjustHandles="1" noChangeArrowheads="1" noChangeShapeType="1" noTextEdit="1"/>
          </p:cNvSpPr>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p:cNvSpPr>
            <a:spLocks noGrp="1" noRot="1" noChangeAspect="1" noMove="1" noResize="1" noEditPoints="1" noAdjustHandles="1" noChangeArrowheads="1" noChangeShapeType="1" noTextEdit="1"/>
          </p:cNvSpPr>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p:cNvSpPr>
            <a:spLocks noGrp="1" noRot="1" noChangeAspect="1" noMove="1" noResize="1" noEditPoints="1" noAdjustHandles="1" noChangeArrowheads="1" noChangeShapeType="1" noTextEdit="1"/>
          </p:cNvSpPr>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p:cNvSpPr>
            <a:spLocks noGrp="1" noRot="1" noChangeAspect="1" noMove="1" noResize="1" noEditPoints="1" noAdjustHandles="1" noChangeArrowheads="1" noChangeShapeType="1" noTextEdit="1"/>
          </p:cNvSpPr>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gradient upated with pytorch</a:t>
            </a:r>
            <a:endParaRPr lang="en-US" altLang="zh-CN"/>
          </a:p>
        </p:txBody>
      </p:sp>
      <p:sp>
        <p:nvSpPr>
          <p:cNvPr id="3" name="内容占位符 2"/>
          <p:cNvSpPr>
            <a:spLocks noGrp="1"/>
          </p:cNvSpPr>
          <p:nvPr>
            <p:ph idx="1"/>
          </p:nvPr>
        </p:nvSpPr>
        <p:spPr/>
        <p:txBody>
          <a:bodyPr/>
          <a:p>
            <a:r>
              <a:rPr lang="en-US" altLang="zh-CN"/>
              <a:t>data ready</a:t>
            </a:r>
            <a:endParaRPr lang="en-US" altLang="zh-CN"/>
          </a:p>
          <a:p>
            <a:r>
              <a:rPr lang="en-US" altLang="zh-CN"/>
              <a:t>forward pass</a:t>
            </a:r>
            <a:endParaRPr lang="en-US" altLang="zh-CN"/>
          </a:p>
          <a:p>
            <a:r>
              <a:rPr lang="en-US" altLang="zh-CN"/>
              <a:t>compute the loss</a:t>
            </a:r>
            <a:endParaRPr lang="en-US" altLang="zh-CN"/>
          </a:p>
          <a:p>
            <a:r>
              <a:rPr lang="en-US" altLang="zh-CN"/>
              <a:t>backward to compute the gradient</a:t>
            </a:r>
            <a:endParaRPr lang="en-US" altLang="zh-CN"/>
          </a:p>
          <a:p>
            <a:r>
              <a:rPr lang="en-US" altLang="zh-CN"/>
              <a:t>upadte weights</a:t>
            </a:r>
            <a:endParaRPr lang="en-US" altLang="zh-CN"/>
          </a:p>
          <a:p>
            <a:endParaRPr lang="en-US" altLang="zh-CN"/>
          </a:p>
          <a:p>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t>
            </a:r>
            <a:r>
              <a:rPr lang="zh-CN" altLang="en-US"/>
              <a:t>raining procedure for a neural network</a:t>
            </a:r>
            <a:endParaRPr lang="zh-CN" altLang="en-US"/>
          </a:p>
        </p:txBody>
      </p:sp>
      <p:sp>
        <p:nvSpPr>
          <p:cNvPr id="3" name="内容占位符 2"/>
          <p:cNvSpPr>
            <a:spLocks noGrp="1"/>
          </p:cNvSpPr>
          <p:nvPr>
            <p:ph idx="1"/>
          </p:nvPr>
        </p:nvSpPr>
        <p:spPr/>
        <p:txBody>
          <a:bodyPr/>
          <a:p>
            <a:r>
              <a:rPr lang="zh-CN" altLang="en-US"/>
              <a:t>Define the neural network that has some learnable parameters (or weights) </a:t>
            </a:r>
            <a:r>
              <a:rPr lang="en-US" altLang="zh-CN"/>
              <a:t>supervise learning </a:t>
            </a:r>
            <a:endParaRPr lang="en-US" altLang="zh-CN"/>
          </a:p>
          <a:p>
            <a:r>
              <a:rPr lang="zh-CN" altLang="en-US"/>
              <a:t>Iterate over a dataset of inputs</a:t>
            </a:r>
            <a:endParaRPr lang="zh-CN" altLang="en-US"/>
          </a:p>
          <a:p>
            <a:r>
              <a:rPr lang="zh-CN" altLang="en-US"/>
              <a:t>Process input through the network</a:t>
            </a:r>
            <a:endParaRPr lang="zh-CN" altLang="en-US"/>
          </a:p>
          <a:p>
            <a:r>
              <a:rPr lang="zh-CN" altLang="en-US"/>
              <a:t>Compute the loss (how far is the output from being correct)</a:t>
            </a:r>
            <a:endParaRPr lang="zh-CN" altLang="en-US"/>
          </a:p>
          <a:p>
            <a:r>
              <a:rPr lang="zh-CN" altLang="en-US"/>
              <a:t>Propagate gradients back into the network’s parameters</a:t>
            </a:r>
            <a:endParaRPr lang="zh-CN" altLang="en-US"/>
          </a:p>
          <a:p>
            <a:r>
              <a:rPr lang="zh-CN" altLang="en-US"/>
              <a:t>Update the weights of the network, typically using a simple update rule: weight = weight - learning_rate * gradient</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CNN on the digit image</a:t>
            </a:r>
            <a:endParaRPr lang="en-US" altLang="zh-CN"/>
          </a:p>
        </p:txBody>
      </p:sp>
      <p:pic>
        <p:nvPicPr>
          <p:cNvPr id="4" name="内容占位符 3"/>
          <p:cNvPicPr>
            <a:picLocks noChangeAspect="1"/>
          </p:cNvPicPr>
          <p:nvPr>
            <p:ph idx="1"/>
          </p:nvPr>
        </p:nvPicPr>
        <p:blipFill>
          <a:blip r:embed="rId1"/>
          <a:stretch>
            <a:fillRect/>
          </a:stretch>
        </p:blipFill>
        <p:spPr>
          <a:xfrm>
            <a:off x="1019175" y="2108835"/>
            <a:ext cx="10014585" cy="2757805"/>
          </a:xfrm>
          <a:prstGeom prst="rect">
            <a:avLst/>
          </a:prstGeom>
        </p:spPr>
      </p:pic>
      <p:sp>
        <p:nvSpPr>
          <p:cNvPr id="3" name="文本框 2"/>
          <p:cNvSpPr txBox="1"/>
          <p:nvPr/>
        </p:nvSpPr>
        <p:spPr>
          <a:xfrm>
            <a:off x="4340225" y="5226685"/>
            <a:ext cx="2540000" cy="365760"/>
          </a:xfrm>
          <a:prstGeom prst="rect">
            <a:avLst/>
          </a:prstGeom>
          <a:noFill/>
        </p:spPr>
        <p:txBody>
          <a:bodyPr wrap="square" rtlCol="0" anchor="t">
            <a:spAutoFit/>
          </a:bodyPr>
          <a:p>
            <a:r>
              <a:rPr lang="zh-CN" altLang="en-US"/>
              <a:t>AlexNet</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convolution</a:t>
            </a:r>
            <a:endParaRPr lang="en-US" altLang="zh-CN"/>
          </a:p>
        </p:txBody>
      </p:sp>
      <p:sp>
        <p:nvSpPr>
          <p:cNvPr id="3" name="内容占位符 2"/>
          <p:cNvSpPr>
            <a:spLocks noGrp="1"/>
          </p:cNvSpPr>
          <p:nvPr>
            <p:ph idx="1"/>
          </p:nvPr>
        </p:nvSpPr>
        <p:spPr/>
        <p:txBody>
          <a:bodyPr/>
          <a:p>
            <a:endParaRPr lang="en-US" altLang="zh-CN"/>
          </a:p>
        </p:txBody>
      </p:sp>
      <p:pic>
        <p:nvPicPr>
          <p:cNvPr id="4" name="图片 3"/>
          <p:cNvPicPr>
            <a:picLocks noChangeAspect="1"/>
          </p:cNvPicPr>
          <p:nvPr/>
        </p:nvPicPr>
        <p:blipFill>
          <a:blip r:embed="rId1"/>
          <a:stretch>
            <a:fillRect/>
          </a:stretch>
        </p:blipFill>
        <p:spPr>
          <a:xfrm>
            <a:off x="2573655" y="1461135"/>
            <a:ext cx="6432550" cy="50749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maxpooling</a:t>
            </a:r>
            <a:endParaRPr lang="en-US" altLang="zh-CN"/>
          </a:p>
        </p:txBody>
      </p:sp>
      <p:pic>
        <p:nvPicPr>
          <p:cNvPr id="4" name="内容占位符 3"/>
          <p:cNvPicPr>
            <a:picLocks noChangeAspect="1"/>
          </p:cNvPicPr>
          <p:nvPr>
            <p:ph idx="1"/>
          </p:nvPr>
        </p:nvPicPr>
        <p:blipFill>
          <a:blip r:embed="rId1"/>
          <a:stretch>
            <a:fillRect/>
          </a:stretch>
        </p:blipFill>
        <p:spPr>
          <a:xfrm>
            <a:off x="1898015" y="2079625"/>
            <a:ext cx="7807325" cy="3619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relu</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Last assignment</a:t>
            </a:r>
            <a:endParaRPr lang="en-US" altLang="zh-CN"/>
          </a:p>
        </p:txBody>
      </p:sp>
      <p:pic>
        <p:nvPicPr>
          <p:cNvPr id="4" name="图片 3" descr="baoguang"/>
          <p:cNvPicPr>
            <a:picLocks noChangeAspect="1"/>
          </p:cNvPicPr>
          <p:nvPr/>
        </p:nvPicPr>
        <p:blipFill>
          <a:blip r:embed="rId1"/>
          <a:stretch>
            <a:fillRect/>
          </a:stretch>
        </p:blipFill>
        <p:spPr>
          <a:xfrm>
            <a:off x="5937885" y="1691005"/>
            <a:ext cx="3810635" cy="2537460"/>
          </a:xfrm>
          <a:prstGeom prst="rect">
            <a:avLst/>
          </a:prstGeom>
        </p:spPr>
      </p:pic>
      <p:sp>
        <p:nvSpPr>
          <p:cNvPr id="3" name="内容占位符 2"/>
          <p:cNvSpPr>
            <a:spLocks noGrp="1"/>
          </p:cNvSpPr>
          <p:nvPr>
            <p:ph idx="1"/>
          </p:nvPr>
        </p:nvSpPr>
        <p:spPr/>
        <p:txBody>
          <a:bodyPr>
            <a:normAutofit fontScale="60000"/>
          </a:bodyPr>
          <a:p>
            <a:pPr marL="0" indent="0">
              <a:buNone/>
            </a:pPr>
            <a:r>
              <a:rPr lang="en-US" altLang="zh-CN">
                <a:sym typeface="+mn-ea"/>
              </a:rPr>
              <a:t>Read one color image with an object in the center, such as people, dog, etc.</a:t>
            </a:r>
            <a:endParaRPr lang="en-US" altLang="zh-CN"/>
          </a:p>
          <a:p>
            <a:pPr marL="0" indent="0">
              <a:buNone/>
            </a:pPr>
            <a:r>
              <a:rPr lang="en-US" altLang="zh-CN">
                <a:sym typeface="+mn-ea"/>
              </a:rPr>
              <a:t>Processing the image as follows:</a:t>
            </a:r>
            <a:endParaRPr lang="en-US" altLang="zh-CN"/>
          </a:p>
          <a:p>
            <a:pPr marL="514350" indent="-514350">
              <a:buAutoNum type="arabicPeriod"/>
            </a:pPr>
            <a:r>
              <a:rPr lang="en-US" altLang="zh-CN"/>
              <a:t>resize the image into 480*360, and smoothing the image on spatal domain</a:t>
            </a:r>
            <a:endParaRPr lang="en-US" altLang="zh-CN"/>
          </a:p>
          <a:p>
            <a:pPr marL="514350" indent="-514350">
              <a:buAutoNum type="arabicPeriod"/>
            </a:pPr>
            <a:r>
              <a:rPr lang="en-US" altLang="zh-CN"/>
              <a:t>do a </a:t>
            </a:r>
            <a:r>
              <a:rPr lang="en-US" altLang="zh-CN" dirty="0">
                <a:sym typeface="+mn-ea"/>
              </a:rPr>
              <a:t>horizontal mirror to the image</a:t>
            </a:r>
            <a:endParaRPr lang="en-US" altLang="zh-CN"/>
          </a:p>
          <a:p>
            <a:pPr marL="514350" indent="-514350">
              <a:buAutoNum type="arabicPeriod"/>
            </a:pPr>
            <a:r>
              <a:rPr lang="en-US" altLang="zh-CN"/>
              <a:t>show the </a:t>
            </a:r>
            <a:r>
              <a:rPr lang="en-US" altLang="zh-CN" dirty="0">
                <a:sym typeface="+mn-ea"/>
              </a:rPr>
              <a:t>Spectrum of the rotated image, and try to keep the details on the temporal domain</a:t>
            </a:r>
            <a:endParaRPr lang="en-US" altLang="zh-CN" dirty="0">
              <a:sym typeface="+mn-ea"/>
            </a:endParaRPr>
          </a:p>
          <a:p>
            <a:pPr marL="514350" indent="-514350">
              <a:buAutoNum type="arabicPeriod"/>
            </a:pPr>
            <a:r>
              <a:rPr lang="en-US" altLang="zh-CN" dirty="0">
                <a:sym typeface="+mn-ea"/>
              </a:rPr>
              <a:t>change the original image into gray image </a:t>
            </a:r>
            <a:endParaRPr lang="en-US" altLang="zh-CN" dirty="0">
              <a:sym typeface="+mn-ea"/>
            </a:endParaRPr>
          </a:p>
          <a:p>
            <a:pPr marL="514350" indent="-514350">
              <a:buAutoNum type="arabicPeriod"/>
            </a:pPr>
            <a:r>
              <a:rPr lang="en-US" altLang="zh-CN" dirty="0">
                <a:sym typeface="+mn-ea"/>
              </a:rPr>
              <a:t>show the histogram of the gray image</a:t>
            </a:r>
            <a:endParaRPr lang="en-US" altLang="zh-CN" dirty="0">
              <a:sym typeface="+mn-ea"/>
            </a:endParaRPr>
          </a:p>
          <a:p>
            <a:pPr marL="514350" indent="-514350">
              <a:buAutoNum type="arabicPeriod"/>
            </a:pPr>
            <a:r>
              <a:rPr lang="en-US" altLang="zh-CN" dirty="0">
                <a:sym typeface="+mn-ea"/>
              </a:rPr>
              <a:t>show the edges using one method</a:t>
            </a:r>
            <a:endParaRPr lang="en-US" altLang="zh-CN" dirty="0">
              <a:sym typeface="+mn-ea"/>
            </a:endParaRPr>
          </a:p>
          <a:p>
            <a:pPr marL="514350" indent="-514350">
              <a:buAutoNum type="arabicPeriod"/>
            </a:pPr>
            <a:r>
              <a:rPr lang="en-US" altLang="zh-CN" dirty="0">
                <a:sym typeface="+mn-ea"/>
              </a:rPr>
              <a:t>binarize the gray image with adaptive threshold</a:t>
            </a:r>
            <a:endParaRPr lang="en-US" altLang="zh-CN" dirty="0">
              <a:sym typeface="+mn-ea"/>
            </a:endParaRPr>
          </a:p>
          <a:p>
            <a:pPr marL="514350" indent="-514350">
              <a:buAutoNum type="arabicPeriod"/>
            </a:pPr>
            <a:r>
              <a:rPr lang="en-US" altLang="zh-CN" dirty="0">
                <a:sym typeface="+mn-ea"/>
              </a:rPr>
              <a:t>remove the blobs whose area is smaller than 40 pixels</a:t>
            </a:r>
            <a:endParaRPr lang="en-US" altLang="zh-CN" dirty="0">
              <a:sym typeface="+mn-ea"/>
            </a:endParaRPr>
          </a:p>
          <a:p>
            <a:pPr marL="514350" indent="-514350">
              <a:buAutoNum type="arabicPeriod"/>
            </a:pPr>
            <a:r>
              <a:rPr lang="en-US" altLang="zh-CN" dirty="0">
                <a:sym typeface="+mn-ea"/>
              </a:rPr>
              <a:t>do segmentation on this image using watershed</a:t>
            </a:r>
            <a:endParaRPr lang="en-US" altLang="zh-CN" dirty="0">
              <a:sym typeface="+mn-ea"/>
            </a:endParaRPr>
          </a:p>
          <a:p>
            <a:pPr marL="514350" indent="-514350">
              <a:buAutoNum type="arabicPeriod"/>
            </a:pPr>
            <a:r>
              <a:rPr lang="en-US" altLang="zh-CN" dirty="0">
                <a:sym typeface="+mn-ea"/>
              </a:rPr>
              <a:t>segment the object with graph cut</a:t>
            </a:r>
            <a:endParaRPr lang="en-US" altLang="zh-CN" dirty="0">
              <a:sym typeface="+mn-ea"/>
            </a:endParaRPr>
          </a:p>
          <a:p>
            <a:pPr marL="0" indent="0">
              <a:buNone/>
            </a:pPr>
            <a:endParaRPr lang="en-US" altLang="zh-CN" dirty="0">
              <a:sym typeface="+mn-ea"/>
            </a:endParaRPr>
          </a:p>
          <a:p>
            <a:pPr marL="0" indent="0">
              <a:buNone/>
            </a:pPr>
            <a:endParaRPr lang="en-US" altLang="zh-CN" dirty="0">
              <a:sym typeface="+mn-ea"/>
            </a:endParaRPr>
          </a:p>
          <a:p>
            <a:pPr marL="0" indent="0">
              <a:buNone/>
            </a:pPr>
            <a:endParaRPr lang="en-US" altLang="zh-CN" dirty="0">
              <a:sym typeface="+mn-ea"/>
            </a:endParaRPr>
          </a:p>
          <a:p>
            <a:pPr marL="0" indent="0">
              <a:buNone/>
            </a:pPr>
            <a:endParaRPr lang="en-US" altLang="zh-CN"/>
          </a:p>
          <a:p>
            <a:pPr marL="0" indent="0">
              <a:buNone/>
            </a:pPr>
            <a:endParaRPr lang="en-US" altLang="zh-CN"/>
          </a:p>
          <a:p>
            <a:pPr marL="0" indent="0">
              <a:buNone/>
            </a:pP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Requirements</a:t>
            </a:r>
            <a:endParaRPr lang="en-US" altLang="zh-CN"/>
          </a:p>
        </p:txBody>
      </p:sp>
      <p:sp>
        <p:nvSpPr>
          <p:cNvPr id="3" name="内容占位符 2"/>
          <p:cNvSpPr>
            <a:spLocks noGrp="1"/>
          </p:cNvSpPr>
          <p:nvPr>
            <p:ph idx="1"/>
          </p:nvPr>
        </p:nvSpPr>
        <p:spPr/>
        <p:txBody>
          <a:bodyPr/>
          <a:p>
            <a:r>
              <a:rPr lang="en-US" altLang="zh-CN"/>
              <a:t>The code is recommened with jupyter, and you should write suitable comments for the codes.</a:t>
            </a:r>
            <a:endParaRPr lang="en-US" altLang="zh-CN"/>
          </a:p>
          <a:p>
            <a:r>
              <a:rPr lang="en-US" altLang="zh-CN"/>
              <a:t>You can do it on the next class or finish it in your spare time.</a:t>
            </a:r>
            <a:endParaRPr lang="en-US" altLang="zh-CN"/>
          </a:p>
          <a:p>
            <a:r>
              <a:rPr lang="en-US" altLang="zh-CN"/>
              <a:t>You must finish it before </a:t>
            </a:r>
            <a:r>
              <a:rPr lang="en-US" altLang="zh-CN">
                <a:sym typeface="+mn-ea"/>
              </a:rPr>
              <a:t>Dec. 29, and pass it to me by wechat or upload it to my email: 275268490@qq.com</a:t>
            </a:r>
            <a:endParaRPr lang="en-US" altLang="zh-CN">
              <a:sym typeface="+mn-ea"/>
            </a:endParaRPr>
          </a:p>
          <a:p>
            <a:endParaRPr lang="en-US" altLang="zh-CN"/>
          </a:p>
          <a:p>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Thank you </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is deep learning (DP)</a:t>
            </a:r>
            <a:endParaRPr lang="en-US" altLang="zh-CN"/>
          </a:p>
        </p:txBody>
      </p:sp>
      <p:sp>
        <p:nvSpPr>
          <p:cNvPr id="3" name="内容占位符 2"/>
          <p:cNvSpPr>
            <a:spLocks noGrp="1"/>
          </p:cNvSpPr>
          <p:nvPr>
            <p:ph idx="1"/>
          </p:nvPr>
        </p:nvSpPr>
        <p:spPr/>
        <p:txBody>
          <a:bodyPr/>
          <a:p>
            <a:r>
              <a:t> Deep learning, an advanced artificial intelligence technique, has become increasingly popular in the past few years, thanks to abundant data and increased computing power.</a:t>
            </a:r>
          </a:p>
          <a:p>
            <a:endParaRPr lang="en-US" altLang="zh-CN"/>
          </a:p>
        </p:txBody>
      </p:sp>
      <p:pic>
        <p:nvPicPr>
          <p:cNvPr id="6" name="图片 5"/>
          <p:cNvPicPr>
            <a:picLocks noChangeAspect="1"/>
          </p:cNvPicPr>
          <p:nvPr/>
        </p:nvPicPr>
        <p:blipFill>
          <a:blip r:embed="rId1"/>
          <a:stretch>
            <a:fillRect/>
          </a:stretch>
        </p:blipFill>
        <p:spPr>
          <a:xfrm>
            <a:off x="3582035" y="3112135"/>
            <a:ext cx="3763645" cy="32816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Deep Learning vs. Machine Learning</a:t>
            </a:r>
            <a:endParaRPr lang="en-US" altLang="zh-CN"/>
          </a:p>
        </p:txBody>
      </p:sp>
      <p:sp>
        <p:nvSpPr>
          <p:cNvPr id="3" name="内容占位符 2"/>
          <p:cNvSpPr>
            <a:spLocks noGrp="1"/>
          </p:cNvSpPr>
          <p:nvPr>
            <p:ph idx="1"/>
          </p:nvPr>
        </p:nvSpPr>
        <p:spPr/>
        <p:txBody>
          <a:bodyPr/>
          <a:p>
            <a:r>
              <a:rPr lang="en-US" altLang="zh-CN"/>
              <a:t>Deep learning, a subset of machine learning, utilizes a hierarchical level of artificial neural networks to carry out the process of machine learning. </a:t>
            </a:r>
            <a:endParaRPr lang="en-US" altLang="zh-CN"/>
          </a:p>
        </p:txBody>
      </p:sp>
      <p:grpSp>
        <p:nvGrpSpPr>
          <p:cNvPr id="11" name="组合 10"/>
          <p:cNvGrpSpPr/>
          <p:nvPr/>
        </p:nvGrpSpPr>
        <p:grpSpPr>
          <a:xfrm>
            <a:off x="4319905" y="2875280"/>
            <a:ext cx="3552190" cy="3552190"/>
            <a:chOff x="6803" y="4528"/>
            <a:chExt cx="5594" cy="5594"/>
          </a:xfrm>
        </p:grpSpPr>
        <p:sp>
          <p:nvSpPr>
            <p:cNvPr id="4" name="椭圆 3"/>
            <p:cNvSpPr/>
            <p:nvPr/>
          </p:nvSpPr>
          <p:spPr>
            <a:xfrm>
              <a:off x="6803" y="4528"/>
              <a:ext cx="5594" cy="55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7461" y="5843"/>
              <a:ext cx="4279" cy="427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7978" y="6837"/>
              <a:ext cx="3285" cy="328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9229" y="6254"/>
              <a:ext cx="766" cy="576"/>
            </a:xfrm>
            <a:prstGeom prst="rect">
              <a:avLst/>
            </a:prstGeom>
            <a:noFill/>
          </p:spPr>
          <p:txBody>
            <a:bodyPr wrap="none" rtlCol="0">
              <a:spAutoFit/>
            </a:bodyPr>
            <a:p>
              <a:r>
                <a:rPr lang="en-US" altLang="zh-CN"/>
                <a:t>ML</a:t>
              </a:r>
              <a:endParaRPr lang="en-US" altLang="zh-CN"/>
            </a:p>
          </p:txBody>
        </p:sp>
        <p:sp>
          <p:nvSpPr>
            <p:cNvPr id="9" name="文本框 8"/>
            <p:cNvSpPr txBox="1"/>
            <p:nvPr/>
          </p:nvSpPr>
          <p:spPr>
            <a:xfrm>
              <a:off x="9217" y="8412"/>
              <a:ext cx="703" cy="576"/>
            </a:xfrm>
            <a:prstGeom prst="rect">
              <a:avLst/>
            </a:prstGeom>
            <a:noFill/>
          </p:spPr>
          <p:txBody>
            <a:bodyPr wrap="none" rtlCol="0">
              <a:spAutoFit/>
            </a:bodyPr>
            <a:p>
              <a:r>
                <a:rPr lang="en-US" altLang="zh-CN"/>
                <a:t>DL</a:t>
              </a:r>
              <a:endParaRPr lang="en-US" altLang="zh-CN"/>
            </a:p>
          </p:txBody>
        </p:sp>
        <p:sp>
          <p:nvSpPr>
            <p:cNvPr id="10" name="文本框 9"/>
            <p:cNvSpPr txBox="1"/>
            <p:nvPr/>
          </p:nvSpPr>
          <p:spPr>
            <a:xfrm>
              <a:off x="9269" y="4882"/>
              <a:ext cx="606" cy="576"/>
            </a:xfrm>
            <a:prstGeom prst="rect">
              <a:avLst/>
            </a:prstGeom>
            <a:noFill/>
          </p:spPr>
          <p:txBody>
            <a:bodyPr wrap="none" rtlCol="0">
              <a:spAutoFit/>
            </a:bodyPr>
            <a:p>
              <a:r>
                <a:rPr lang="en-US" altLang="zh-CN"/>
                <a:t>AI</a:t>
              </a:r>
              <a:endParaRPr lang="en-US" altLang="zh-CN"/>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Deep Learning and Neural Networks</a:t>
            </a:r>
            <a:endParaRPr lang="zh-CN" altLang="en-US"/>
          </a:p>
        </p:txBody>
      </p:sp>
      <p:sp>
        <p:nvSpPr>
          <p:cNvPr id="3" name="内容占位符 2"/>
          <p:cNvSpPr>
            <a:spLocks noGrp="1"/>
          </p:cNvSpPr>
          <p:nvPr>
            <p:ph idx="1"/>
          </p:nvPr>
        </p:nvSpPr>
        <p:spPr>
          <a:xfrm>
            <a:off x="838200" y="1825625"/>
            <a:ext cx="6662420" cy="4351655"/>
          </a:xfrm>
        </p:spPr>
        <p:txBody>
          <a:bodyPr/>
          <a:p>
            <a:r>
              <a:rPr lang="zh-CN" altLang="en-US"/>
              <a:t>Deep-learning algorithms solve the same problem using deep neural networks, a type of software architecture inspired by the human brain</a:t>
            </a:r>
            <a:r>
              <a:rPr lang="en-US" altLang="zh-CN"/>
              <a:t>.</a:t>
            </a:r>
            <a:endParaRPr lang="en-US" altLang="zh-CN"/>
          </a:p>
          <a:p>
            <a:r>
              <a:rPr lang="en-US" altLang="zh-CN"/>
              <a:t>Neural networks are layers upon layers of variables that adjust themselves to the properties of the data they're trained on and become capable of doing tasks such as classifying images and converting speech to text.</a:t>
            </a:r>
            <a:endParaRPr lang="en-US" altLang="zh-CN"/>
          </a:p>
        </p:txBody>
      </p:sp>
      <p:pic>
        <p:nvPicPr>
          <p:cNvPr id="4" name="图片 3"/>
          <p:cNvPicPr>
            <a:picLocks noChangeAspect="1"/>
          </p:cNvPicPr>
          <p:nvPr/>
        </p:nvPicPr>
        <p:blipFill>
          <a:blip r:embed="rId1"/>
          <a:stretch>
            <a:fillRect/>
          </a:stretch>
        </p:blipFill>
        <p:spPr>
          <a:xfrm>
            <a:off x="7708900" y="2374265"/>
            <a:ext cx="3305810" cy="2832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What Is Deep Learning Used For?</a:t>
            </a:r>
            <a:endParaRPr lang="zh-CN" altLang="en-US"/>
          </a:p>
        </p:txBody>
      </p:sp>
      <p:sp>
        <p:nvSpPr>
          <p:cNvPr id="3" name="内容占位符 2"/>
          <p:cNvSpPr>
            <a:spLocks noGrp="1"/>
          </p:cNvSpPr>
          <p:nvPr>
            <p:ph idx="1"/>
          </p:nvPr>
        </p:nvSpPr>
        <p:spPr/>
        <p:txBody>
          <a:bodyPr/>
          <a:p>
            <a:r>
              <a:rPr lang="zh-CN" altLang="en-US"/>
              <a:t>Computer vision</a:t>
            </a:r>
            <a:endParaRPr lang="zh-CN" altLang="en-US"/>
          </a:p>
          <a:p>
            <a:r>
              <a:rPr lang="zh-CN" altLang="en-US"/>
              <a:t>Voice and speech recognition</a:t>
            </a:r>
            <a:endParaRPr lang="zh-CN" altLang="en-US"/>
          </a:p>
          <a:p>
            <a:r>
              <a:rPr lang="zh-CN" altLang="en-US"/>
              <a:t>Natural language processing (NLP) and generation (NLG)</a:t>
            </a:r>
            <a:endParaRPr lang="zh-CN" altLang="en-US"/>
          </a:p>
          <a:p>
            <a:r>
              <a:rPr lang="en-US" altLang="zh-CN"/>
              <a:t>....</a:t>
            </a:r>
            <a:endParaRPr lang="en-US" altLang="zh-CN"/>
          </a:p>
          <a:p>
            <a:r>
              <a:rPr lang="en-US" altLang="zh-CN"/>
              <a:t>Bioinformatics</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Deep learning framework</a:t>
            </a:r>
            <a:endParaRPr lang="en-US" altLang="zh-CN"/>
          </a:p>
        </p:txBody>
      </p:sp>
      <p:sp>
        <p:nvSpPr>
          <p:cNvPr id="3" name="内容占位符 2"/>
          <p:cNvSpPr>
            <a:spLocks noGrp="1"/>
          </p:cNvSpPr>
          <p:nvPr>
            <p:ph idx="1"/>
          </p:nvPr>
        </p:nvSpPr>
        <p:spPr/>
        <p:txBody>
          <a:bodyPr/>
          <a:p>
            <a:r>
              <a:rPr lang="en-US" altLang="zh-CN"/>
              <a:t>pytorch</a:t>
            </a:r>
            <a:endParaRPr lang="en-US" altLang="zh-CN"/>
          </a:p>
          <a:p>
            <a:r>
              <a:rPr lang="en-US" altLang="zh-CN"/>
              <a:t>tensorflow</a:t>
            </a:r>
            <a:endParaRPr lang="en-US" altLang="zh-CN"/>
          </a:p>
          <a:p>
            <a:r>
              <a:rPr lang="en-US" altLang="zh-CN"/>
              <a:t>caffe</a:t>
            </a:r>
            <a:endParaRPr lang="en-US" altLang="zh-CN"/>
          </a:p>
          <a:p>
            <a:r>
              <a:rPr lang="en-US" altLang="zh-CN"/>
              <a:t>mxnet</a:t>
            </a:r>
            <a:endParaRPr lang="en-US" altLang="zh-CN"/>
          </a:p>
          <a:p>
            <a:r>
              <a:rPr lang="en-US" altLang="zh-CN"/>
              <a:t>...</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 to deep learning</a:t>
            </a:r>
            <a:endParaRPr lang="en-US" altLang="zh-CN"/>
          </a:p>
        </p:txBody>
      </p:sp>
      <p:sp>
        <p:nvSpPr>
          <p:cNvPr id="3" name="内容占位符 2"/>
          <p:cNvSpPr>
            <a:spLocks noGrp="1"/>
          </p:cNvSpPr>
          <p:nvPr>
            <p:ph idx="1"/>
          </p:nvPr>
        </p:nvSpPr>
        <p:spPr/>
        <p:txBody>
          <a:bodyPr/>
          <a:p>
            <a:r>
              <a:rPr lang="en-US" altLang="zh-CN"/>
              <a:t>Install pytorch</a:t>
            </a:r>
            <a:endParaRPr lang="en-US" altLang="zh-CN"/>
          </a:p>
          <a:p>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pytorch </a:t>
            </a:r>
            <a:endParaRPr lang="en-US" altLang="zh-CN"/>
          </a:p>
        </p:txBody>
      </p:sp>
      <p:sp>
        <p:nvSpPr>
          <p:cNvPr id="3" name="内容占位符 2"/>
          <p:cNvSpPr>
            <a:spLocks noGrp="1"/>
          </p:cNvSpPr>
          <p:nvPr>
            <p:ph idx="1"/>
          </p:nvPr>
        </p:nvSpPr>
        <p:spPr/>
        <p:txBody>
          <a:bodyPr/>
          <a:p>
            <a:r>
              <a:rPr lang="en-US" altLang="zh-CN"/>
              <a:t>pytorch installation from https://pytorch.org/get-started/locally/</a:t>
            </a:r>
            <a:endParaRPr lang="en-US" altLang="zh-CN"/>
          </a:p>
          <a:p>
            <a:endParaRPr lang="en-US" altLang="zh-CN"/>
          </a:p>
          <a:p>
            <a:pPr marL="0" indent="0">
              <a:buNone/>
            </a:pPr>
            <a:endParaRPr lang="en-US" altLang="zh-CN"/>
          </a:p>
        </p:txBody>
      </p:sp>
      <p:pic>
        <p:nvPicPr>
          <p:cNvPr id="4" name="图片 3"/>
          <p:cNvPicPr>
            <a:picLocks noChangeAspect="1"/>
          </p:cNvPicPr>
          <p:nvPr/>
        </p:nvPicPr>
        <p:blipFill>
          <a:blip r:embed="rId1"/>
          <a:stretch>
            <a:fillRect/>
          </a:stretch>
        </p:blipFill>
        <p:spPr>
          <a:xfrm>
            <a:off x="1974850" y="2459990"/>
            <a:ext cx="7835265" cy="35388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Basic operations of pytorch</a:t>
            </a:r>
            <a:endParaRPr lang="en-US" altLang="zh-CN"/>
          </a:p>
        </p:txBody>
      </p:sp>
      <p:sp>
        <p:nvSpPr>
          <p:cNvPr id="3" name="内容占位符 2"/>
          <p:cNvSpPr>
            <a:spLocks noGrp="1"/>
          </p:cNvSpPr>
          <p:nvPr>
            <p:ph idx="1"/>
          </p:nvPr>
        </p:nvSpPr>
        <p:spPr/>
        <p:txBody>
          <a:bodyPr/>
          <a:p>
            <a:r>
              <a:rPr lang="en-US" altLang="zh-CN"/>
              <a:t>scalar</a:t>
            </a:r>
            <a:endParaRPr lang="en-US" altLang="zh-CN"/>
          </a:p>
          <a:p>
            <a:r>
              <a:rPr lang="en-US" altLang="zh-CN"/>
              <a:t>tensor</a:t>
            </a:r>
            <a:endParaRPr lang="en-US" altLang="zh-CN"/>
          </a:p>
          <a:p>
            <a:r>
              <a:rPr lang="en-US" altLang="zh-CN"/>
              <a:t>variable</a:t>
            </a:r>
            <a:endParaRPr lang="en-US" altLang="zh-CN"/>
          </a:p>
          <a:p>
            <a:r>
              <a:rPr lang="en-US" altLang="zh-CN"/>
              <a:t>slice </a:t>
            </a:r>
            <a:endParaRPr lang="en-US" altLang="zh-CN"/>
          </a:p>
          <a:p>
            <a:r>
              <a:rPr lang="en-US" altLang="zh-CN"/>
              <a:t>operations</a:t>
            </a:r>
            <a:endParaRPr lang="en-US" altLang="zh-CN"/>
          </a:p>
          <a:p>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2665</Words>
  <Application>WPS 演示</Application>
  <PresentationFormat>宽屏</PresentationFormat>
  <Paragraphs>120</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宋体</vt:lpstr>
      <vt:lpstr>Wingdings</vt:lpstr>
      <vt:lpstr>等线 Light</vt:lpstr>
      <vt:lpstr>等线</vt:lpstr>
      <vt:lpstr>微软雅黑</vt:lpstr>
      <vt:lpstr>Calibri</vt:lpstr>
      <vt:lpstr>Arial Unicode MS</vt:lpstr>
      <vt:lpstr>Office 主题​​</vt:lpstr>
      <vt:lpstr>Deep learning for image processing</vt:lpstr>
      <vt:lpstr>What is deep learning (DP)</vt:lpstr>
      <vt:lpstr>Deep Learning vs. Machine Learning</vt:lpstr>
      <vt:lpstr>Deep Learning and Neural Networks</vt:lpstr>
      <vt:lpstr>What Is Deep Learning Used For?</vt:lpstr>
      <vt:lpstr>Deep learning frame</vt:lpstr>
      <vt:lpstr>How to deep learning</vt:lpstr>
      <vt:lpstr>pytorch </vt:lpstr>
      <vt:lpstr>Basic operations of pytorch</vt:lpstr>
      <vt:lpstr>gradient upated with pytorch</vt:lpstr>
      <vt:lpstr>Training procedure for a neural network</vt:lpstr>
      <vt:lpstr>CNN on the digit image</vt:lpstr>
      <vt:lpstr>PowerPoint 演示文稿</vt:lpstr>
      <vt:lpstr>PowerPoint 演示文稿</vt:lpstr>
      <vt:lpstr>PowerPoint 演示文稿</vt:lpstr>
      <vt:lpstr>Last assignment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geometric transform</dc:title>
  <dc:creator>li max</dc:creator>
  <cp:lastModifiedBy>limax</cp:lastModifiedBy>
  <cp:revision>362</cp:revision>
  <dcterms:created xsi:type="dcterms:W3CDTF">2020-10-13T08:00:00Z</dcterms:created>
  <dcterms:modified xsi:type="dcterms:W3CDTF">2020-12-22T03:47:39Z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2052-10.8.0.5874</vt:lpwstr>
  </property>
</Properties>
</file>