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19" r:id="rId14"/>
    <p:sldId id="406" r:id="rId15"/>
    <p:sldId id="407" r:id="rId16"/>
    <p:sldId id="408" r:id="rId17"/>
    <p:sldId id="433" r:id="rId18"/>
    <p:sldId id="409" r:id="rId19"/>
    <p:sldId id="410" r:id="rId20"/>
    <p:sldId id="411" r:id="rId21"/>
    <p:sldId id="413" r:id="rId22"/>
    <p:sldId id="412" r:id="rId23"/>
    <p:sldId id="414" r:id="rId24"/>
    <p:sldId id="415" r:id="rId25"/>
    <p:sldId id="416" r:id="rId26"/>
    <p:sldId id="420" r:id="rId27"/>
    <p:sldId id="397" r:id="rId28"/>
    <p:sldId id="434" r:id="rId29"/>
    <p:sldId id="43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Color spce and edge detection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2020.10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RGB-&gt;HSV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0935" y="2328545"/>
            <a:ext cx="6412865" cy="3275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1735" y="2867025"/>
            <a:ext cx="283083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img = cv2.cvtColor(im, cv2.COLOR_RGB2HSV)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color space conversion function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5390" y="1691005"/>
            <a:ext cx="9761220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5345" y="2017395"/>
            <a:ext cx="3537585" cy="2823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3670" y="2616200"/>
            <a:ext cx="36709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how to extract the blue bottle cab </a:t>
            </a:r>
            <a:endParaRPr lang="en-US" altLang="zh-CN"/>
          </a:p>
          <a:p>
            <a:r>
              <a:rPr lang="en-US" altLang="zh-CN"/>
              <a:t>from the image?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 in HSV space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96005" cy="4351655"/>
          </a:xfrm>
        </p:spPr>
        <p:txBody>
          <a:bodyPr/>
          <a:p>
            <a:r>
              <a:rPr lang="zh-CN" altLang="en-US"/>
              <a:t>In HSV, it is more easier to represent a color than in BGR color-space.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0" y="2427605"/>
            <a:ext cx="6445885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Exercies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p>
            <a:r>
              <a:rPr lang="en-US" altLang="zh-CN"/>
              <a:t>Find the bottle cap in the image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272665"/>
            <a:ext cx="10635615" cy="3206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91930" y="2674620"/>
            <a:ext cx="872490" cy="3657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n-US" altLang="zh-CN"/>
              <a:t>blue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006590" y="876935"/>
            <a:ext cx="428498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lower_blue = np.array([100, 43, 46])</a:t>
            </a:r>
            <a:endParaRPr lang="zh-CN" altLang="en-US"/>
          </a:p>
          <a:p>
            <a:r>
              <a:rPr lang="zh-CN" altLang="en-US"/>
              <a:t>upper_blue = np.array([124, 255, 255])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02395" y="2381885"/>
            <a:ext cx="1066165" cy="320802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2225" y="2468245"/>
            <a:ext cx="9779000" cy="2756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Edge detection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edge filters: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	gradient, sobel filter, </a:t>
            </a:r>
            <a:r>
              <a:rPr lang="en-US" altLang="zh-CN" dirty="0" err="1">
                <a:sym typeface="+mn-ea"/>
              </a:rPr>
              <a:t>laplacian</a:t>
            </a:r>
            <a:endParaRPr lang="en-US" altLang="zh-CN" sz="2400" dirty="0" err="1">
              <a:sym typeface="+mn-ea"/>
            </a:endParaRPr>
          </a:p>
          <a:p>
            <a:pPr marL="0" indent="0">
              <a:buNone/>
            </a:pPr>
            <a:r>
              <a:rPr lang="en-US" altLang="zh-CN" b="1"/>
              <a:t>canny edge detection</a:t>
            </a:r>
            <a:endParaRPr lang="en-US" altLang="zh-CN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Canny edge detection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Step1: Noise Reduction</a:t>
            </a:r>
            <a:endParaRPr lang="en-US" altLang="zh-CN"/>
          </a:p>
          <a:p>
            <a:r>
              <a:rPr lang="en-US" altLang="zh-CN">
                <a:sym typeface="+mn-ea"/>
              </a:rPr>
              <a:t>Step2: </a:t>
            </a:r>
            <a:r>
              <a:rPr lang="en-US" altLang="zh-CN"/>
              <a:t>Finding Intensity Gradient of the Image</a:t>
            </a:r>
            <a:endParaRPr lang="en-US" altLang="zh-CN"/>
          </a:p>
          <a:p>
            <a:r>
              <a:rPr lang="en-US" altLang="zh-CN">
                <a:sym typeface="+mn-ea"/>
              </a:rPr>
              <a:t>Step3: </a:t>
            </a:r>
            <a:r>
              <a:rPr lang="en-US" altLang="zh-CN"/>
              <a:t>Non-maximum Suppression</a:t>
            </a:r>
            <a:endParaRPr lang="en-US" altLang="zh-CN"/>
          </a:p>
          <a:p>
            <a:r>
              <a:rPr lang="en-US" altLang="zh-CN"/>
              <a:t>Step4: Hysteresis Thresholding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3430" y="3877945"/>
            <a:ext cx="7094855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step1-</a:t>
            </a:r>
            <a:r>
              <a:rPr lang="en-US" altLang="zh-CN">
                <a:sym typeface="+mn-ea"/>
              </a:rPr>
              <a:t>Noise Reduction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emove the noise in the image with a 5x5 Gaussian filter.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step2-</a:t>
            </a:r>
            <a:r>
              <a:rPr lang="en-US" altLang="zh-CN">
                <a:sym typeface="+mn-ea"/>
              </a:rPr>
              <a:t>Finding Intensity Gradient of the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sobel kernel for gradient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3226435"/>
            <a:ext cx="8023225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Color space</a:t>
            </a:r>
            <a:endParaRPr lang="en-US" altLang="zh-CN" dirty="0"/>
          </a:p>
          <a:p>
            <a:r>
              <a:rPr lang="en-US" altLang="zh-CN" dirty="0"/>
              <a:t>Edge detection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0285" y="2833370"/>
            <a:ext cx="7632065" cy="1986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9680" y="1873885"/>
            <a:ext cx="5793105" cy="10058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 Find edge gradient and direction for each pixel, </a:t>
            </a:r>
            <a:endParaRPr lang="en-US" altLang="zh-CN" sz="2000" b="1">
              <a:sym typeface="+mn-ea"/>
            </a:endParaRPr>
          </a:p>
          <a:p>
            <a:pPr algn="l"/>
            <a:r>
              <a:rPr lang="en-US" altLang="zh-CN" sz="2000" b="1">
                <a:sym typeface="+mn-ea"/>
              </a:rPr>
              <a:t>is rounded to one of four angles representing </a:t>
            </a:r>
            <a:endParaRPr lang="en-US" altLang="zh-CN" sz="2000" b="1">
              <a:sym typeface="+mn-ea"/>
            </a:endParaRPr>
          </a:p>
          <a:p>
            <a:pPr algn="l"/>
            <a:r>
              <a:rPr lang="en-US" altLang="zh-CN" sz="2000" b="1">
                <a:sym typeface="+mn-ea"/>
              </a:rPr>
              <a:t>vertical, horizontal and two diagonal directions. </a:t>
            </a:r>
            <a:endParaRPr lang="en-US" altLang="zh-CN" sz="2000" b="1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step3-</a:t>
            </a:r>
            <a:r>
              <a:rPr lang="en-US" altLang="zh-CN">
                <a:sym typeface="+mn-ea"/>
              </a:rPr>
              <a:t>Non-maximum Suppression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9175" y="2411730"/>
            <a:ext cx="7154545" cy="340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0590" y="1497330"/>
            <a:ext cx="3856990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P</a:t>
            </a:r>
            <a:r>
              <a:rPr lang="zh-CN" altLang="en-US" sz="2000"/>
              <a:t>ixel is checked if it is a local maximum in its neighborhood in the direction of gradien</a:t>
            </a:r>
            <a:r>
              <a:rPr lang="en-US" altLang="zh-CN" sz="2000"/>
              <a:t>t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910590" y="3488690"/>
            <a:ext cx="3711575" cy="1615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Point A is on the edge</a:t>
            </a:r>
            <a:r>
              <a:rPr lang="en-US" altLang="zh-CN" sz="2000"/>
              <a:t>, Point B and C are in gradient directions. So point A is checked with point B and C to see if it forms a local maximum.</a:t>
            </a:r>
            <a:endParaRPr lang="en-US" altLang="zh-CN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step4-Hysteresis Thresholding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1085" y="1842135"/>
            <a:ext cx="5626735" cy="3310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8060" y="1842135"/>
            <a:ext cx="4904740" cy="222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Any edges with intensity gradient more than maxVal are sure to be edges and those below minVal are sure to be non-edges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/>
              <a:t>If the edges are connected to "sure-edge" pixels, they are considered to be part of edges</a:t>
            </a:r>
            <a:endParaRPr lang="en-US" altLang="zh-CN" sz="200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296785" y="1364615"/>
            <a:ext cx="1143635" cy="891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585835" y="1257935"/>
            <a:ext cx="12084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sure-edge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0760" y="4088130"/>
            <a:ext cx="4516120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This stage also removes small pixels noises on the assumption that edges are long lines.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Canny edge detection in 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cv2.Canny(im, threshold1, threshold2[, edges[, L2gradient]]) -&gt; edges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3625" y="1777365"/>
            <a:ext cx="4947920" cy="232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" y="4193540"/>
            <a:ext cx="4771390" cy="2268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60" y="1777365"/>
            <a:ext cx="5673090" cy="46850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color space conversion to different color space</a:t>
            </a:r>
            <a:endParaRPr lang="en-US" altLang="zh-CN"/>
          </a:p>
          <a:p>
            <a:r>
              <a:rPr lang="en-US" altLang="zh-CN"/>
              <a:t>find the edge using canny detector</a:t>
            </a:r>
            <a:endParaRPr lang="en-US" altLang="zh-CN"/>
          </a:p>
          <a:p>
            <a:r>
              <a:rPr lang="en-US" altLang="zh-CN"/>
              <a:t>find the blue region in color space 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There is one noise image (down load from my github)</a:t>
            </a:r>
            <a:endParaRPr lang="en-US" altLang="zh-CN"/>
          </a:p>
          <a:p>
            <a:r>
              <a:rPr lang="en-US" altLang="zh-CN"/>
              <a:t>1. Try to remove the noise of the image</a:t>
            </a:r>
            <a:endParaRPr lang="en-US" altLang="zh-CN"/>
          </a:p>
          <a:p>
            <a:r>
              <a:rPr lang="en-US" altLang="zh-CN"/>
              <a:t>2. Find the edge of the object</a:t>
            </a:r>
            <a:endParaRPr lang="en-US" altLang="zh-CN"/>
          </a:p>
          <a:p>
            <a:r>
              <a:rPr lang="en-US" altLang="zh-CN"/>
              <a:t>3. finish the work and commit it to me</a:t>
            </a:r>
            <a:endParaRPr lang="en-US" altLang="zh-CN"/>
          </a:p>
        </p:txBody>
      </p:sp>
      <p:pic>
        <p:nvPicPr>
          <p:cNvPr id="5" name="图片 4" descr="b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015" y="3215640"/>
            <a:ext cx="3048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the edge using at least 3 methods</a:t>
            </a:r>
            <a:endParaRPr lang="en-US" altLang="zh-CN"/>
          </a:p>
        </p:txBody>
      </p:sp>
      <p:pic>
        <p:nvPicPr>
          <p:cNvPr id="4" name="图片 3" descr="le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1515" y="2559685"/>
            <a:ext cx="3617595" cy="36175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Requirements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finishing the homework using jupyter file(.ipynb)</a:t>
            </a:r>
            <a:endParaRPr lang="en-US" altLang="zh-CN"/>
          </a:p>
          <a:p>
            <a:r>
              <a:rPr lang="en-US" altLang="zh-CN"/>
              <a:t>please upload the homework to my wechat or my email </a:t>
            </a:r>
            <a:r>
              <a:rPr lang="en-US" altLang="zh-CN">
                <a:sym typeface="+mn-ea"/>
              </a:rPr>
              <a:t>275268490@qq.com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space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many color spaces in image processing, such RGB, HSV, Lab, YUV...</a:t>
            </a:r>
            <a:endParaRPr lang="en-US" altLang="zh-CN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RGB color space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43000" y="2171065"/>
            <a:ext cx="3545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Original point corresponding to the black, the diagonal stands for the gray.</a:t>
            </a:r>
            <a:endParaRPr lang="en-US" altLang="zh-CN"/>
          </a:p>
          <a:p>
            <a:r>
              <a:rPr lang="en-US" altLang="zh-CN"/>
              <a:t>The brightness of each color is represented by 0-255,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whole color is 256^3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5300" y="1691005"/>
            <a:ext cx="5267960" cy="429958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8033385" y="1849120"/>
            <a:ext cx="756285" cy="403161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HSV color space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7895" y="1109345"/>
            <a:ext cx="4714240" cy="5046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075" y="2093595"/>
            <a:ext cx="444817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Hue </a:t>
            </a:r>
            <a:r>
              <a:rPr lang="en-US" altLang="zh-CN"/>
              <a:t>(H), Saturation (S), Value (V)</a:t>
            </a:r>
            <a:endParaRPr lang="en-US" altLang="zh-CN"/>
          </a:p>
          <a:p>
            <a:r>
              <a:rPr lang="en-US" altLang="zh-CN"/>
              <a:t>Hue represents the wavelength of light reflected from the object (color of name).</a:t>
            </a:r>
            <a:endParaRPr lang="en-US" altLang="zh-CN"/>
          </a:p>
          <a:p>
            <a:r>
              <a:rPr lang="en-US" altLang="zh-CN"/>
              <a:t>Saturation is the depth of the color, such as dark red, light red.</a:t>
            </a:r>
            <a:endParaRPr lang="en-US" altLang="zh-CN"/>
          </a:p>
          <a:p>
            <a:r>
              <a:rPr lang="en-US" altLang="zh-CN"/>
              <a:t>Value is the brightness of the color.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CIELab color space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8450" y="1565910"/>
            <a:ext cx="4143375" cy="4518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105" y="1839595"/>
            <a:ext cx="49777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 is lightness, A represents the components from green to red. B represents the components from blue to yellow.</a:t>
            </a:r>
            <a:endParaRPr lang="en-US" altLang="zh-CN"/>
          </a:p>
          <a:p>
            <a:r>
              <a:rPr lang="en-US" altLang="zh-CN"/>
              <a:t>Lab is device-independent, and more in line with human visual perception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Changing Color-space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There are more than 274color-space conversion methods available in OpenCV.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flag = [i for i in dir(cv2) if i.startswith('COLOR_')]</a:t>
            </a:r>
            <a:endParaRPr lang="zh-CN" altLang="en-US"/>
          </a:p>
          <a:p>
            <a:r>
              <a:rPr lang="zh-CN" altLang="en-US"/>
              <a:t>print(flag)</a:t>
            </a:r>
            <a:endParaRPr lang="zh-CN" altLang="en-US"/>
          </a:p>
          <a:p>
            <a:r>
              <a:rPr lang="zh-CN" altLang="en-US"/>
              <a:t>print(len(flag))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RGB-&gt;Gray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7558"/>
          <a:stretch>
            <a:fillRect/>
          </a:stretch>
        </p:blipFill>
        <p:spPr>
          <a:xfrm>
            <a:off x="4830445" y="2139315"/>
            <a:ext cx="6873240" cy="3411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795" y="2245995"/>
            <a:ext cx="297688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img = cv2.cvtColor(im, cv2.COLOR_RGB2GRAY)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RGB-&gt;LAB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9160" y="2341880"/>
            <a:ext cx="6276975" cy="3297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6635" y="2663190"/>
            <a:ext cx="2938145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img = cv2.cvtColor(im, cv2.COLOR_RGB2LAB)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3068</Words>
  <Application>WPS 演示</Application>
  <PresentationFormat>宽屏</PresentationFormat>
  <Paragraphs>143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Office 主题​​</vt:lpstr>
      <vt:lpstr>Color spce and edge detection</vt:lpstr>
      <vt:lpstr>Contents </vt:lpstr>
      <vt:lpstr>Color space</vt:lpstr>
      <vt:lpstr>RGB color space</vt:lpstr>
      <vt:lpstr>HSV color space</vt:lpstr>
      <vt:lpstr>CIELab color space</vt:lpstr>
      <vt:lpstr>Changing Color-space</vt:lpstr>
      <vt:lpstr>RGB-&gt;Gray</vt:lpstr>
      <vt:lpstr>RGB-&gt;LAB</vt:lpstr>
      <vt:lpstr>RGB-&gt;LAB</vt:lpstr>
      <vt:lpstr>color space conversion function</vt:lpstr>
      <vt:lpstr>PowerPoint 演示文稿</vt:lpstr>
      <vt:lpstr>Demo in HSV space</vt:lpstr>
      <vt:lpstr>Exercies </vt:lpstr>
      <vt:lpstr>PowerPoint 演示文稿</vt:lpstr>
      <vt:lpstr>PowerPoint 演示文稿</vt:lpstr>
      <vt:lpstr>Canny edge detection</vt:lpstr>
      <vt:lpstr>step1-Noise Reduction</vt:lpstr>
      <vt:lpstr>step2-Finding Intensity Gradient of the Image</vt:lpstr>
      <vt:lpstr>PowerPoint 演示文稿</vt:lpstr>
      <vt:lpstr>step3-Non-maximum Suppression</vt:lpstr>
      <vt:lpstr>step4-Hysteresis Thresholding</vt:lpstr>
      <vt:lpstr>Canny edge detection in opencv</vt:lpstr>
      <vt:lpstr>PowerPoint 演示文稿</vt:lpstr>
      <vt:lpstr>exercises</vt:lpstr>
      <vt:lpstr>Homework</vt:lpstr>
      <vt:lpstr>Homework1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limax</cp:lastModifiedBy>
  <cp:revision>242</cp:revision>
  <dcterms:created xsi:type="dcterms:W3CDTF">2020-10-13T08:00:00Z</dcterms:created>
  <dcterms:modified xsi:type="dcterms:W3CDTF">2020-11-17T01:07:55Z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