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446" r:id="rId4"/>
    <p:sldId id="500" r:id="rId5"/>
    <p:sldId id="530" r:id="rId6"/>
    <p:sldId id="522" r:id="rId7"/>
    <p:sldId id="523" r:id="rId8"/>
    <p:sldId id="518" r:id="rId9"/>
    <p:sldId id="519" r:id="rId10"/>
    <p:sldId id="524" r:id="rId11"/>
    <p:sldId id="520" r:id="rId12"/>
    <p:sldId id="501" r:id="rId13"/>
    <p:sldId id="531" r:id="rId14"/>
    <p:sldId id="532" r:id="rId15"/>
    <p:sldId id="535" r:id="rId16"/>
    <p:sldId id="533" r:id="rId17"/>
    <p:sldId id="53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endParaRPr lang="zh-CN" altLang="en-US" sz="4800" dirty="0"/>
          </a:p>
          <a:p>
            <a:r>
              <a:rPr lang="en-US" altLang="zh-CN" dirty="0"/>
              <a:t>Normalized cut for image segmentation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60000" lnSpcReduction="20000"/>
          </a:bodyPr>
          <a:lstStyle/>
          <a:p>
            <a:pPr algn="l"/>
            <a:endParaRPr lang="zh-CN" altLang="en-US" sz="2000" dirty="0"/>
          </a:p>
          <a:p>
            <a:r>
              <a:rPr lang="en-US" altLang="zh-CN" dirty="0"/>
              <a:t>2020.11</a:t>
            </a:r>
            <a:endParaRPr lang="zh-CN" altLang="en-US" dirty="0"/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Ncuts in sklearn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 b="1"/>
              <a:t>skimage.future.graph.</a:t>
            </a:r>
            <a:r>
              <a:rPr lang="zh-CN" altLang="en-US" b="1">
                <a:sym typeface="+mn-ea"/>
              </a:rPr>
              <a:t>cut</a:t>
            </a:r>
            <a:r>
              <a:rPr lang="zh-CN" altLang="en-US">
                <a:sym typeface="+mn-ea"/>
              </a:rPr>
              <a:t>_</a:t>
            </a:r>
            <a:r>
              <a:rPr lang="zh-CN" altLang="en-US" b="1">
                <a:sym typeface="+mn-ea"/>
              </a:rPr>
              <a:t>normalized</a:t>
            </a:r>
            <a:r>
              <a:rPr lang="en-US" altLang="zh-CN" b="1"/>
              <a:t>(labels, rag, thresh=0.001, num_cuts=10, in_place=True, max_edge=1.0, *, random_state=None)</a:t>
            </a:r>
            <a:endParaRPr lang="en-US" altLang="zh-CN" b="1"/>
          </a:p>
          <a:p>
            <a:r>
              <a:rPr lang="en-US" altLang="zh-CN"/>
              <a:t>labels: The array of labels.</a:t>
            </a:r>
            <a:endParaRPr lang="en-US" altLang="zh-CN"/>
          </a:p>
          <a:p>
            <a:r>
              <a:rPr lang="en-US" altLang="zh-CN"/>
              <a:t>rag: The region adjacency graph.</a:t>
            </a:r>
            <a:endParaRPr lang="en-US" altLang="zh-CN"/>
          </a:p>
          <a:p>
            <a:r>
              <a:rPr lang="en-US" altLang="zh-CN"/>
              <a:t>thresh: The threshold. A subgraph won’t be further subdivided if the value of the N-cut exceeds thresh.</a:t>
            </a:r>
            <a:endParaRPr lang="en-US" altLang="zh-CN"/>
          </a:p>
          <a:p>
            <a:r>
              <a:rPr lang="en-US" altLang="zh-CN"/>
              <a:t>num_cuts: The number or N-cuts to perform before determining the optimal one.</a:t>
            </a:r>
            <a:endParaRPr lang="en-US" altLang="zh-CN"/>
          </a:p>
          <a:p>
            <a:r>
              <a:rPr lang="en-US" altLang="zh-CN"/>
              <a:t>max_edge:  The maximum possible value of an edge in the RAG. This corresponds to an edge between identical regions. This is used to put self edges in the RAG.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Steps of graph cut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create the graph for the image</a:t>
            </a:r>
            <a:endParaRPr lang="en-US" altLang="zh-CN"/>
          </a:p>
          <a:p>
            <a:r>
              <a:rPr lang="en-US" altLang="zh-CN"/>
              <a:t>2. do the segmentation using min/max flow algorithm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Superpixels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3545" y="2502535"/>
            <a:ext cx="2853055" cy="2160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20" y="2502535"/>
            <a:ext cx="288798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Segmentation with superpixels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1962785"/>
            <a:ext cx="8700770" cy="3890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superpixels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speed</a:t>
            </a:r>
            <a:endParaRPr lang="en-US" altLang="zh-CN"/>
          </a:p>
          <a:p>
            <a:r>
              <a:rPr lang="en-US" altLang="zh-CN"/>
              <a:t>the color in the same region is similar</a:t>
            </a:r>
            <a:endParaRPr lang="en-US" altLang="zh-CN"/>
          </a:p>
          <a:p>
            <a:r>
              <a:rPr lang="en-US" altLang="zh-CN"/>
              <a:t>the superpixel is comactness</a:t>
            </a:r>
            <a:endParaRPr lang="en-US" altLang="zh-CN"/>
          </a:p>
          <a:p>
            <a:r>
              <a:rPr lang="en-US" altLang="zh-CN"/>
              <a:t>the contour is good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Ncuts with sueprpixels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05170" y="1908810"/>
            <a:ext cx="3413760" cy="2263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30" y="1901190"/>
            <a:ext cx="3429000" cy="2270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570" y="4413250"/>
            <a:ext cx="3192145" cy="21126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Segmentation with N-cut based on superpixels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graph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 </a:t>
            </a:r>
            <a:r>
              <a:rPr lang="en-US"/>
              <a:t>A g</a:t>
            </a:r>
            <a:r>
              <a:t>raph </a:t>
            </a:r>
            <a:r>
              <a:rPr lang="en-US"/>
              <a:t>has nodes and edges</a:t>
            </a:r>
            <a:endParaRPr lang="en-US"/>
          </a:p>
          <a:p>
            <a:r>
              <a:rPr lang="en-US"/>
              <a:t>G = (V, E)</a:t>
            </a:r>
            <a:r>
              <a:rPr lang="zh-CN" altLang="en-US"/>
              <a:t>，</a:t>
            </a:r>
            <a:r>
              <a:rPr lang="en-US" altLang="zh-CN"/>
              <a:t>V is the vertex, and E is edge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1135" y="2997200"/>
            <a:ext cx="6126480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Weighted graph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edge is defined by weight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4535" y="2541270"/>
            <a:ext cx="5400040" cy="2920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Segmentation with graph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0783"/>
          <a:stretch>
            <a:fillRect/>
          </a:stretch>
        </p:blipFill>
        <p:spPr>
          <a:xfrm>
            <a:off x="2286635" y="2426970"/>
            <a:ext cx="2012315" cy="198374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725" y="2001520"/>
            <a:ext cx="2480310" cy="283654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5037455" y="3423920"/>
            <a:ext cx="1301115" cy="1016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min-cut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/>
              <a:t>The graph  can be partitioned into two </a:t>
            </a:r>
            <a:endParaRPr lang="en-US" altLang="zh-CN"/>
          </a:p>
          <a:p>
            <a:r>
              <a:rPr lang="en-US" altLang="zh-CN"/>
              <a:t>disjoint sets, A, B: </a:t>
            </a:r>
            <a:endParaRPr lang="en-US" altLang="zh-CN"/>
          </a:p>
        </p:txBody>
      </p:sp>
      <p:pic>
        <p:nvPicPr>
          <p:cNvPr id="7" name="内容占位符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0" y="2433955"/>
            <a:ext cx="4540885" cy="245618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889750" y="2776220"/>
            <a:ext cx="1699260" cy="16992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u="sng"/>
          </a:p>
        </p:txBody>
      </p:sp>
      <p:sp>
        <p:nvSpPr>
          <p:cNvPr id="10" name="椭圆 9"/>
          <p:cNvSpPr/>
          <p:nvPr/>
        </p:nvSpPr>
        <p:spPr>
          <a:xfrm rot="19260000">
            <a:off x="9112250" y="2211705"/>
            <a:ext cx="1699260" cy="23577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u="sng"/>
          </a:p>
        </p:txBody>
      </p:sp>
      <p:cxnSp>
        <p:nvCxnSpPr>
          <p:cNvPr id="11" name="直接连接符 10"/>
          <p:cNvCxnSpPr/>
          <p:nvPr/>
        </p:nvCxnSpPr>
        <p:spPr>
          <a:xfrm>
            <a:off x="7999095" y="1938020"/>
            <a:ext cx="1592580" cy="30403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05" y="2433955"/>
            <a:ext cx="2209800" cy="2971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38555" y="2796540"/>
            <a:ext cx="547179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by simply removing edges connecting the two parts. </a:t>
            </a:r>
            <a:endParaRPr lang="zh-CN" altLang="en-US" sz="24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551420" y="1642110"/>
            <a:ext cx="524510" cy="1048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94980" y="141922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10220960" y="1739265"/>
            <a:ext cx="417195" cy="93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162540" y="1525905"/>
            <a:ext cx="31051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066800" y="3722370"/>
            <a:ext cx="605218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The degree of dissimilarity between these two pieces can be computed as total weight of the edges that have been removed.</a:t>
            </a:r>
            <a:endParaRPr lang="zh-CN" altLang="en-US" sz="24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4958715"/>
            <a:ext cx="333756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Disadvantage of min-cut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07125" y="1969770"/>
            <a:ext cx="4610100" cy="2918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615" y="2299335"/>
            <a:ext cx="523875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minimum cut criteria favors cutting small sets of isolated nodes in the graph.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Normalized cut</a:t>
            </a:r>
            <a:endParaRPr lang="en-US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985" y="2268855"/>
            <a:ext cx="4540885" cy="245618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229985" y="2611120"/>
            <a:ext cx="1699260" cy="16992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u="sng"/>
          </a:p>
        </p:txBody>
      </p:sp>
      <p:sp>
        <p:nvSpPr>
          <p:cNvPr id="7" name="椭圆 6"/>
          <p:cNvSpPr/>
          <p:nvPr/>
        </p:nvSpPr>
        <p:spPr>
          <a:xfrm rot="19260000">
            <a:off x="8452485" y="2046605"/>
            <a:ext cx="1699260" cy="23577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u="sng"/>
          </a:p>
        </p:txBody>
      </p:sp>
      <p:cxnSp>
        <p:nvCxnSpPr>
          <p:cNvPr id="9" name="直接连接符 8"/>
          <p:cNvCxnSpPr/>
          <p:nvPr/>
        </p:nvCxnSpPr>
        <p:spPr>
          <a:xfrm>
            <a:off x="7339330" y="1772920"/>
            <a:ext cx="1592580" cy="30403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0" y="2033905"/>
            <a:ext cx="4778375" cy="76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50365" y="3138805"/>
            <a:ext cx="3891915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and B are the segmentated regions,</a:t>
            </a:r>
            <a:endParaRPr lang="en-US" altLang="zh-CN"/>
          </a:p>
          <a:p>
            <a:r>
              <a:rPr lang="en-US" altLang="zh-CN"/>
              <a:t>cut(A,B) is the weight sumrization of </a:t>
            </a:r>
            <a:endParaRPr lang="en-US" altLang="zh-CN"/>
          </a:p>
          <a:p>
            <a:r>
              <a:rPr lang="en-US" altLang="zh-CN"/>
              <a:t>all the weights from  A to B.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50365" y="4310380"/>
            <a:ext cx="439547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/>
              <a:t>assoc(A,V) </a:t>
            </a:r>
            <a:r>
              <a:rPr lang="zh-CN" altLang="en-US"/>
              <a:t>is the total connection</a:t>
            </a:r>
            <a:endParaRPr lang="zh-CN" altLang="en-US"/>
          </a:p>
          <a:p>
            <a:r>
              <a:rPr lang="zh-CN" altLang="en-US"/>
              <a:t>from nodes in A to all nodes in the graph 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0915" y="2297430"/>
            <a:ext cx="477774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920" y="2023110"/>
            <a:ext cx="315531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Unfortunately, minimizing normalized cut exactly is NP-complete, even for the special case of graphs on grids.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18920" y="3661410"/>
            <a:ext cx="558101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can be computed efficiently by solving a</a:t>
            </a:r>
            <a:endParaRPr lang="zh-CN" altLang="en-US"/>
          </a:p>
          <a:p>
            <a:r>
              <a:rPr lang="zh-CN" altLang="en-US"/>
              <a:t>generalized eigenvalue problem.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Normalized cut steps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0660" y="1769110"/>
            <a:ext cx="7901940" cy="40570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79930" y="3293110"/>
            <a:ext cx="3571875" cy="3689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1800</Words>
  <Application>WPS 演示</Application>
  <PresentationFormat>宽屏</PresentationFormat>
  <Paragraphs>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Times New Roman</vt:lpstr>
      <vt:lpstr>Arial Unicode MS</vt:lpstr>
      <vt:lpstr>Office 主题​​</vt:lpstr>
      <vt:lpstr>Normalized cut for image segmentation</vt:lpstr>
      <vt:lpstr>What is graph </vt:lpstr>
      <vt:lpstr>Weighted graph</vt:lpstr>
      <vt:lpstr>PowerPoint 演示文稿</vt:lpstr>
      <vt:lpstr>min-cut</vt:lpstr>
      <vt:lpstr>PowerPoint 演示文稿</vt:lpstr>
      <vt:lpstr>Normalized cut</vt:lpstr>
      <vt:lpstr>PowerPoint 演示文稿</vt:lpstr>
      <vt:lpstr>Normalized cut steps</vt:lpstr>
      <vt:lpstr>Ncuts in sklearn</vt:lpstr>
      <vt:lpstr>Steps of graph cut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geometric transform</dc:title>
  <dc:creator>li max</dc:creator>
  <cp:lastModifiedBy>limax</cp:lastModifiedBy>
  <cp:revision>338</cp:revision>
  <dcterms:created xsi:type="dcterms:W3CDTF">2020-10-13T08:00:00Z</dcterms:created>
  <dcterms:modified xsi:type="dcterms:W3CDTF">2020-12-15T03:42:10Z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