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300" r:id="rId5"/>
    <p:sldId id="27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4" r:id="rId18"/>
    <p:sldId id="275" r:id="rId19"/>
    <p:sldId id="276" r:id="rId20"/>
    <p:sldId id="298" r:id="rId21"/>
    <p:sldId id="270" r:id="rId22"/>
    <p:sldId id="272" r:id="rId23"/>
    <p:sldId id="273" r:id="rId24"/>
    <p:sldId id="29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 fontScale="90000"/>
          </a:bodyPr>
          <a:lstStyle/>
          <a:p>
            <a:pPr algn="l"/>
            <a:endParaRPr lang="zh-CN" altLang="en-US" sz="4800" dirty="0"/>
          </a:p>
          <a:p>
            <a:r>
              <a:rPr lang="en-US" altLang="zh-CN" dirty="0"/>
              <a:t>Image geometric transformation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 fontScale="70000" lnSpcReduction="20000"/>
          </a:bodyPr>
          <a:lstStyle/>
          <a:p>
            <a:pPr algn="l"/>
            <a:endParaRPr lang="zh-CN" altLang="en-US" sz="2000" dirty="0"/>
          </a:p>
          <a:p>
            <a:r>
              <a:rPr lang="en-US" altLang="zh-CN" dirty="0"/>
              <a:t>2020.10</a:t>
            </a:r>
            <a:endParaRPr lang="zh-CN" altLang="en-US" dirty="0"/>
          </a:p>
        </p:txBody>
      </p:sp>
      <p:sp>
        <p:nvSpPr>
          <p:cNvPr id="8" name="Freeform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Vertical mirror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Taking the image horizontal central axis as the center, the image is divided into upper and lower parts for symmetrical transformation.</a:t>
            </a:r>
            <a:endParaRPr lang="en-US" altLang="zh-CN" dirty="0"/>
          </a:p>
          <a:p>
            <a:r>
              <a:rPr lang="en-US" altLang="zh-CN" dirty="0"/>
              <a:t>Rotate 180 degrees around the central axis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174" y="4113728"/>
            <a:ext cx="3330271" cy="168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555" y="3658575"/>
            <a:ext cx="3062242" cy="23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头: 右 5"/>
          <p:cNvSpPr/>
          <p:nvPr/>
        </p:nvSpPr>
        <p:spPr>
          <a:xfrm>
            <a:off x="5551046" y="4787511"/>
            <a:ext cx="648070" cy="334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(x0,y0)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(H-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Calibri" panose="020F0502020204030204" pitchFamily="34" charset="0"/>
              </a:rPr>
              <a:t>x0,W-y0</a:t>
            </a:r>
            <a:r>
              <a:rPr lang="en-US" altLang="zh-CN" sz="2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8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Verdana" panose="020B0604030504040204" pitchFamily="34" charset="0"/>
              </a:rPr>
              <a:t>x1 = H - x0, y1 = y0 ;</a:t>
            </a:r>
            <a:endParaRPr lang="en-US" altLang="zh-CN" sz="28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58" y="2015370"/>
            <a:ext cx="2616338" cy="125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箭头: 右 3"/>
          <p:cNvSpPr/>
          <p:nvPr/>
        </p:nvSpPr>
        <p:spPr>
          <a:xfrm>
            <a:off x="5530788" y="2476870"/>
            <a:ext cx="790113" cy="337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46528" y="2050883"/>
            <a:ext cx="1367161" cy="11506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44159" y="3486248"/>
            <a:ext cx="3763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Vertical </a:t>
            </a:r>
            <a:r>
              <a:rPr lang="zh-CN" altLang="en-US" dirty="0"/>
              <a:t>mirror transformation matrix</a:t>
            </a: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717" y="4438532"/>
            <a:ext cx="2654419" cy="124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01" y="3917727"/>
            <a:ext cx="5547841" cy="2019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Transpose transformation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Swap x and y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4447" y="3838853"/>
            <a:ext cx="4805069" cy="176923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951" y="1825625"/>
            <a:ext cx="2837740" cy="143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Rotation transformation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center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usually defined as the image center</a:t>
            </a:r>
            <a:endParaRPr lang="en-US" altLang="zh-C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The pixel in the original image (x0,y0) clockwise rotation to obtain (x1,y1):</a:t>
            </a:r>
            <a:endParaRPr lang="en-US" altLang="zh-C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587" y="3636814"/>
            <a:ext cx="3577651" cy="917881"/>
          </a:xfrm>
          <a:prstGeom prst="rect">
            <a:avLst/>
          </a:prstGeom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115" y="3499438"/>
            <a:ext cx="3243967" cy="119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箭头: 右 4"/>
          <p:cNvSpPr/>
          <p:nvPr/>
        </p:nvSpPr>
        <p:spPr>
          <a:xfrm>
            <a:off x="5174977" y="3915052"/>
            <a:ext cx="804909" cy="372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The size of the image in the rotation is usually changed.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4617" y="2736148"/>
            <a:ext cx="7622766" cy="30698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Image scaling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Scaling is just resizing of the image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455" y="2563303"/>
            <a:ext cx="21145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894" y="2365406"/>
            <a:ext cx="3216207" cy="449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990" y="2973512"/>
            <a:ext cx="170497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𝑆𝑥</m:t>
                              </m:r>
                            </m:e>
                            <m:e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𝑆𝑦</m:t>
                              </m:r>
                            </m:e>
                            <m:e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zh-CN">
                    <a:noFill/>
                  </a:rPr>
                  <a:t>M</a:t>
                </a:r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353945" y="1693545"/>
            <a:ext cx="465455" cy="4749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71495" y="2115820"/>
            <a:ext cx="465455" cy="4749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421890" y="2226310"/>
            <a:ext cx="552450" cy="1734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3071495" y="2788285"/>
            <a:ext cx="513715" cy="1182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114550" y="3961130"/>
            <a:ext cx="15875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scaling factor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Shear transformation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41575" y="3168650"/>
            <a:ext cx="1927860" cy="1688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265" y="3221990"/>
            <a:ext cx="1797685" cy="163512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850130" y="3632200"/>
            <a:ext cx="852805" cy="456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683" y="2058194"/>
            <a:ext cx="60960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216241" y="3773010"/>
            <a:ext cx="3435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be divided into x-direction and y-direction.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56482" y="1572927"/>
            <a:ext cx="5303520" cy="51288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43050" y="2637790"/>
            <a:ext cx="3284855" cy="2011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Old corner coordinates of the triangle = A (1, 1), B(0, 0), C(1, 0)</a:t>
            </a:r>
            <a:endParaRPr lang="zh-CN" altLang="en-US" b="1"/>
          </a:p>
          <a:p>
            <a:r>
              <a:rPr lang="zh-CN" altLang="en-US" b="1"/>
              <a:t>Shearing parameter towards X direction (Shx) = 2</a:t>
            </a:r>
            <a:endParaRPr lang="zh-CN" altLang="en-US" b="1"/>
          </a:p>
          <a:p>
            <a:r>
              <a:rPr lang="zh-CN" altLang="en-US" b="1"/>
              <a:t>Shearing parameter towards Y direction (Shy) = 2</a:t>
            </a:r>
            <a:endParaRPr lang="zh-C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Translation transformation</a:t>
            </a:r>
            <a:endParaRPr lang="en-US" altLang="zh-CN" dirty="0"/>
          </a:p>
          <a:p>
            <a:r>
              <a:rPr lang="en-US" altLang="zh-CN" dirty="0"/>
              <a:t>Mirror transformation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Rotation transformation </a:t>
            </a:r>
            <a:endParaRPr lang="en-US" altLang="zh-CN" dirty="0"/>
          </a:p>
          <a:p>
            <a:r>
              <a:rPr lang="en-US" altLang="zh-CN" dirty="0"/>
              <a:t>Scaling transformation</a:t>
            </a:r>
            <a:endParaRPr lang="en-US" altLang="zh-CN" dirty="0"/>
          </a:p>
          <a:p>
            <a:r>
              <a:rPr lang="en-US" altLang="zh-CN" dirty="0"/>
              <a:t>Shear transformation</a:t>
            </a:r>
            <a:endParaRPr lang="en-US" altLang="zh-CN" dirty="0"/>
          </a:p>
          <a:p>
            <a:r>
              <a:rPr lang="en-US" altLang="zh-CN" dirty="0"/>
              <a:t>Affine transformation</a:t>
            </a:r>
            <a:endParaRPr lang="en-US" altLang="zh-CN" dirty="0"/>
          </a:p>
          <a:p>
            <a:r>
              <a:rPr lang="en-US" altLang="zh-CN" dirty="0"/>
              <a:t>Perspective transformation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Affine Transformation</a:t>
            </a:r>
            <a:endParaRPr lang="en-US" altLang="zh-CN" b="1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In affine transformation, all parallel lines in the original image will still be parallel in the output image. </a:t>
            </a:r>
            <a:endParaRPr lang="en-US" altLang="zh-CN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Affine transformation = linear transformation + translation</a:t>
            </a:r>
            <a:endParaRPr lang="en-US" altLang="zh-CN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endParaRPr lang="zh-CN" alt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023122" y="345399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Before transformation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After transformation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Line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Line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Curve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Curve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parallel lines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parallel lines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Affine transformation can be considered as combination of rotation, shearing, translation, scaling.</a:t>
            </a:r>
            <a:endParaRPr lang="zh-CN" altLang="en-US" dirty="0"/>
          </a:p>
        </p:txBody>
      </p:sp>
      <p:pic>
        <p:nvPicPr>
          <p:cNvPr id="9220" name="Picture 4" descr="imag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801" y="2716786"/>
            <a:ext cx="4781736" cy="352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876148" y="1595575"/>
            <a:ext cx="7444652" cy="4050623"/>
            <a:chOff x="1583184" y="956383"/>
            <a:chExt cx="7444652" cy="405062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06335" y="3206468"/>
              <a:ext cx="4595661" cy="1800538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4580878" y="3429000"/>
              <a:ext cx="1216240" cy="8500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942123" y="2146715"/>
              <a:ext cx="1854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Rotation+scaling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039776" y="3393488"/>
              <a:ext cx="396534" cy="9299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544298" y="2096438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translation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 flipV="1">
              <a:off x="4998128" y="2651453"/>
              <a:ext cx="190870" cy="677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6320901" y="2497283"/>
              <a:ext cx="719091" cy="709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3184" y="1778140"/>
              <a:ext cx="1661304" cy="1005927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5856" y="956383"/>
              <a:ext cx="1638442" cy="1028789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9944" y="1586596"/>
              <a:ext cx="1287892" cy="11202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Exercises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Geometric transformation</a:t>
            </a:r>
            <a:endParaRPr lang="en-US" altLang="zh-CN"/>
          </a:p>
          <a:p>
            <a:r>
              <a:rPr lang="en-US" altLang="zh-CN"/>
              <a:t>0 </a:t>
            </a:r>
            <a:r>
              <a:rPr lang="en-US" altLang="zh-CN">
                <a:sym typeface="+mn-ea"/>
              </a:rPr>
              <a:t> import cv2, matplotlib, numpy</a:t>
            </a:r>
            <a:endParaRPr lang="en-US" altLang="zh-CN"/>
          </a:p>
          <a:p>
            <a:r>
              <a:rPr lang="en-US" altLang="zh-CN"/>
              <a:t>1. read one image (cv2.imread())</a:t>
            </a:r>
            <a:endParaRPr lang="en-US" altLang="zh-CN"/>
          </a:p>
          <a:p>
            <a:r>
              <a:rPr lang="en-US" altLang="zh-CN"/>
              <a:t>2. do translation, scaling, rotate, mirror, shear, and affine transform to this image.</a:t>
            </a:r>
            <a:endParaRPr lang="en-US" altLang="zh-CN"/>
          </a:p>
          <a:p>
            <a:r>
              <a:rPr lang="en-US" altLang="zh-CN"/>
              <a:t>3. show the transformed results.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Translation transformation</a:t>
            </a: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Mirror transformation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sym typeface="+mn-ea"/>
              </a:rPr>
              <a:t>Translation transformation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Rotation transformation 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Scaling transformation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Shear transformation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Affine transformation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Perspective transformation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knowledge for pixels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point (x0,y0) is changed to (x1,y1) by image transformation can be defined as: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048" y="3290181"/>
            <a:ext cx="6628195" cy="101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1387701" y="2957927"/>
            <a:ext cx="2592279" cy="1855433"/>
            <a:chOff x="2991775" y="4572000"/>
            <a:chExt cx="2592279" cy="1855433"/>
          </a:xfrm>
        </p:grpSpPr>
        <p:cxnSp>
          <p:nvCxnSpPr>
            <p:cNvPr id="8" name="直接箭头连接符 7"/>
            <p:cNvCxnSpPr/>
            <p:nvPr/>
          </p:nvCxnSpPr>
          <p:spPr>
            <a:xfrm flipV="1">
              <a:off x="3231472" y="4572000"/>
              <a:ext cx="0" cy="1855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2991775" y="6054571"/>
              <a:ext cx="25922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3542190" y="5761608"/>
              <a:ext cx="71021" cy="71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421080" y="5140171"/>
              <a:ext cx="108583" cy="79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471172" y="5734971"/>
              <a:ext cx="1034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(X0</a:t>
              </a:r>
              <a:r>
                <a:rPr lang="zh-CN" altLang="en-US" dirty="0"/>
                <a:t>，</a:t>
              </a:r>
              <a:r>
                <a:rPr lang="en-US" altLang="zh-CN" dirty="0"/>
                <a:t>y0)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444308" y="4833114"/>
              <a:ext cx="1034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(X1</a:t>
              </a:r>
              <a:r>
                <a:rPr lang="zh-CN" altLang="en-US" dirty="0"/>
                <a:t>，</a:t>
              </a:r>
              <a:r>
                <a:rPr lang="en-US" altLang="zh-CN" dirty="0"/>
                <a:t>y1)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Translation transformation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image is an 2D matrix, each pixel has one position, and the image can be considered as the combination of pixels.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049479" y="2652898"/>
            <a:ext cx="4286250" cy="3132431"/>
            <a:chOff x="2747638" y="2626265"/>
            <a:chExt cx="4286250" cy="3132431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1238" y="2634496"/>
              <a:ext cx="2152650" cy="312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638" y="2626265"/>
              <a:ext cx="2133600" cy="311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" name="直接连接符 5"/>
          <p:cNvCxnSpPr/>
          <p:nvPr/>
        </p:nvCxnSpPr>
        <p:spPr>
          <a:xfrm>
            <a:off x="5708342" y="2965142"/>
            <a:ext cx="0" cy="2485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5183080" y="3197444"/>
            <a:ext cx="5252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708342" y="3213718"/>
            <a:ext cx="2308194" cy="21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114190" y="350668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△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Calibri" panose="020F0502020204030204" pitchFamily="34" charset="0"/>
              </a:rPr>
              <a:t>x,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△</a:t>
            </a:r>
            <a:r>
              <a:rPr lang="en-US" altLang="zh-CN" dirty="0">
                <a:solidFill>
                  <a:srgbClr val="4D4D4D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Translation transformation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Translation is the shifting of object's location. </a:t>
            </a:r>
            <a:endParaRPr lang="en-US" altLang="zh-CN" b="0" i="0" dirty="0">
              <a:solidFill>
                <a:srgbClr val="4D4D4D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Verdana" panose="020B0604030504040204" pitchFamily="34" charset="0"/>
              </a:rPr>
              <a:t>x1 = x0 +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△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Calibri" panose="020F0502020204030204" pitchFamily="34" charset="0"/>
              </a:rPr>
              <a:t>x,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Verdana" panose="020B0604030504040204" pitchFamily="34" charset="0"/>
              </a:rPr>
              <a:t>y1 = y0 +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△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Calibri" panose="020F0502020204030204" pitchFamily="34" charset="0"/>
              </a:rPr>
              <a:t>y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940" y="2950022"/>
            <a:ext cx="3434826" cy="252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506" y="3429000"/>
            <a:ext cx="2952492" cy="13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箭头: 上弧形 7"/>
          <p:cNvSpPr/>
          <p:nvPr/>
        </p:nvSpPr>
        <p:spPr>
          <a:xfrm rot="2164842">
            <a:off x="6604931" y="2476672"/>
            <a:ext cx="1669112" cy="7092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80847" y="3737499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Matrix form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430610" y="3411244"/>
            <a:ext cx="1589103" cy="1350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6408422" y="5186794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Translation transformation matrix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7981025" y="2341856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Mathematical formula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Mirror transformation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Mirror transformation can be divided into horizontal mirror and vertical mirror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7404" y="3101743"/>
            <a:ext cx="6325829" cy="230475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20250" y="5486398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Original image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90559" y="5478994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horizontal mirror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34975" y="2769833"/>
            <a:ext cx="97654" cy="297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Horizontal mirror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Take the vertical central axis of image as the center, divide the image into two parts, left and right, for symmetrical transformation.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114" y="2892416"/>
            <a:ext cx="2871833" cy="252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078" y="2995205"/>
            <a:ext cx="3062242" cy="23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箭头: 上弧形 7"/>
          <p:cNvSpPr/>
          <p:nvPr/>
        </p:nvSpPr>
        <p:spPr>
          <a:xfrm>
            <a:off x="5175682" y="3071674"/>
            <a:ext cx="1695635" cy="2929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(x0,y0)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Calibri" panose="020F0502020204030204" pitchFamily="34" charset="0"/>
              </a:rPr>
              <a:t>x0,W-y0</a:t>
            </a:r>
            <a:r>
              <a:rPr lang="en-US" altLang="zh-CN" sz="24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400" b="0" i="0" dirty="0">
                <a:solidFill>
                  <a:srgbClr val="4D4D4D"/>
                </a:solidFill>
                <a:effectLst/>
                <a:latin typeface="Verdana" panose="020B0604030504040204" pitchFamily="34" charset="0"/>
              </a:rPr>
              <a:t>　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Verdana" panose="020B0604030504040204" pitchFamily="34" charset="0"/>
              </a:rPr>
              <a:t>x1 = x0,</a:t>
            </a:r>
            <a:r>
              <a:rPr lang="en-US" altLang="zh-CN" sz="2400" dirty="0">
                <a:solidFill>
                  <a:srgbClr val="4D4D4D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Verdana" panose="020B0604030504040204" pitchFamily="34" charset="0"/>
              </a:rPr>
              <a:t>y1 = W-y0 </a:t>
            </a:r>
            <a:endParaRPr lang="en-US" altLang="zh-CN" sz="2400" b="0" i="0" dirty="0">
              <a:solidFill>
                <a:srgbClr val="4D4D4D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altLang="zh-CN" sz="2400" b="0" i="0" dirty="0">
              <a:solidFill>
                <a:srgbClr val="4D4D4D"/>
              </a:solidFill>
              <a:effectLst/>
              <a:latin typeface="Verdana" panose="020B0604030504040204" pitchFamily="34" charset="0"/>
            </a:endParaRPr>
          </a:p>
          <a:p>
            <a:endParaRPr lang="zh-CN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788" y="1757917"/>
            <a:ext cx="2859499" cy="134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箭头: 右 3"/>
          <p:cNvSpPr/>
          <p:nvPr/>
        </p:nvSpPr>
        <p:spPr>
          <a:xfrm>
            <a:off x="4856085" y="2365899"/>
            <a:ext cx="1083076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93746" y="3575028"/>
            <a:ext cx="4257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Horizontal mirror transformation matrix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031115" y="1757917"/>
            <a:ext cx="1544714" cy="1325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672" y="3577292"/>
            <a:ext cx="2952492" cy="13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2639</Words>
  <Application>WPS 演示</Application>
  <PresentationFormat>宽屏</PresentationFormat>
  <Paragraphs>150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Helvetica</vt:lpstr>
      <vt:lpstr>Verdana</vt:lpstr>
      <vt:lpstr>Tahoma</vt:lpstr>
      <vt:lpstr>等线 Light</vt:lpstr>
      <vt:lpstr>等线</vt:lpstr>
      <vt:lpstr>微软雅黑</vt:lpstr>
      <vt:lpstr>Office 主题​​</vt:lpstr>
      <vt:lpstr>Image geometric transformation</vt:lpstr>
      <vt:lpstr>Contents </vt:lpstr>
      <vt:lpstr>Contents </vt:lpstr>
      <vt:lpstr>Basic knowledge for pixels</vt:lpstr>
      <vt:lpstr>Translation transformation</vt:lpstr>
      <vt:lpstr>Translation transformation</vt:lpstr>
      <vt:lpstr>Mirror transformation</vt:lpstr>
      <vt:lpstr>Horizontal mirror</vt:lpstr>
      <vt:lpstr>PowerPoint 演示文稿</vt:lpstr>
      <vt:lpstr>Vertical mirror</vt:lpstr>
      <vt:lpstr>PowerPoint 演示文稿</vt:lpstr>
      <vt:lpstr>Transpose transformation</vt:lpstr>
      <vt:lpstr>Rotation transformation</vt:lpstr>
      <vt:lpstr>PowerPoint 演示文稿</vt:lpstr>
      <vt:lpstr>Image scaling</vt:lpstr>
      <vt:lpstr>PowerPoint 演示文稿</vt:lpstr>
      <vt:lpstr>Shear transformation</vt:lpstr>
      <vt:lpstr>PowerPoint 演示文稿</vt:lpstr>
      <vt:lpstr>PowerPoint 演示文稿</vt:lpstr>
      <vt:lpstr>Affine Transformation</vt:lpstr>
      <vt:lpstr>PowerPoint 演示文稿</vt:lpstr>
      <vt:lpstr>PowerPoint 演示文稿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geometric transform</dc:title>
  <dc:creator>li max</dc:creator>
  <cp:lastModifiedBy>limax</cp:lastModifiedBy>
  <cp:revision>58</cp:revision>
  <dcterms:created xsi:type="dcterms:W3CDTF">2020-10-13T08:00:00Z</dcterms:created>
  <dcterms:modified xsi:type="dcterms:W3CDTF">2020-10-20T04:04:00Z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2052-10.8.0.5874</vt:lpwstr>
  </property>
</Properties>
</file>