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10" autoAdjust="0"/>
    <p:restoredTop sz="94660"/>
  </p:normalViewPr>
  <p:slideViewPr>
    <p:cSldViewPr snapToGrid="0">
      <p:cViewPr varScale="1">
        <p:scale>
          <a:sx n="90" d="100"/>
          <a:sy n="90" d="100"/>
        </p:scale>
        <p:origin x="3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878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104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647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070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89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53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865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99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87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54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33118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12/3/2023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9393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1C2F78B-DEE8-4195-A196-DFC51BDAD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1D79D08-4BE8-4799-BE09-5078DFEE2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5D65A1-16CB-407F-993F-2A6D59BCC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5D1B51-43C0-0239-6E88-19892D4BA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72937"/>
            <a:ext cx="7810169" cy="13608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AIML CA1</a:t>
            </a:r>
            <a:b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Part 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1F8668-88B3-657B-D8D0-37C2C39CDE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999" y="2332029"/>
            <a:ext cx="5435302" cy="338297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LIM JUN YI </a:t>
            </a:r>
            <a:br>
              <a:rPr lang="en-US" dirty="0"/>
            </a:br>
            <a:r>
              <a:rPr lang="en-US" dirty="0"/>
              <a:t>DAAA/1B/FT/03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44DEFD-3381-781D-5554-7CC0C99BE6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31402"/>
          <a:stretch/>
        </p:blipFill>
        <p:spPr>
          <a:xfrm>
            <a:off x="4634621" y="10"/>
            <a:ext cx="7557379" cy="6857990"/>
          </a:xfrm>
          <a:custGeom>
            <a:avLst/>
            <a:gdLst/>
            <a:ahLst/>
            <a:cxnLst/>
            <a:rect l="l" t="t" r="r" b="b"/>
            <a:pathLst>
              <a:path w="7557379" h="6858000">
                <a:moveTo>
                  <a:pt x="62130" y="0"/>
                </a:moveTo>
                <a:lnTo>
                  <a:pt x="7557379" y="0"/>
                </a:lnTo>
                <a:lnTo>
                  <a:pt x="7557379" y="6858000"/>
                </a:lnTo>
                <a:lnTo>
                  <a:pt x="0" y="6858000"/>
                </a:lnTo>
                <a:lnTo>
                  <a:pt x="0" y="6857999"/>
                </a:lnTo>
                <a:lnTo>
                  <a:pt x="736812" y="6857999"/>
                </a:lnTo>
                <a:lnTo>
                  <a:pt x="6722464" y="3"/>
                </a:lnTo>
                <a:lnTo>
                  <a:pt x="7041779" y="1"/>
                </a:lnTo>
                <a:lnTo>
                  <a:pt x="62130" y="1"/>
                </a:lnTo>
                <a:close/>
              </a:path>
            </a:pathLst>
          </a:cu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D6B3702-19B7-471C-974D-4A163151E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76547" y="0"/>
            <a:ext cx="6812757" cy="6858000"/>
          </a:xfrm>
          <a:custGeom>
            <a:avLst/>
            <a:gdLst>
              <a:gd name="connsiteX0" fmla="*/ 6010592 w 6899617"/>
              <a:gd name="connsiteY0" fmla="*/ 0 h 6858000"/>
              <a:gd name="connsiteX1" fmla="*/ 6899617 w 6899617"/>
              <a:gd name="connsiteY1" fmla="*/ 0 h 6858000"/>
              <a:gd name="connsiteX2" fmla="*/ 6899617 w 6899617"/>
              <a:gd name="connsiteY2" fmla="*/ 1529274 h 6858000"/>
              <a:gd name="connsiteX3" fmla="*/ 2229334 w 6899617"/>
              <a:gd name="connsiteY3" fmla="*/ 6858000 h 6858000"/>
              <a:gd name="connsiteX4" fmla="*/ 0 w 6899617"/>
              <a:gd name="connsiteY4" fmla="*/ 6858000 h 6858000"/>
              <a:gd name="connsiteX0" fmla="*/ 5966258 w 6855283"/>
              <a:gd name="connsiteY0" fmla="*/ 0 h 6858000"/>
              <a:gd name="connsiteX1" fmla="*/ 6855283 w 6855283"/>
              <a:gd name="connsiteY1" fmla="*/ 0 h 6858000"/>
              <a:gd name="connsiteX2" fmla="*/ 6855283 w 6855283"/>
              <a:gd name="connsiteY2" fmla="*/ 1529274 h 6858000"/>
              <a:gd name="connsiteX3" fmla="*/ 2185000 w 6855283"/>
              <a:gd name="connsiteY3" fmla="*/ 6858000 h 6858000"/>
              <a:gd name="connsiteX4" fmla="*/ 0 w 6855283"/>
              <a:gd name="connsiteY4" fmla="*/ 6858000 h 6858000"/>
              <a:gd name="connsiteX5" fmla="*/ 5966258 w 6855283"/>
              <a:gd name="connsiteY5" fmla="*/ 0 h 6858000"/>
              <a:gd name="connsiteX0" fmla="*/ 5966258 w 6855283"/>
              <a:gd name="connsiteY0" fmla="*/ 0 h 6858000"/>
              <a:gd name="connsiteX1" fmla="*/ 6810948 w 6855283"/>
              <a:gd name="connsiteY1" fmla="*/ 0 h 6858000"/>
              <a:gd name="connsiteX2" fmla="*/ 6855283 w 6855283"/>
              <a:gd name="connsiteY2" fmla="*/ 1529274 h 6858000"/>
              <a:gd name="connsiteX3" fmla="*/ 2185000 w 6855283"/>
              <a:gd name="connsiteY3" fmla="*/ 6858000 h 6858000"/>
              <a:gd name="connsiteX4" fmla="*/ 0 w 6855283"/>
              <a:gd name="connsiteY4" fmla="*/ 6858000 h 6858000"/>
              <a:gd name="connsiteX5" fmla="*/ 5966258 w 6855283"/>
              <a:gd name="connsiteY5" fmla="*/ 0 h 6858000"/>
              <a:gd name="connsiteX0" fmla="*/ 5966258 w 6810948"/>
              <a:gd name="connsiteY0" fmla="*/ 0 h 6858000"/>
              <a:gd name="connsiteX1" fmla="*/ 6810948 w 6810948"/>
              <a:gd name="connsiteY1" fmla="*/ 0 h 6858000"/>
              <a:gd name="connsiteX2" fmla="*/ 6799865 w 6810948"/>
              <a:gd name="connsiteY2" fmla="*/ 1562525 h 6858000"/>
              <a:gd name="connsiteX3" fmla="*/ 2185000 w 6810948"/>
              <a:gd name="connsiteY3" fmla="*/ 6858000 h 6858000"/>
              <a:gd name="connsiteX4" fmla="*/ 0 w 6810948"/>
              <a:gd name="connsiteY4" fmla="*/ 6858000 h 6858000"/>
              <a:gd name="connsiteX5" fmla="*/ 5966258 w 6810948"/>
              <a:gd name="connsiteY5" fmla="*/ 0 h 6858000"/>
              <a:gd name="connsiteX0" fmla="*/ 5966258 w 6810948"/>
              <a:gd name="connsiteY0" fmla="*/ 0 h 6858000"/>
              <a:gd name="connsiteX1" fmla="*/ 6810948 w 6810948"/>
              <a:gd name="connsiteY1" fmla="*/ 0 h 6858000"/>
              <a:gd name="connsiteX2" fmla="*/ 6799865 w 6810948"/>
              <a:gd name="connsiteY2" fmla="*/ 1551442 h 6858000"/>
              <a:gd name="connsiteX3" fmla="*/ 2185000 w 6810948"/>
              <a:gd name="connsiteY3" fmla="*/ 6858000 h 6858000"/>
              <a:gd name="connsiteX4" fmla="*/ 0 w 6810948"/>
              <a:gd name="connsiteY4" fmla="*/ 6858000 h 6858000"/>
              <a:gd name="connsiteX5" fmla="*/ 5966258 w 6810948"/>
              <a:gd name="connsiteY5" fmla="*/ 0 h 6858000"/>
              <a:gd name="connsiteX0" fmla="*/ 5966258 w 6812757"/>
              <a:gd name="connsiteY0" fmla="*/ 0 h 6858000"/>
              <a:gd name="connsiteX1" fmla="*/ 6810948 w 6812757"/>
              <a:gd name="connsiteY1" fmla="*/ 0 h 6858000"/>
              <a:gd name="connsiteX2" fmla="*/ 6811779 w 6812757"/>
              <a:gd name="connsiteY2" fmla="*/ 1527614 h 6858000"/>
              <a:gd name="connsiteX3" fmla="*/ 2185000 w 6812757"/>
              <a:gd name="connsiteY3" fmla="*/ 6858000 h 6858000"/>
              <a:gd name="connsiteX4" fmla="*/ 0 w 6812757"/>
              <a:gd name="connsiteY4" fmla="*/ 6858000 h 6858000"/>
              <a:gd name="connsiteX5" fmla="*/ 5966258 w 6812757"/>
              <a:gd name="connsiteY5" fmla="*/ 0 h 6858000"/>
              <a:gd name="connsiteX0" fmla="*/ 5966258 w 6812757"/>
              <a:gd name="connsiteY0" fmla="*/ 0 h 6858000"/>
              <a:gd name="connsiteX1" fmla="*/ 6810948 w 6812757"/>
              <a:gd name="connsiteY1" fmla="*/ 0 h 6858000"/>
              <a:gd name="connsiteX2" fmla="*/ 6811779 w 6812757"/>
              <a:gd name="connsiteY2" fmla="*/ 1527614 h 6858000"/>
              <a:gd name="connsiteX3" fmla="*/ 2185000 w 6812757"/>
              <a:gd name="connsiteY3" fmla="*/ 6858000 h 6858000"/>
              <a:gd name="connsiteX4" fmla="*/ 0 w 6812757"/>
              <a:gd name="connsiteY4" fmla="*/ 6858000 h 6858000"/>
              <a:gd name="connsiteX5" fmla="*/ 5966258 w 6812757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12757" h="6858000">
                <a:moveTo>
                  <a:pt x="5966258" y="0"/>
                </a:moveTo>
                <a:lnTo>
                  <a:pt x="6810948" y="0"/>
                </a:lnTo>
                <a:cubicBezTo>
                  <a:pt x="6807254" y="520842"/>
                  <a:pt x="6815473" y="1006772"/>
                  <a:pt x="6811779" y="1527614"/>
                </a:cubicBezTo>
                <a:lnTo>
                  <a:pt x="2185000" y="6858000"/>
                </a:lnTo>
                <a:lnTo>
                  <a:pt x="0" y="6858000"/>
                </a:lnTo>
                <a:lnTo>
                  <a:pt x="5966258" y="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0D86B0D-0E25-49AC-8123-2522E0A76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322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C7ACE-E0B2-CE85-4A4C-97F3E4890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600" y="3362325"/>
            <a:ext cx="4362450" cy="2809875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SG" i="0" dirty="0"/>
              <a:t>Creating 2 train-test split, one is with the original df, the other is with filtered_df which is without outliers.</a:t>
            </a:r>
          </a:p>
          <a:p>
            <a:pPr marL="342900" indent="-342900">
              <a:buAutoNum type="arabicPeriod"/>
            </a:pPr>
            <a:r>
              <a:rPr lang="en-SG" i="0" dirty="0"/>
              <a:t>Standardisation (Scaling) of data</a:t>
            </a:r>
          </a:p>
          <a:p>
            <a:r>
              <a:rPr lang="en-SG" i="0" dirty="0"/>
              <a:t>Now I have 4 different X_trains:</a:t>
            </a:r>
          </a:p>
          <a:p>
            <a:r>
              <a:rPr lang="en-SG" i="0" dirty="0"/>
              <a:t>X_train_unfiltered, scaled_X_train_unfiltered,</a:t>
            </a:r>
          </a:p>
          <a:p>
            <a:r>
              <a:rPr lang="en-SG" i="0" dirty="0"/>
              <a:t>X_train_filtered, scaled_X_train_filtered</a:t>
            </a:r>
          </a:p>
          <a:p>
            <a:pPr marL="342900" indent="-342900">
              <a:buAutoNum type="arabicPeriod"/>
            </a:pPr>
            <a:endParaRPr lang="en-SG" i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62FCF7-98CB-83E2-2EB6-C4603DA57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Train-test Split</a:t>
            </a:r>
            <a:br>
              <a:rPr lang="en-SG" dirty="0"/>
            </a:b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19F376-56BA-1880-527F-3C6FE8A2F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795" y="1117134"/>
            <a:ext cx="6045711" cy="22451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764C0C-6A40-5A96-D55C-314C0B2CC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795" y="3362325"/>
            <a:ext cx="3935093" cy="25826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9C645B8-E011-B35B-8A69-D36CC7094B4D}"/>
              </a:ext>
            </a:extLst>
          </p:cNvPr>
          <p:cNvSpPr txBox="1"/>
          <p:nvPr/>
        </p:nvSpPr>
        <p:spPr>
          <a:xfrm>
            <a:off x="1152525" y="300039"/>
            <a:ext cx="10344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/>
              <a:t>Step 2: Train-Test Split</a:t>
            </a:r>
          </a:p>
        </p:txBody>
      </p:sp>
    </p:spTree>
    <p:extLst>
      <p:ext uri="{BB962C8B-B14F-4D97-AF65-F5344CB8AC3E}">
        <p14:creationId xmlns:p14="http://schemas.microsoft.com/office/powerpoint/2010/main" val="1243505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C04F0-C21D-A618-A6C8-128B65465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580821"/>
            <a:ext cx="9905999" cy="629294"/>
          </a:xfrm>
        </p:spPr>
        <p:txBody>
          <a:bodyPr>
            <a:normAutofit/>
          </a:bodyPr>
          <a:lstStyle/>
          <a:p>
            <a:r>
              <a:rPr lang="en-SG" sz="3000" dirty="0"/>
              <a:t>Process of training &amp; tuning the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D781F-7025-E80C-0C0F-344A11888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I will be using </a:t>
            </a:r>
            <a:r>
              <a:rPr lang="en-SG" dirty="0">
                <a:highlight>
                  <a:srgbClr val="008080"/>
                </a:highlight>
              </a:rPr>
              <a:t>f1_weighted </a:t>
            </a:r>
            <a:r>
              <a:rPr lang="en-SG" dirty="0"/>
              <a:t>as the scoring, as there seems to be an imbalance of data for the quality columns (target). Thus, if I would to use the normal f1 or accuracy, it may not be a good representative of the models’ capabilities to predict.</a:t>
            </a:r>
          </a:p>
          <a:p>
            <a:r>
              <a:rPr lang="en-SG" dirty="0"/>
              <a:t>Process of training + Tuning</a:t>
            </a:r>
          </a:p>
          <a:p>
            <a:pPr lvl="1"/>
            <a:r>
              <a:rPr lang="en-SG" dirty="0"/>
              <a:t>	</a:t>
            </a:r>
            <a:r>
              <a:rPr lang="en-SG" i="0" dirty="0"/>
              <a:t>1. Use Cross Validation on 4 different X_trains for each model and see which produces the 	best results</a:t>
            </a:r>
          </a:p>
          <a:p>
            <a:pPr lvl="1"/>
            <a:r>
              <a:rPr lang="en-SG" i="0" dirty="0"/>
              <a:t>	2. Tune the model</a:t>
            </a:r>
          </a:p>
          <a:p>
            <a:pPr lvl="1"/>
            <a:r>
              <a:rPr lang="en-SG" i="0" dirty="0"/>
              <a:t>	3. Use Cross Validation (again)  to produce the best results of the models to compare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D9A701-E5A9-28E9-77A3-115183AC395D}"/>
              </a:ext>
            </a:extLst>
          </p:cNvPr>
          <p:cNvSpPr txBox="1"/>
          <p:nvPr/>
        </p:nvSpPr>
        <p:spPr>
          <a:xfrm>
            <a:off x="1143000" y="359229"/>
            <a:ext cx="97318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/>
              <a:t>Step 3: Training + Tuning of Models</a:t>
            </a:r>
          </a:p>
        </p:txBody>
      </p:sp>
    </p:spTree>
    <p:extLst>
      <p:ext uri="{BB962C8B-B14F-4D97-AF65-F5344CB8AC3E}">
        <p14:creationId xmlns:p14="http://schemas.microsoft.com/office/powerpoint/2010/main" val="3578469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CCC07-4036-AFE5-3054-0B3EF8BF6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515" y="336936"/>
            <a:ext cx="3932237" cy="971550"/>
          </a:xfrm>
        </p:spPr>
        <p:txBody>
          <a:bodyPr>
            <a:normAutofit/>
          </a:bodyPr>
          <a:lstStyle/>
          <a:p>
            <a:r>
              <a:rPr lang="en-SG" dirty="0"/>
              <a:t>K-nearest neighbors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BB1915-C45A-DAB7-0FB9-E42787C879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0571" y="1396661"/>
            <a:ext cx="3932237" cy="2206523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SG" i="0" dirty="0"/>
              <a:t>Find out which X_train produces the best results for KNN</a:t>
            </a:r>
          </a:p>
          <a:p>
            <a:pPr marL="342900" indent="-342900">
              <a:buAutoNum type="arabicPeriod"/>
            </a:pPr>
            <a:r>
              <a:rPr lang="en-SG" i="0" dirty="0"/>
              <a:t>Tune hyperparameters of KNN</a:t>
            </a:r>
          </a:p>
          <a:p>
            <a:pPr marL="342900" indent="-342900">
              <a:buAutoNum type="arabicPeriod"/>
            </a:pPr>
            <a:r>
              <a:rPr lang="en-SG" i="0" dirty="0"/>
              <a:t>Compare the based and tuned KNN models to see which one is better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9755B8-095A-78B4-F346-87A1BA750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964" y="3603184"/>
            <a:ext cx="4318948" cy="25054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A229DA-A341-E4D1-4C90-251E30D1D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549" y="638045"/>
            <a:ext cx="4503923" cy="27459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0CED895-5B28-A521-6320-E381F20235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7357" y="1396661"/>
            <a:ext cx="2332855" cy="14322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1CE9E0A-4D83-97BA-AAF6-4996A22A56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4549" y="3653747"/>
            <a:ext cx="5358380" cy="231842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8FC2CB0-F58C-1C3B-FD2C-D3C8D7098474}"/>
              </a:ext>
            </a:extLst>
          </p:cNvPr>
          <p:cNvSpPr txBox="1"/>
          <p:nvPr/>
        </p:nvSpPr>
        <p:spPr>
          <a:xfrm>
            <a:off x="790571" y="360318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1.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652661-CC34-427E-EEDE-329D1EC14243}"/>
              </a:ext>
            </a:extLst>
          </p:cNvPr>
          <p:cNvSpPr txBox="1"/>
          <p:nvPr/>
        </p:nvSpPr>
        <p:spPr>
          <a:xfrm>
            <a:off x="5619750" y="638045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2.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5B3D72-6602-B04A-8A1B-ACB0144D72CB}"/>
              </a:ext>
            </a:extLst>
          </p:cNvPr>
          <p:cNvSpPr txBox="1"/>
          <p:nvPr/>
        </p:nvSpPr>
        <p:spPr>
          <a:xfrm>
            <a:off x="5572124" y="3653747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3474575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A7DB6-2A82-0627-0549-7651D79BE2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1492705"/>
            <a:ext cx="3932236" cy="2211388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AutoNum type="arabicPeriod"/>
            </a:pPr>
            <a:r>
              <a:rPr lang="en-SG" i="0" dirty="0"/>
              <a:t>Find out which X_train produces the best results for Logistic Regression </a:t>
            </a:r>
          </a:p>
          <a:p>
            <a:pPr marL="342900" indent="-342900">
              <a:buAutoNum type="arabicPeriod"/>
            </a:pPr>
            <a:r>
              <a:rPr lang="en-SG" i="0" dirty="0"/>
              <a:t>Tune hyperparameters of Logistic Regression </a:t>
            </a:r>
          </a:p>
          <a:p>
            <a:pPr marL="342900" indent="-342900">
              <a:buAutoNum type="arabicPeriod"/>
            </a:pPr>
            <a:r>
              <a:rPr lang="en-SG" i="0" dirty="0"/>
              <a:t>Compare the based and tuned Logistic Regression models to see which one is better</a:t>
            </a:r>
          </a:p>
          <a:p>
            <a:endParaRPr lang="en-SG" i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0221370-D583-0FC3-8B4A-352144CEE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5776"/>
            <a:ext cx="3932236" cy="885824"/>
          </a:xfrm>
        </p:spPr>
        <p:txBody>
          <a:bodyPr/>
          <a:lstStyle/>
          <a:p>
            <a:r>
              <a:rPr lang="en-SG" dirty="0"/>
              <a:t>Logistic regression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3BFF47-E0D5-05F5-FFED-D91AF19BC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25198"/>
            <a:ext cx="4653107" cy="26968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664DF6-B334-4C96-CC77-B4EF16756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85776"/>
            <a:ext cx="5560241" cy="25717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1813892-EE5E-FD10-E196-B9D7DB9AB7EA}"/>
              </a:ext>
            </a:extLst>
          </p:cNvPr>
          <p:cNvSpPr txBox="1"/>
          <p:nvPr/>
        </p:nvSpPr>
        <p:spPr>
          <a:xfrm>
            <a:off x="476250" y="3825198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1.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C43065-A4D1-0966-0352-EED758658759}"/>
              </a:ext>
            </a:extLst>
          </p:cNvPr>
          <p:cNvSpPr txBox="1"/>
          <p:nvPr/>
        </p:nvSpPr>
        <p:spPr>
          <a:xfrm>
            <a:off x="5781675" y="485776"/>
            <a:ext cx="93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2.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6E39CCF-5F97-9587-C706-01A298838D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429000"/>
            <a:ext cx="5364904" cy="253283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0F3B893-C2B2-7937-9BBB-A00BC45AC9FD}"/>
              </a:ext>
            </a:extLst>
          </p:cNvPr>
          <p:cNvSpPr txBox="1"/>
          <p:nvPr/>
        </p:nvSpPr>
        <p:spPr>
          <a:xfrm>
            <a:off x="5781675" y="3429000"/>
            <a:ext cx="93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1767152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39AC3-506F-9969-CFCA-8103A4728B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57275" y="1362076"/>
            <a:ext cx="3932236" cy="2211388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SG" i="0" dirty="0"/>
              <a:t>Find out which X_train produces the best results for Naïve Bayes</a:t>
            </a:r>
          </a:p>
          <a:p>
            <a:pPr marL="342900" indent="-342900">
              <a:buAutoNum type="arabicPeriod"/>
            </a:pPr>
            <a:r>
              <a:rPr lang="en-SG" i="0" dirty="0"/>
              <a:t>Tune hyperparameters of Naïve Bayes</a:t>
            </a:r>
          </a:p>
          <a:p>
            <a:pPr marL="342900" indent="-342900">
              <a:buAutoNum type="arabicPeriod"/>
            </a:pPr>
            <a:r>
              <a:rPr lang="en-SG" i="0" dirty="0"/>
              <a:t>Compare the based and tuned Naïve Bayes models to see which one is better</a:t>
            </a:r>
          </a:p>
          <a:p>
            <a:endParaRPr lang="en-S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275602-D230-2278-51D3-A33235BF3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275" y="495301"/>
            <a:ext cx="3932236" cy="619124"/>
          </a:xfrm>
        </p:spPr>
        <p:txBody>
          <a:bodyPr/>
          <a:lstStyle/>
          <a:p>
            <a:r>
              <a:rPr lang="en-SG" dirty="0"/>
              <a:t>Naïve Bayes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F88C16-ECEF-623D-E207-D1F8AF270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634" y="3573465"/>
            <a:ext cx="4597852" cy="26844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3A287E-4434-436D-2E88-A73F8585F306}"/>
              </a:ext>
            </a:extLst>
          </p:cNvPr>
          <p:cNvSpPr txBox="1"/>
          <p:nvPr/>
        </p:nvSpPr>
        <p:spPr>
          <a:xfrm>
            <a:off x="780408" y="3573464"/>
            <a:ext cx="55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1.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0DC823-FF43-11F7-A4A4-1B20FCB05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0470" y="409576"/>
            <a:ext cx="3932236" cy="26569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BDBD61-5AA5-5A52-11F7-72CFC7104B19}"/>
              </a:ext>
            </a:extLst>
          </p:cNvPr>
          <p:cNvSpPr txBox="1"/>
          <p:nvPr/>
        </p:nvSpPr>
        <p:spPr>
          <a:xfrm>
            <a:off x="6748045" y="409576"/>
            <a:ext cx="70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2.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344A781-393B-35D4-9A03-FCB49279B4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2132" y="3573464"/>
            <a:ext cx="5805802" cy="249396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74EA2D3-0A53-2454-EE83-ACE6D938AF95}"/>
              </a:ext>
            </a:extLst>
          </p:cNvPr>
          <p:cNvSpPr txBox="1"/>
          <p:nvPr/>
        </p:nvSpPr>
        <p:spPr>
          <a:xfrm>
            <a:off x="5793966" y="3573464"/>
            <a:ext cx="97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127213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56E78-A50D-2326-DFDE-D1B3AEC663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57275" y="1390650"/>
            <a:ext cx="3932236" cy="197902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SG" i="0" dirty="0"/>
              <a:t>Find out which X_train produces the best results for SVC</a:t>
            </a:r>
          </a:p>
          <a:p>
            <a:pPr marL="342900" indent="-342900">
              <a:buAutoNum type="arabicPeriod"/>
            </a:pPr>
            <a:r>
              <a:rPr lang="en-SG" i="0" dirty="0"/>
              <a:t>Tune hyperparameters of  SVC</a:t>
            </a:r>
          </a:p>
          <a:p>
            <a:pPr marL="342900" indent="-342900">
              <a:buAutoNum type="arabicPeriod"/>
            </a:pPr>
            <a:r>
              <a:rPr lang="en-SG" i="0" dirty="0"/>
              <a:t>Compare the based and tuned SVC models to see which one is better</a:t>
            </a:r>
          </a:p>
          <a:p>
            <a:endParaRPr lang="en-S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42BFADD-9D4D-9417-B860-07A6D9B23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275" y="495301"/>
            <a:ext cx="3932236" cy="895349"/>
          </a:xfrm>
        </p:spPr>
        <p:txBody>
          <a:bodyPr>
            <a:normAutofit fontScale="90000"/>
          </a:bodyPr>
          <a:lstStyle/>
          <a:p>
            <a:r>
              <a:rPr lang="en-SG" dirty="0"/>
              <a:t>Support vector classification (SVC)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53F1F2-C5A7-CA9E-A41D-3255A3948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218" y="3488330"/>
            <a:ext cx="4638682" cy="28190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B7BECE-EFAD-C9A4-D1E8-0C6ED1B0E97F}"/>
              </a:ext>
            </a:extLst>
          </p:cNvPr>
          <p:cNvSpPr txBox="1"/>
          <p:nvPr/>
        </p:nvSpPr>
        <p:spPr>
          <a:xfrm>
            <a:off x="713754" y="3488330"/>
            <a:ext cx="54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1.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9D761E-B515-20DD-A909-4E6199552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3899" y="337883"/>
            <a:ext cx="6072080" cy="25196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D18A678-3210-E235-6062-C0B0627BB358}"/>
              </a:ext>
            </a:extLst>
          </p:cNvPr>
          <p:cNvSpPr txBox="1"/>
          <p:nvPr/>
        </p:nvSpPr>
        <p:spPr>
          <a:xfrm>
            <a:off x="5295900" y="337883"/>
            <a:ext cx="51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2.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9215CD9-A63B-2426-E05F-A74D23096F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3429000"/>
            <a:ext cx="5809735" cy="26003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265D22C-8B53-9262-9912-51A21EDE5BE3}"/>
              </a:ext>
            </a:extLst>
          </p:cNvPr>
          <p:cNvSpPr txBox="1"/>
          <p:nvPr/>
        </p:nvSpPr>
        <p:spPr>
          <a:xfrm>
            <a:off x="5810250" y="34290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2283736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68766B-30E0-9B8E-19BD-D72949902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8071" y="1567544"/>
            <a:ext cx="3932236" cy="2114549"/>
          </a:xfrm>
        </p:spPr>
        <p:txBody>
          <a:bodyPr>
            <a:normAutofit fontScale="92500"/>
          </a:bodyPr>
          <a:lstStyle/>
          <a:p>
            <a:pPr marL="342900" indent="-342900">
              <a:buAutoNum type="arabicPeriod"/>
            </a:pPr>
            <a:r>
              <a:rPr lang="en-SG" i="0" dirty="0"/>
              <a:t>Find out which X_train produces the best results for Decision tree</a:t>
            </a:r>
          </a:p>
          <a:p>
            <a:pPr marL="342900" indent="-342900">
              <a:buAutoNum type="arabicPeriod"/>
            </a:pPr>
            <a:r>
              <a:rPr lang="en-SG" i="0" dirty="0"/>
              <a:t>Tune hyperparameters of Decision tree</a:t>
            </a:r>
          </a:p>
          <a:p>
            <a:pPr marL="342900" indent="-342900">
              <a:buAutoNum type="arabicPeriod"/>
            </a:pPr>
            <a:r>
              <a:rPr lang="en-SG" i="0" dirty="0"/>
              <a:t>Compare the based and tuned Decision tree models to see which one is better</a:t>
            </a:r>
          </a:p>
          <a:p>
            <a:endParaRPr lang="en-S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CD9100-7688-A549-B7B0-855D728A2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071" y="531811"/>
            <a:ext cx="3932236" cy="914399"/>
          </a:xfrm>
        </p:spPr>
        <p:txBody>
          <a:bodyPr>
            <a:normAutofit/>
          </a:bodyPr>
          <a:lstStyle/>
          <a:p>
            <a:r>
              <a:rPr lang="en-SG" dirty="0"/>
              <a:t>Decision tree classifier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49616D-F130-81C2-D862-FADC3959E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315" y="3429000"/>
            <a:ext cx="4891119" cy="28122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CF9E91-4882-FE49-592E-C73DA3F0C1EA}"/>
              </a:ext>
            </a:extLst>
          </p:cNvPr>
          <p:cNvSpPr txBox="1"/>
          <p:nvPr/>
        </p:nvSpPr>
        <p:spPr>
          <a:xfrm>
            <a:off x="506141" y="3429000"/>
            <a:ext cx="592347" cy="370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1.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EEB282-1259-2CDA-D7B0-B6DE837A0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302" y="349532"/>
            <a:ext cx="5056583" cy="26007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D4F69F4-6B74-4849-EA78-0A59AD42AB57}"/>
              </a:ext>
            </a:extLst>
          </p:cNvPr>
          <p:cNvSpPr txBox="1"/>
          <p:nvPr/>
        </p:nvSpPr>
        <p:spPr>
          <a:xfrm>
            <a:off x="6099936" y="347145"/>
            <a:ext cx="652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2.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E6461D9-8CA8-3ACF-E59E-658469C35E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8942" y="3429000"/>
            <a:ext cx="5531301" cy="260070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A3A7BFA-4C0C-5F9A-A9A2-E9D84AE3A0FE}"/>
              </a:ext>
            </a:extLst>
          </p:cNvPr>
          <p:cNvSpPr txBox="1"/>
          <p:nvPr/>
        </p:nvSpPr>
        <p:spPr>
          <a:xfrm>
            <a:off x="5865962" y="3430603"/>
            <a:ext cx="560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2150145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38DF0-E378-5708-1627-03987A032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1458457"/>
            <a:ext cx="3932236" cy="2199143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AutoNum type="arabicPeriod"/>
            </a:pPr>
            <a:r>
              <a:rPr lang="en-SG" i="0" dirty="0"/>
              <a:t>Train Dummy Classifier with X_train_unfiltered (Simulate how the model will perform without any adjustments</a:t>
            </a:r>
          </a:p>
          <a:p>
            <a:pPr marL="342900" indent="-342900">
              <a:buAutoNum type="arabicPeriod"/>
            </a:pPr>
            <a:r>
              <a:rPr lang="en-SG" i="0" dirty="0"/>
              <a:t>Tune the hyperparameters of Dummy Classifier model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SG" i="0" dirty="0"/>
              <a:t>Compare the based and tuned Dummy models to see which one is better</a:t>
            </a:r>
          </a:p>
          <a:p>
            <a:pPr marL="342900" indent="-342900">
              <a:buAutoNum type="arabicPeriod"/>
            </a:pPr>
            <a:endParaRPr lang="en-SG" i="0" dirty="0"/>
          </a:p>
          <a:p>
            <a:pPr marL="342900" indent="-342900">
              <a:buAutoNum type="arabicPeriod"/>
            </a:pPr>
            <a:endParaRPr lang="en-SG" i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0E87349-7B1B-2980-8225-D86726DF9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19565"/>
            <a:ext cx="3932236" cy="938892"/>
          </a:xfrm>
        </p:spPr>
        <p:txBody>
          <a:bodyPr>
            <a:normAutofit/>
          </a:bodyPr>
          <a:lstStyle/>
          <a:p>
            <a:r>
              <a:rPr lang="en-SG" dirty="0"/>
              <a:t>Dummy </a:t>
            </a:r>
            <a:br>
              <a:rPr lang="en-SG" dirty="0"/>
            </a:br>
            <a:r>
              <a:rPr lang="en-SG" dirty="0"/>
              <a:t>classifier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E86F35-4FF4-DE86-1198-7E199A9C1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763" y="846766"/>
            <a:ext cx="4586954" cy="17112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34C0AA-263B-F8AC-48A8-91FA44781C51}"/>
              </a:ext>
            </a:extLst>
          </p:cNvPr>
          <p:cNvSpPr txBox="1"/>
          <p:nvPr/>
        </p:nvSpPr>
        <p:spPr>
          <a:xfrm>
            <a:off x="6014357" y="846766"/>
            <a:ext cx="50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2.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D406079-3B1C-6078-C952-E0AC0B217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0372" y="3262018"/>
            <a:ext cx="5850615" cy="25560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C856565-DDC7-78A0-0626-6C4FFCC2D7D7}"/>
              </a:ext>
            </a:extLst>
          </p:cNvPr>
          <p:cNvSpPr txBox="1"/>
          <p:nvPr/>
        </p:nvSpPr>
        <p:spPr>
          <a:xfrm>
            <a:off x="5339442" y="3262018"/>
            <a:ext cx="48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132563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7C7D75-9154-F560-85AC-F89608139A7E}"/>
              </a:ext>
            </a:extLst>
          </p:cNvPr>
          <p:cNvSpPr txBox="1"/>
          <p:nvPr/>
        </p:nvSpPr>
        <p:spPr>
          <a:xfrm>
            <a:off x="638175" y="146957"/>
            <a:ext cx="109156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/>
              <a:t>Step 4: Evaluating the result 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2AE6D3-8354-B828-EA23-0A15E8704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83" y="1435628"/>
            <a:ext cx="5051458" cy="25978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3E056E-7829-5D61-DDCD-02C9575D57D6}"/>
              </a:ext>
            </a:extLst>
          </p:cNvPr>
          <p:cNvSpPr txBox="1"/>
          <p:nvPr/>
        </p:nvSpPr>
        <p:spPr>
          <a:xfrm>
            <a:off x="573683" y="4033520"/>
            <a:ext cx="5051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In conclusion, the best model in this workflow will be the Tuned Support Vector Classifier (SVC) with a weighted f1 score of 0.66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719A84-0C0E-DC9E-5E83-B29FEAC27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254" y="1721887"/>
            <a:ext cx="5763571" cy="17375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5088E2-AA45-4A84-8EE1-55A454A9CC82}"/>
              </a:ext>
            </a:extLst>
          </p:cNvPr>
          <p:cNvSpPr txBox="1"/>
          <p:nvPr/>
        </p:nvSpPr>
        <p:spPr>
          <a:xfrm>
            <a:off x="5790254" y="3459476"/>
            <a:ext cx="57635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When comparing the best model (Tuned SVC) to the dummy classifier, the Tuned SVC has a higher accuracy compared to the dummy model. Therefore, I can conclude that this system and the Tuned SVC is working successfully.</a:t>
            </a:r>
          </a:p>
        </p:txBody>
      </p:sp>
    </p:spTree>
    <p:extLst>
      <p:ext uri="{BB962C8B-B14F-4D97-AF65-F5344CB8AC3E}">
        <p14:creationId xmlns:p14="http://schemas.microsoft.com/office/powerpoint/2010/main" val="1154185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333D10-C539-DC9B-1010-F67C2BEBBABE}"/>
              </a:ext>
            </a:extLst>
          </p:cNvPr>
          <p:cNvSpPr txBox="1"/>
          <p:nvPr/>
        </p:nvSpPr>
        <p:spPr>
          <a:xfrm>
            <a:off x="963386" y="342900"/>
            <a:ext cx="105564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/>
              <a:t>Step 5: Fitting the final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8F2512-9F40-3E66-D64E-826798DDA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889" y="1168130"/>
            <a:ext cx="5915792" cy="23047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290D3A-DEE4-ACF8-021C-74054B6A6378}"/>
              </a:ext>
            </a:extLst>
          </p:cNvPr>
          <p:cNvSpPr txBox="1"/>
          <p:nvPr/>
        </p:nvSpPr>
        <p:spPr>
          <a:xfrm>
            <a:off x="451889" y="3462646"/>
            <a:ext cx="5915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Final Model: Tuned SVC</a:t>
            </a:r>
          </a:p>
          <a:p>
            <a:endParaRPr lang="en-SG" dirty="0"/>
          </a:p>
          <a:p>
            <a:r>
              <a:rPr lang="en-SG" dirty="0"/>
              <a:t>The final weighted f1 score of the Tuned SVC is 0.66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58FDF9-FFE3-25A7-D5A4-94B216BDD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366" y="1168130"/>
            <a:ext cx="4966441" cy="14657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AC7E4D-6687-B3E7-9943-A921A443328B}"/>
              </a:ext>
            </a:extLst>
          </p:cNvPr>
          <p:cNvSpPr txBox="1"/>
          <p:nvPr/>
        </p:nvSpPr>
        <p:spPr>
          <a:xfrm>
            <a:off x="6553366" y="2633871"/>
            <a:ext cx="4966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Showing all the scoring of the Tuned SVC after it is fitted with testing set.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511FF2-D73C-7CEF-2E19-D70396B1DA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365" y="3850196"/>
            <a:ext cx="3872303" cy="7319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1E1D77-35AC-F35B-5A47-F1DC19404BB3}"/>
              </a:ext>
            </a:extLst>
          </p:cNvPr>
          <p:cNvSpPr txBox="1"/>
          <p:nvPr/>
        </p:nvSpPr>
        <p:spPr>
          <a:xfrm>
            <a:off x="6553365" y="4582156"/>
            <a:ext cx="3872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Showing what values are in the Quality column (target) </a:t>
            </a:r>
          </a:p>
        </p:txBody>
      </p:sp>
    </p:spTree>
    <p:extLst>
      <p:ext uri="{BB962C8B-B14F-4D97-AF65-F5344CB8AC3E}">
        <p14:creationId xmlns:p14="http://schemas.microsoft.com/office/powerpoint/2010/main" val="3623374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94229-BEE3-111B-AE75-C80450151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Aim of the assignment (Part 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345F4-9F4E-BC93-121F-AF27F9BF1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classification problem</a:t>
            </a:r>
          </a:p>
          <a:p>
            <a:r>
              <a:rPr lang="en-US" dirty="0"/>
              <a:t>To build a machine learning model to </a:t>
            </a:r>
            <a:r>
              <a:rPr lang="en-US" dirty="0">
                <a:highlight>
                  <a:srgbClr val="008080"/>
                </a:highlight>
              </a:rPr>
              <a:t>predict water quality</a:t>
            </a:r>
            <a:r>
              <a:rPr lang="en-US" dirty="0"/>
              <a:t> based on the water properties</a:t>
            </a:r>
          </a:p>
          <a:p>
            <a:r>
              <a:rPr lang="en-US" dirty="0"/>
              <a:t>Using the “</a:t>
            </a:r>
            <a:r>
              <a:rPr lang="en-SG" dirty="0"/>
              <a:t>CA1-Classification-Dataset.csv</a:t>
            </a:r>
            <a:r>
              <a:rPr lang="en-US" dirty="0"/>
              <a:t>”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7869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18C93FB-7A0C-FDBC-E14F-457206DE4C90}"/>
              </a:ext>
            </a:extLst>
          </p:cNvPr>
          <p:cNvSpPr txBox="1"/>
          <p:nvPr/>
        </p:nvSpPr>
        <p:spPr>
          <a:xfrm>
            <a:off x="228881" y="360403"/>
            <a:ext cx="56819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000" dirty="0"/>
              <a:t>Evaluating the Tuned SVC model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6709CF-575C-636C-CFCC-FE74B964A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731" y="987880"/>
            <a:ext cx="2993275" cy="43064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185BBF5-5FCB-229C-79A5-131586AF89F7}"/>
              </a:ext>
            </a:extLst>
          </p:cNvPr>
          <p:cNvSpPr txBox="1"/>
          <p:nvPr/>
        </p:nvSpPr>
        <p:spPr>
          <a:xfrm>
            <a:off x="3428435" y="3069773"/>
            <a:ext cx="31009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Plotting the Confusion matrix to show how well the model predict the target. Showing the True Positive, False Positive, False Negative and False Negative.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32F290-E226-524C-593D-18479774A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581" y="630735"/>
            <a:ext cx="4733199" cy="39249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82B456E-DF7D-8ECB-93EF-189444830140}"/>
              </a:ext>
            </a:extLst>
          </p:cNvPr>
          <p:cNvSpPr txBox="1"/>
          <p:nvPr/>
        </p:nvSpPr>
        <p:spPr>
          <a:xfrm>
            <a:off x="6886582" y="4555704"/>
            <a:ext cx="47331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ROC Curve </a:t>
            </a:r>
            <a:r>
              <a:rPr lang="en-SG" dirty="0">
                <a:sym typeface="Wingdings" panose="05000000000000000000" pitchFamily="2" charset="2"/>
              </a:rPr>
              <a:t> </a:t>
            </a:r>
            <a:r>
              <a:rPr lang="en-US" b="0" i="0" dirty="0">
                <a:effectLst/>
                <a:latin typeface="Arial" panose="020B0604020202020204" pitchFamily="34" charset="0"/>
              </a:rPr>
              <a:t>graph showing the</a:t>
            </a:r>
            <a:br>
              <a:rPr lang="en-US" b="0" i="0" dirty="0">
                <a:effectLst/>
                <a:latin typeface="Arial" panose="020B0604020202020204" pitchFamily="34" charset="0"/>
              </a:rPr>
            </a:br>
            <a:r>
              <a:rPr lang="en-US" b="0" i="0" dirty="0">
                <a:effectLst/>
                <a:latin typeface="Arial" panose="020B0604020202020204" pitchFamily="34" charset="0"/>
              </a:rPr>
              <a:t>performance of a classification model at all classification thresholds.</a:t>
            </a:r>
          </a:p>
          <a:p>
            <a:r>
              <a:rPr lang="en-US" dirty="0">
                <a:latin typeface="Arial" panose="020B0604020202020204" pitchFamily="34" charset="0"/>
              </a:rPr>
              <a:t>The closer the ROC Curve is to the straight line, the better the model.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17090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DFEAE-8C49-31A2-FE01-8DDC0FE30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898715"/>
          </a:xfrm>
        </p:spPr>
        <p:txBody>
          <a:bodyPr>
            <a:normAutofit/>
          </a:bodyPr>
          <a:lstStyle/>
          <a:p>
            <a:r>
              <a:rPr lang="en-SG" dirty="0"/>
              <a:t>Entire Machine Learning Process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D8E7AB-0B33-AE3F-81F8-6840CB3F8BA0}"/>
              </a:ext>
            </a:extLst>
          </p:cNvPr>
          <p:cNvSpPr txBox="1"/>
          <p:nvPr/>
        </p:nvSpPr>
        <p:spPr>
          <a:xfrm>
            <a:off x="1143001" y="2367642"/>
            <a:ext cx="1730828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dirty="0"/>
              <a:t>Preprocessing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6F36FF-3843-7263-9C32-BD356105F0AB}"/>
              </a:ext>
            </a:extLst>
          </p:cNvPr>
          <p:cNvSpPr txBox="1"/>
          <p:nvPr/>
        </p:nvSpPr>
        <p:spPr>
          <a:xfrm>
            <a:off x="3694145" y="2367640"/>
            <a:ext cx="1730828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dirty="0"/>
              <a:t>Train-test split     </a:t>
            </a:r>
          </a:p>
          <a:p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729A26-1438-82E6-39B6-0CBA37000980}"/>
              </a:ext>
            </a:extLst>
          </p:cNvPr>
          <p:cNvSpPr txBox="1"/>
          <p:nvPr/>
        </p:nvSpPr>
        <p:spPr>
          <a:xfrm>
            <a:off x="6245289" y="2367640"/>
            <a:ext cx="1965650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dirty="0"/>
              <a:t>Training and tuning models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F709CF-B1E6-3E4F-2EAF-18489B7753F1}"/>
              </a:ext>
            </a:extLst>
          </p:cNvPr>
          <p:cNvSpPr txBox="1"/>
          <p:nvPr/>
        </p:nvSpPr>
        <p:spPr>
          <a:xfrm>
            <a:off x="9031255" y="2367640"/>
            <a:ext cx="1763486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dirty="0"/>
              <a:t>Evaluating the results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F4B891F-6890-2F5B-F49F-1CFA167DF2C8}"/>
              </a:ext>
            </a:extLst>
          </p:cNvPr>
          <p:cNvSpPr/>
          <p:nvPr/>
        </p:nvSpPr>
        <p:spPr>
          <a:xfrm>
            <a:off x="2873829" y="2462672"/>
            <a:ext cx="820316" cy="456266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A5B26EC-3BA1-18D2-7705-79C52FA43D1C}"/>
              </a:ext>
            </a:extLst>
          </p:cNvPr>
          <p:cNvSpPr/>
          <p:nvPr/>
        </p:nvSpPr>
        <p:spPr>
          <a:xfrm>
            <a:off x="5424973" y="2442467"/>
            <a:ext cx="820316" cy="456266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647EC7F-8DBD-4B20-8DDF-D84B223D241D}"/>
              </a:ext>
            </a:extLst>
          </p:cNvPr>
          <p:cNvSpPr/>
          <p:nvPr/>
        </p:nvSpPr>
        <p:spPr>
          <a:xfrm>
            <a:off x="8210939" y="2462672"/>
            <a:ext cx="820316" cy="456266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6F0878-B166-68B0-53F2-7409BF3B90F7}"/>
              </a:ext>
            </a:extLst>
          </p:cNvPr>
          <p:cNvSpPr txBox="1"/>
          <p:nvPr/>
        </p:nvSpPr>
        <p:spPr>
          <a:xfrm>
            <a:off x="1055913" y="3079045"/>
            <a:ext cx="190772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SG" sz="1500" dirty="0"/>
              <a:t>Duplicates</a:t>
            </a:r>
          </a:p>
          <a:p>
            <a:pPr marL="342900" indent="-342900">
              <a:buAutoNum type="arabicPeriod"/>
            </a:pPr>
            <a:r>
              <a:rPr lang="en-SG" sz="1500" dirty="0"/>
              <a:t>Impute</a:t>
            </a:r>
          </a:p>
          <a:p>
            <a:pPr marL="342900" indent="-342900">
              <a:buAutoNum type="arabicPeriod"/>
            </a:pPr>
            <a:r>
              <a:rPr lang="en-SG" sz="1500" dirty="0"/>
              <a:t>Outliers</a:t>
            </a:r>
          </a:p>
          <a:p>
            <a:pPr marL="342900" indent="-342900">
              <a:buAutoNum type="arabicPeriod"/>
            </a:pPr>
            <a:endParaRPr lang="en-S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A9EF6E-4F37-6BA5-3C72-21FBF1B5796B}"/>
              </a:ext>
            </a:extLst>
          </p:cNvPr>
          <p:cNvSpPr txBox="1"/>
          <p:nvPr/>
        </p:nvSpPr>
        <p:spPr>
          <a:xfrm>
            <a:off x="3486539" y="3088798"/>
            <a:ext cx="251304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500" dirty="0"/>
              <a:t>- Obtaining 2 train-test split: one is using the filtered df, the other is using the original df.  </a:t>
            </a:r>
          </a:p>
          <a:p>
            <a:endParaRPr lang="en-SG" sz="1500" dirty="0"/>
          </a:p>
          <a:p>
            <a:r>
              <a:rPr lang="en-SG" sz="1500" dirty="0"/>
              <a:t>- Scaling of the different X_trains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7DBF52-D99B-DCCC-6BBC-E007DEAAC692}"/>
              </a:ext>
            </a:extLst>
          </p:cNvPr>
          <p:cNvSpPr txBox="1"/>
          <p:nvPr/>
        </p:nvSpPr>
        <p:spPr>
          <a:xfrm>
            <a:off x="6245289" y="3088798"/>
            <a:ext cx="225489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500" dirty="0"/>
              <a:t>- Training and comparing which X_train is the best to train and test the model</a:t>
            </a:r>
          </a:p>
          <a:p>
            <a:endParaRPr lang="en-SG" sz="1500" dirty="0"/>
          </a:p>
          <a:p>
            <a:r>
              <a:rPr lang="en-SG" sz="1500" dirty="0"/>
              <a:t>-  Tuning the model and obtain the tuned results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AE4704-A2C8-7FF9-76E9-EEC78A2A6D54}"/>
              </a:ext>
            </a:extLst>
          </p:cNvPr>
          <p:cNvSpPr txBox="1"/>
          <p:nvPr/>
        </p:nvSpPr>
        <p:spPr>
          <a:xfrm>
            <a:off x="8938726" y="3211275"/>
            <a:ext cx="21009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500" dirty="0"/>
              <a:t>- Find out which is the best model</a:t>
            </a:r>
          </a:p>
          <a:p>
            <a:endParaRPr lang="en-SG" sz="1500" dirty="0"/>
          </a:p>
          <a:p>
            <a:r>
              <a:rPr lang="en-SG" sz="1500" dirty="0"/>
              <a:t>- Create a dummy baseline to compare the best model</a:t>
            </a:r>
          </a:p>
          <a:p>
            <a:endParaRPr lang="en-SG" sz="1500" dirty="0"/>
          </a:p>
          <a:p>
            <a:r>
              <a:rPr lang="en-SG" sz="1500" dirty="0"/>
              <a:t>-  Fit and predict with final model</a:t>
            </a:r>
          </a:p>
          <a:p>
            <a:endParaRPr lang="en-SG" sz="1500" dirty="0"/>
          </a:p>
          <a:p>
            <a:r>
              <a:rPr lang="en-SG" sz="1500" dirty="0"/>
              <a:t>- Evaluate the final score</a:t>
            </a:r>
          </a:p>
        </p:txBody>
      </p:sp>
    </p:spTree>
    <p:extLst>
      <p:ext uri="{BB962C8B-B14F-4D97-AF65-F5344CB8AC3E}">
        <p14:creationId xmlns:p14="http://schemas.microsoft.com/office/powerpoint/2010/main" val="3841626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5F001-654C-1D83-0AE0-1CC9150F4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SG" i="0" dirty="0"/>
              <a:t>Importing required functions</a:t>
            </a:r>
          </a:p>
          <a:p>
            <a:pPr marL="342900" indent="-342900">
              <a:buAutoNum type="arabicPeriod"/>
            </a:pPr>
            <a:r>
              <a:rPr lang="en-SG" i="0" dirty="0"/>
              <a:t>Changing directory to where the dataset is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65D6CD-99B2-021C-77E5-F029D2E6B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Importing Functions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49BEF42-BBD5-FE99-04F0-8891DB282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1411" y="1314050"/>
            <a:ext cx="6753890" cy="406584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7D0CD29-90DF-F92F-F20F-0526E06356FA}"/>
              </a:ext>
            </a:extLst>
          </p:cNvPr>
          <p:cNvSpPr txBox="1"/>
          <p:nvPr/>
        </p:nvSpPr>
        <p:spPr>
          <a:xfrm>
            <a:off x="857251" y="400050"/>
            <a:ext cx="11068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/>
              <a:t>Step 0: Importing Required Functions</a:t>
            </a:r>
          </a:p>
        </p:txBody>
      </p:sp>
    </p:spTree>
    <p:extLst>
      <p:ext uri="{BB962C8B-B14F-4D97-AF65-F5344CB8AC3E}">
        <p14:creationId xmlns:p14="http://schemas.microsoft.com/office/powerpoint/2010/main" val="3579453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A62F5F-7AA6-C414-D7B4-ECEC8E281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SG" i="0" dirty="0"/>
              <a:t>Loading and visualizing the data</a:t>
            </a:r>
          </a:p>
          <a:p>
            <a:pPr marL="342900" indent="-342900">
              <a:buAutoNum type="arabicPeriod"/>
            </a:pPr>
            <a:r>
              <a:rPr lang="en-SG" i="0" dirty="0"/>
              <a:t>Naming columns present in the data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D7E549-D861-8149-5B14-BC0200F58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Loading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5284D1-03D3-8EC6-3FC1-3C915C134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0880" y="1418241"/>
            <a:ext cx="5944177" cy="49032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EF6FED1-13F8-572C-3EE5-BD5FD6C63EBD}"/>
              </a:ext>
            </a:extLst>
          </p:cNvPr>
          <p:cNvSpPr txBox="1"/>
          <p:nvPr/>
        </p:nvSpPr>
        <p:spPr>
          <a:xfrm>
            <a:off x="1338943" y="472387"/>
            <a:ext cx="10001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/>
              <a:t>Step 1:  Preprocessing data</a:t>
            </a:r>
          </a:p>
        </p:txBody>
      </p:sp>
    </p:spTree>
    <p:extLst>
      <p:ext uri="{BB962C8B-B14F-4D97-AF65-F5344CB8AC3E}">
        <p14:creationId xmlns:p14="http://schemas.microsoft.com/office/powerpoint/2010/main" val="1378475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F3634-9EC5-CE9F-EEFB-5619B7F10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SG" i="0" dirty="0"/>
              <a:t>1. Since the shape of the dataset didn’t change after drop_duplicates(), I can conclude that the dataset doesn’t contain any duplicates.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43737E-BDEF-F6D0-136A-F306174AB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Removing</a:t>
            </a:r>
            <a:br>
              <a:rPr lang="en-SG" dirty="0"/>
            </a:br>
            <a:r>
              <a:rPr lang="en-SG" dirty="0"/>
              <a:t>Duplicates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6BBFD9-2875-D91C-A833-40A0DEC0B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592" y="2195401"/>
            <a:ext cx="6345276" cy="246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182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2B653-D76C-C51F-69F8-0B0B08D94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SG" i="0" dirty="0"/>
              <a:t>Plotting a heatmap to visualize whether the data contain missing values (white lines </a:t>
            </a:r>
            <a:r>
              <a:rPr lang="en-SG" i="0" dirty="0">
                <a:sym typeface="Wingdings" panose="05000000000000000000" pitchFamily="2" charset="2"/>
              </a:rPr>
              <a:t> missing values)</a:t>
            </a:r>
          </a:p>
          <a:p>
            <a:pPr marL="342900" indent="-342900">
              <a:buAutoNum type="arabicPeriod"/>
            </a:pPr>
            <a:r>
              <a:rPr lang="en-SG" i="0" dirty="0">
                <a:sym typeface="Wingdings" panose="05000000000000000000" pitchFamily="2" charset="2"/>
              </a:rPr>
              <a:t>Showing total number of missing values in the data</a:t>
            </a:r>
            <a:endParaRPr lang="en-SG" i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166BE4-E3B4-B781-E14B-DDAA9E18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Check for </a:t>
            </a:r>
            <a:br>
              <a:rPr lang="en-SG" dirty="0"/>
            </a:br>
            <a:r>
              <a:rPr lang="en-SG" dirty="0"/>
              <a:t>missing values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70A730-D0FF-32D9-BD06-D9A18EDE9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5276" y="328182"/>
            <a:ext cx="3567499" cy="39727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515392-FAF4-C6A8-C7F7-2C9A08116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5276" y="4300939"/>
            <a:ext cx="2976868" cy="221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316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1D4E7-3264-8962-1541-570304E918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0"/>
            <a:ext cx="3932236" cy="2313991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SG" i="0" dirty="0"/>
              <a:t>Decided to use median of each features to impute the missing values </a:t>
            </a:r>
            <a:r>
              <a:rPr lang="en-SG" i="0" dirty="0">
                <a:sym typeface="Wingdings" panose="05000000000000000000" pitchFamily="2" charset="2"/>
              </a:rPr>
              <a:t> as median doesn’t get affected by outliers of the data</a:t>
            </a:r>
          </a:p>
          <a:p>
            <a:pPr marL="342900" indent="-342900">
              <a:buAutoNum type="arabicPeriod"/>
            </a:pPr>
            <a:r>
              <a:rPr lang="en-SG" i="0" dirty="0">
                <a:sym typeface="Wingdings" panose="05000000000000000000" pitchFamily="2" charset="2"/>
              </a:rPr>
              <a:t>Plotting a heatmap to check whether there are still missing values (All black = no missing values)</a:t>
            </a:r>
            <a:endParaRPr lang="en-SG" i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5E5173-D2B1-AE6A-2E4A-121ADFE3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Imputing </a:t>
            </a:r>
            <a:br>
              <a:rPr lang="en-SG" dirty="0"/>
            </a:br>
            <a:r>
              <a:rPr lang="en-SG" dirty="0"/>
              <a:t>missing values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9309A8-8913-F01F-6107-736AE035B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8037" y="721854"/>
            <a:ext cx="4140870" cy="567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147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5B72D-CF5C-3809-CDBC-BFA9F3BB1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128434"/>
            <a:ext cx="3932236" cy="2899141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AutoNum type="arabicPeriod"/>
            </a:pPr>
            <a:r>
              <a:rPr lang="en-SG" i="0" dirty="0"/>
              <a:t>Plotting boxplots for each features to see whether they contain any outliers (black markers outside the First and Fourth Quarters are outliers)</a:t>
            </a:r>
          </a:p>
          <a:p>
            <a:pPr marL="342900" indent="-342900">
              <a:buAutoNum type="arabicPeriod"/>
            </a:pPr>
            <a:r>
              <a:rPr lang="en-SG" i="0" dirty="0"/>
              <a:t> Making a new copy of df (filtered_df) to allow comparison when training the model</a:t>
            </a:r>
          </a:p>
          <a:p>
            <a:pPr marL="342900" indent="-342900">
              <a:buAutoNum type="arabicPeriod"/>
            </a:pPr>
            <a:r>
              <a:rPr lang="en-SG" i="0" dirty="0"/>
              <a:t>Putting the formula to remove outliers into a for loop and running it through all features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A25FBA-C618-C6BF-F08D-186A59489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Check &amp; Remove</a:t>
            </a:r>
            <a:br>
              <a:rPr lang="en-SG" dirty="0"/>
            </a:br>
            <a:r>
              <a:rPr lang="en-SG" dirty="0"/>
              <a:t>outliers</a:t>
            </a:r>
            <a:br>
              <a:rPr lang="en-SG" dirty="0"/>
            </a:br>
            <a:br>
              <a:rPr lang="en-SG" dirty="0"/>
            </a:b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15E6B8-FC37-3CA6-B6E4-F46053C6D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77570"/>
            <a:ext cx="4572617" cy="30514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292F79-453E-9933-5117-55C9961A0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29001"/>
            <a:ext cx="4572617" cy="6858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DE43A64-BC4D-FF19-E87A-21AC3EE063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114893"/>
            <a:ext cx="4572617" cy="174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87645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DarkSeedLeftStep">
      <a:dk1>
        <a:srgbClr val="000000"/>
      </a:dk1>
      <a:lt1>
        <a:srgbClr val="FFFFFF"/>
      </a:lt1>
      <a:dk2>
        <a:srgbClr val="1A1E2F"/>
      </a:dk2>
      <a:lt2>
        <a:srgbClr val="F0F3F2"/>
      </a:lt2>
      <a:accent1>
        <a:srgbClr val="C34D88"/>
      </a:accent1>
      <a:accent2>
        <a:srgbClr val="B13BA7"/>
      </a:accent2>
      <a:accent3>
        <a:srgbClr val="9C4DC3"/>
      </a:accent3>
      <a:accent4>
        <a:srgbClr val="593BB1"/>
      </a:accent4>
      <a:accent5>
        <a:srgbClr val="4D60C3"/>
      </a:accent5>
      <a:accent6>
        <a:srgbClr val="3B80B1"/>
      </a:accent6>
      <a:hlink>
        <a:srgbClr val="5E5EC9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997</Words>
  <Application>Microsoft Office PowerPoint</Application>
  <PresentationFormat>Widescreen</PresentationFormat>
  <Paragraphs>116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Walbaum Display</vt:lpstr>
      <vt:lpstr>RegattaVTI</vt:lpstr>
      <vt:lpstr>AIML CA1 Part A</vt:lpstr>
      <vt:lpstr>Aim of the assignment (Part A)</vt:lpstr>
      <vt:lpstr>Entire Machine Learning Process</vt:lpstr>
      <vt:lpstr>Importing Functions</vt:lpstr>
      <vt:lpstr>Loading data</vt:lpstr>
      <vt:lpstr>Removing Duplicates</vt:lpstr>
      <vt:lpstr>Check for  missing values</vt:lpstr>
      <vt:lpstr>Imputing  missing values</vt:lpstr>
      <vt:lpstr>Check &amp; Remove outliers  </vt:lpstr>
      <vt:lpstr>Train-test Split </vt:lpstr>
      <vt:lpstr>Process of training &amp; tuning the models</vt:lpstr>
      <vt:lpstr>K-nearest neighbors</vt:lpstr>
      <vt:lpstr>Logistic regression</vt:lpstr>
      <vt:lpstr>Naïve Bayes</vt:lpstr>
      <vt:lpstr>Support vector classification (SVC)</vt:lpstr>
      <vt:lpstr>Decision tree classifier</vt:lpstr>
      <vt:lpstr>Dummy  classifier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AIML CA1 Part A</dc:title>
  <dc:creator>LIM JUN YI</dc:creator>
  <cp:lastModifiedBy>LIM JUN YI</cp:lastModifiedBy>
  <cp:revision>7</cp:revision>
  <dcterms:created xsi:type="dcterms:W3CDTF">2023-12-03T09:21:25Z</dcterms:created>
  <dcterms:modified xsi:type="dcterms:W3CDTF">2023-12-03T14:58:57Z</dcterms:modified>
</cp:coreProperties>
</file>