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1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4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5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1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9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6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person standing in front of a white cube&#10;&#10;Description automatically generated with medium confidence">
            <a:extLst>
              <a:ext uri="{FF2B5EF4-FFF2-40B4-BE49-F238E27FC236}">
                <a16:creationId xmlns:a16="http://schemas.microsoft.com/office/drawing/2014/main" id="{8F982CDA-2C8A-50D9-3763-25ECA67A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902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3E310-936E-9F04-F846-DBC9DF925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1828800"/>
            <a:ext cx="4958128" cy="2209800"/>
          </a:xfrm>
        </p:spPr>
        <p:txBody>
          <a:bodyPr anchor="b">
            <a:normAutofit/>
          </a:bodyPr>
          <a:lstStyle/>
          <a:p>
            <a:pPr algn="l"/>
            <a:r>
              <a:rPr lang="en-SG">
                <a:solidFill>
                  <a:srgbClr val="FFFFFF"/>
                </a:solidFill>
              </a:rPr>
              <a:t>AIML CA1</a:t>
            </a:r>
            <a:br>
              <a:rPr lang="en-SG">
                <a:solidFill>
                  <a:srgbClr val="FFFFFF"/>
                </a:solidFill>
              </a:rPr>
            </a:br>
            <a:r>
              <a:rPr lang="en-SG">
                <a:solidFill>
                  <a:srgbClr val="FFFFFF"/>
                </a:solidFill>
              </a:rPr>
              <a:t>Part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0FE42-FB47-2036-5B06-FA1029723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4191001"/>
            <a:ext cx="4958128" cy="1120477"/>
          </a:xfrm>
        </p:spPr>
        <p:txBody>
          <a:bodyPr anchor="t">
            <a:normAutofit/>
          </a:bodyPr>
          <a:lstStyle/>
          <a:p>
            <a:pPr algn="l"/>
            <a:r>
              <a:rPr lang="en-SG" sz="2200">
                <a:solidFill>
                  <a:srgbClr val="FFFFFF"/>
                </a:solidFill>
              </a:rPr>
              <a:t>LIM JUN YI</a:t>
            </a:r>
          </a:p>
          <a:p>
            <a:pPr algn="l"/>
            <a:r>
              <a:rPr lang="en-SG" sz="2200">
                <a:solidFill>
                  <a:srgbClr val="FFFFFF"/>
                </a:solidFill>
              </a:rPr>
              <a:t>DAAA/1B/FT/03</a:t>
            </a:r>
          </a:p>
        </p:txBody>
      </p:sp>
    </p:spTree>
    <p:extLst>
      <p:ext uri="{BB962C8B-B14F-4D97-AF65-F5344CB8AC3E}">
        <p14:creationId xmlns:p14="http://schemas.microsoft.com/office/powerpoint/2010/main" val="45452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FCB9-7C08-A458-D7A4-C355EED0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94318"/>
            <a:ext cx="3932237" cy="1194318"/>
          </a:xfrm>
        </p:spPr>
        <p:txBody>
          <a:bodyPr/>
          <a:lstStyle/>
          <a:p>
            <a:r>
              <a:rPr lang="en-SG" dirty="0"/>
              <a:t>Train-test Spilt</a:t>
            </a:r>
            <a:br>
              <a:rPr lang="en-SG" dirty="0"/>
            </a:br>
            <a:r>
              <a:rPr lang="en-SG" dirty="0"/>
              <a:t>(Method 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ED55C-7DB2-11AF-45BA-F17F3A01A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8636"/>
            <a:ext cx="3932237" cy="348035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SG" dirty="0"/>
              <a:t>Dropping the unnecessary column &amp; target from X </a:t>
            </a:r>
          </a:p>
          <a:p>
            <a:pPr marL="342900" indent="-342900">
              <a:buAutoNum type="arabicPeriod"/>
            </a:pPr>
            <a:r>
              <a:rPr lang="en-SG" dirty="0"/>
              <a:t>Applying Train-test split</a:t>
            </a:r>
          </a:p>
          <a:p>
            <a:pPr marL="342900" indent="-342900">
              <a:buAutoNum type="arabicPeriod"/>
            </a:pPr>
            <a:r>
              <a:rPr lang="en-SG" dirty="0"/>
              <a:t>Scaling only the ‘Age’ and ‘BMI’ columns as they are the only continuous data in the dataset, values of the rest of the features are binary showing true(1) and false(0).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B07C7-D3C3-F8A7-9A79-9BC33D0D2B71}"/>
              </a:ext>
            </a:extLst>
          </p:cNvPr>
          <p:cNvSpPr txBox="1"/>
          <p:nvPr/>
        </p:nvSpPr>
        <p:spPr>
          <a:xfrm>
            <a:off x="839788" y="261257"/>
            <a:ext cx="10198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chemeClr val="bg1"/>
                </a:solidFill>
              </a:rPr>
              <a:t>Step 2: Train-test split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43612-AB7C-A166-3E42-481ABAEE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773" y="2071395"/>
            <a:ext cx="6663412" cy="27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1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8AF7-98D2-3B4E-CDCD-78BE308D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Train-test Split </a:t>
            </a:r>
            <a:br>
              <a:rPr lang="en-SG" dirty="0"/>
            </a:br>
            <a:r>
              <a:rPr lang="en-SG" dirty="0"/>
              <a:t>(Method 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54AF1-B1F8-0C7D-9BDC-8BBC479E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Using Lasso CV to find out which are the unnecessary features and remove them out of the train-test split.</a:t>
            </a:r>
          </a:p>
          <a:p>
            <a:pPr marL="342900" indent="-342900">
              <a:buAutoNum type="arabicPeriod"/>
            </a:pPr>
            <a:r>
              <a:rPr lang="en-SG" dirty="0"/>
              <a:t>Activating Lasso CV to predict the previously created train-test split.</a:t>
            </a:r>
          </a:p>
          <a:p>
            <a:pPr marL="342900" indent="-342900">
              <a:buAutoNum type="arabicPeriod"/>
            </a:pPr>
            <a:r>
              <a:rPr lang="en-SG" dirty="0"/>
              <a:t>The features Lasso CV treats as useful features are only the ‘Age’, ‘BMI’ and ‘Smoker_yes’.</a:t>
            </a:r>
          </a:p>
          <a:p>
            <a:pPr marL="342900" indent="-342900">
              <a:buAutoNum type="arabicPeriod"/>
            </a:pPr>
            <a:r>
              <a:rPr lang="en-SG" dirty="0"/>
              <a:t>For the 2</a:t>
            </a:r>
            <a:r>
              <a:rPr lang="en-SG" baseline="30000" dirty="0"/>
              <a:t>nd</a:t>
            </a:r>
            <a:r>
              <a:rPr lang="en-SG" dirty="0"/>
              <a:t> train-test split, it will only be the 3 features chosen by Lasso CV.</a:t>
            </a:r>
          </a:p>
          <a:p>
            <a:pPr marL="342900" indent="-342900">
              <a:buAutoNum type="arabicPeriod"/>
            </a:pP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4AA096-FA20-5B74-4C9B-3EECC2D0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55" y="880266"/>
            <a:ext cx="5731757" cy="3282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C74DE4-44B5-5048-6E74-F1E1D7E0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977" y="4162895"/>
            <a:ext cx="4239217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0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04F0-C21D-A618-A6C8-128B6546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20156"/>
            <a:ext cx="9905999" cy="629294"/>
          </a:xfrm>
        </p:spPr>
        <p:txBody>
          <a:bodyPr>
            <a:normAutofit/>
          </a:bodyPr>
          <a:lstStyle/>
          <a:p>
            <a:r>
              <a:rPr lang="en-SG" sz="3000" dirty="0"/>
              <a:t>Process of training &amp; tuning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781F-7025-E80C-0C0F-344A1188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000" dirty="0"/>
              <a:t>I will be using 3 scores: Mean_Squared_Error (MSE), Mean_Absolute_Percentage_Error (MAPE) and R_squared to assess the models’ performances, by fitting the 2 different X_trains and evaluate the results.</a:t>
            </a:r>
          </a:p>
          <a:p>
            <a:r>
              <a:rPr lang="en-SG" sz="2000" dirty="0"/>
              <a:t>Process of training + Tuning</a:t>
            </a:r>
          </a:p>
          <a:p>
            <a:pPr lvl="1"/>
            <a:r>
              <a:rPr lang="en-SG" sz="2000" dirty="0"/>
              <a:t>	</a:t>
            </a:r>
            <a:r>
              <a:rPr lang="en-SG" sz="2000" i="0" dirty="0"/>
              <a:t>1. Fitting the 2 different X_trains and looking at the 3 scores, finding which method (1 / 2) produces the better results.</a:t>
            </a:r>
          </a:p>
          <a:p>
            <a:pPr lvl="1"/>
            <a:r>
              <a:rPr lang="en-SG" sz="2000" i="0" dirty="0"/>
              <a:t>	2. Tune the model</a:t>
            </a:r>
          </a:p>
          <a:p>
            <a:pPr lvl="1"/>
            <a:r>
              <a:rPr lang="en-SG" sz="2000" i="0" dirty="0"/>
              <a:t>	3. Use Cross Validation to produce the models’ r_squared and use it to compare.</a:t>
            </a:r>
            <a:endParaRPr lang="en-SG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9A701-E5A9-28E9-77A3-115183AC395D}"/>
              </a:ext>
            </a:extLst>
          </p:cNvPr>
          <p:cNvSpPr txBox="1"/>
          <p:nvPr/>
        </p:nvSpPr>
        <p:spPr>
          <a:xfrm>
            <a:off x="1143000" y="359229"/>
            <a:ext cx="9731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chemeClr val="bg1"/>
                </a:solidFill>
              </a:rPr>
              <a:t>Step 3: Training + Tuning of Models</a:t>
            </a:r>
          </a:p>
        </p:txBody>
      </p:sp>
    </p:spTree>
    <p:extLst>
      <p:ext uri="{BB962C8B-B14F-4D97-AF65-F5344CB8AC3E}">
        <p14:creationId xmlns:p14="http://schemas.microsoft.com/office/powerpoint/2010/main" val="357846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D99A-FAE9-A7B8-B9A4-918C9A11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29" y="457199"/>
            <a:ext cx="3932237" cy="832757"/>
          </a:xfrm>
        </p:spPr>
        <p:txBody>
          <a:bodyPr/>
          <a:lstStyle/>
          <a:p>
            <a:r>
              <a:rPr lang="en-SG" dirty="0"/>
              <a:t>Linear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0778-7E6A-5279-C23C-7EEC27791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929" y="1289957"/>
            <a:ext cx="3750785" cy="315957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SG" dirty="0"/>
              <a:t>Applying both methods, by fitting the 2 different X_trains into Linear Regression and output the 3 scores</a:t>
            </a:r>
          </a:p>
          <a:p>
            <a:pPr marL="342900" indent="-342900">
              <a:buAutoNum type="arabicPeriod"/>
            </a:pPr>
            <a:r>
              <a:rPr lang="en-SG" dirty="0"/>
              <a:t>Tune the hyperparameters of Linear Regression</a:t>
            </a:r>
          </a:p>
          <a:p>
            <a:pPr marL="342900" indent="-342900">
              <a:buAutoNum type="arabicPeriod"/>
            </a:pPr>
            <a:r>
              <a:rPr lang="en-SG" dirty="0"/>
              <a:t>Using Cross Validation to find the r_squared which will be used for comparison</a:t>
            </a:r>
          </a:p>
          <a:p>
            <a:r>
              <a:rPr lang="en-SG" dirty="0"/>
              <a:t>Method 1 is better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83F0AA-3CD8-A8E1-7BC9-DD7C00BE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56" y="751876"/>
            <a:ext cx="3321483" cy="4618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C831BA-18A5-491F-DEDA-3FC6EEEDD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748" y="751876"/>
            <a:ext cx="3936904" cy="2333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F690DF-B9EB-15ED-4299-6B7E266E7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748" y="3866345"/>
            <a:ext cx="3996206" cy="15037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5FCDAD-515D-FC2C-966F-108021EC26CF}"/>
              </a:ext>
            </a:extLst>
          </p:cNvPr>
          <p:cNvSpPr txBox="1"/>
          <p:nvPr/>
        </p:nvSpPr>
        <p:spPr>
          <a:xfrm>
            <a:off x="5984033" y="43462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599C6-BB54-B033-36D6-C94AF0EE261F}"/>
              </a:ext>
            </a:extLst>
          </p:cNvPr>
          <p:cNvSpPr txBox="1"/>
          <p:nvPr/>
        </p:nvSpPr>
        <p:spPr>
          <a:xfrm>
            <a:off x="9661938" y="419872"/>
            <a:ext cx="58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46C9A-7145-CE2C-2ACF-975B05A8D194}"/>
              </a:ext>
            </a:extLst>
          </p:cNvPr>
          <p:cNvSpPr txBox="1"/>
          <p:nvPr/>
        </p:nvSpPr>
        <p:spPr>
          <a:xfrm>
            <a:off x="9661938" y="3508704"/>
            <a:ext cx="44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98321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D99A-FAE9-A7B8-B9A4-918C9A11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29" y="457198"/>
            <a:ext cx="3932237" cy="971551"/>
          </a:xfrm>
        </p:spPr>
        <p:txBody>
          <a:bodyPr>
            <a:normAutofit fontScale="90000"/>
          </a:bodyPr>
          <a:lstStyle/>
          <a:p>
            <a:r>
              <a:rPr lang="en-SG" dirty="0"/>
              <a:t>Decision Tree Regressor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0778-7E6A-5279-C23C-7EEC27791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457" y="1487897"/>
            <a:ext cx="3477349" cy="324738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SG" dirty="0"/>
              <a:t>Applying both methods, by fitting the 2 different X_trains into Decision Tree Regressor and output the 3 scores</a:t>
            </a:r>
          </a:p>
          <a:p>
            <a:pPr marL="342900" indent="-342900">
              <a:buAutoNum type="arabicPeriod"/>
            </a:pPr>
            <a:r>
              <a:rPr lang="en-SG" dirty="0"/>
              <a:t>Tune the hyperparameters of Decision Tree Regressor</a:t>
            </a:r>
          </a:p>
          <a:p>
            <a:pPr marL="342900" indent="-342900">
              <a:buAutoNum type="arabicPeriod"/>
            </a:pPr>
            <a:r>
              <a:rPr lang="en-SG" dirty="0"/>
              <a:t>Using Cross Validation to find the r_squared which will be used for comparison</a:t>
            </a:r>
          </a:p>
          <a:p>
            <a:r>
              <a:rPr lang="en-SG" dirty="0"/>
              <a:t>Method 2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FCDAD-515D-FC2C-966F-108021EC26CF}"/>
              </a:ext>
            </a:extLst>
          </p:cNvPr>
          <p:cNvSpPr txBox="1"/>
          <p:nvPr/>
        </p:nvSpPr>
        <p:spPr>
          <a:xfrm>
            <a:off x="5307605" y="419872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599C6-BB54-B033-36D6-C94AF0EE261F}"/>
              </a:ext>
            </a:extLst>
          </p:cNvPr>
          <p:cNvSpPr txBox="1"/>
          <p:nvPr/>
        </p:nvSpPr>
        <p:spPr>
          <a:xfrm>
            <a:off x="9661938" y="419872"/>
            <a:ext cx="58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46C9A-7145-CE2C-2ACF-975B05A8D194}"/>
              </a:ext>
            </a:extLst>
          </p:cNvPr>
          <p:cNvSpPr txBox="1"/>
          <p:nvPr/>
        </p:nvSpPr>
        <p:spPr>
          <a:xfrm>
            <a:off x="9661938" y="3324803"/>
            <a:ext cx="44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DF715-8DBD-B43A-A621-945CC1F23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37" y="789204"/>
            <a:ext cx="3395091" cy="4411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1B2A85-72E8-5425-4F3A-910D3E9C9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803" y="789204"/>
            <a:ext cx="4373992" cy="21662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B76705-0AE2-F662-5728-7F7CB6043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802" y="3693370"/>
            <a:ext cx="4373993" cy="17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3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D99A-FAE9-A7B8-B9A4-918C9A11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29" y="457198"/>
            <a:ext cx="3932237" cy="971551"/>
          </a:xfrm>
        </p:spPr>
        <p:txBody>
          <a:bodyPr>
            <a:normAutofit fontScale="90000"/>
          </a:bodyPr>
          <a:lstStyle/>
          <a:p>
            <a:r>
              <a:rPr lang="en-SG" dirty="0"/>
              <a:t>Random Forest Regressor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0778-7E6A-5279-C23C-7EEC27791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458" y="1487897"/>
            <a:ext cx="3308188" cy="350048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SG" dirty="0"/>
              <a:t>Applying both methods, by fitting the 2 different X_trains into Random Forest Regressor and output the 3 scores</a:t>
            </a:r>
          </a:p>
          <a:p>
            <a:pPr marL="342900" indent="-342900">
              <a:buAutoNum type="arabicPeriod"/>
            </a:pPr>
            <a:r>
              <a:rPr lang="en-SG" dirty="0"/>
              <a:t>Tune the hyperparameters of Random Forest Regressor</a:t>
            </a:r>
          </a:p>
          <a:p>
            <a:pPr marL="342900" indent="-342900">
              <a:buAutoNum type="arabicPeriod"/>
            </a:pPr>
            <a:r>
              <a:rPr lang="en-SG" dirty="0"/>
              <a:t>Using Cross Validation to find the r_squared which will be used for comparison</a:t>
            </a:r>
          </a:p>
          <a:p>
            <a:r>
              <a:rPr lang="en-SG" dirty="0"/>
              <a:t>Method 1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FCDAD-515D-FC2C-966F-108021EC26CF}"/>
              </a:ext>
            </a:extLst>
          </p:cNvPr>
          <p:cNvSpPr txBox="1"/>
          <p:nvPr/>
        </p:nvSpPr>
        <p:spPr>
          <a:xfrm>
            <a:off x="5439236" y="604538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599C6-BB54-B033-36D6-C94AF0EE261F}"/>
              </a:ext>
            </a:extLst>
          </p:cNvPr>
          <p:cNvSpPr txBox="1"/>
          <p:nvPr/>
        </p:nvSpPr>
        <p:spPr>
          <a:xfrm>
            <a:off x="9661938" y="419872"/>
            <a:ext cx="58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46C9A-7145-CE2C-2ACF-975B05A8D194}"/>
              </a:ext>
            </a:extLst>
          </p:cNvPr>
          <p:cNvSpPr txBox="1"/>
          <p:nvPr/>
        </p:nvSpPr>
        <p:spPr>
          <a:xfrm>
            <a:off x="9661938" y="3461033"/>
            <a:ext cx="44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3C40F-8669-A765-C1AA-BCC47EAF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38" y="942973"/>
            <a:ext cx="3634308" cy="4525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85760-61ED-4E19-35BA-4998C1B71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339" y="942973"/>
            <a:ext cx="4408363" cy="2224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C57FF0-AD28-CE88-9F64-FD049F694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030" y="3822201"/>
            <a:ext cx="4408363" cy="16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8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E13B-1588-6E12-9DA8-3410C993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8264"/>
            <a:ext cx="3932237" cy="930729"/>
          </a:xfrm>
        </p:spPr>
        <p:txBody>
          <a:bodyPr/>
          <a:lstStyle/>
          <a:p>
            <a:r>
              <a:rPr lang="en-SG" dirty="0"/>
              <a:t>Ridge CV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3DD50-4491-B185-2D0F-4AB25ACDC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38992"/>
            <a:ext cx="3932237" cy="4269599"/>
          </a:xfrm>
        </p:spPr>
        <p:txBody>
          <a:bodyPr>
            <a:normAutofit/>
          </a:bodyPr>
          <a:lstStyle/>
          <a:p>
            <a:r>
              <a:rPr lang="en-US" dirty="0"/>
              <a:t>RidgeCV is cross validation method in ridge regression. Ridge Regression is a special case of regression which is normally used in datasets which have multicollinearity.</a:t>
            </a:r>
          </a:p>
          <a:p>
            <a:r>
              <a:rPr lang="en-US" dirty="0"/>
              <a:t>- My definition: Ridge takes all the features and balances the impacts of each feature, making all features balance and predicting.</a:t>
            </a:r>
          </a:p>
          <a:p>
            <a:endParaRPr lang="en-US" dirty="0"/>
          </a:p>
          <a:p>
            <a:r>
              <a:rPr lang="en-US" dirty="0"/>
              <a:t>Method 1 is better (Maybe because Method 1 contains more features compared to Method 2)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F8F488-4959-A560-89F4-B33D725E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479" y="442637"/>
            <a:ext cx="5408361" cy="55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9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D99A-FAE9-A7B8-B9A4-918C9A11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29" y="457198"/>
            <a:ext cx="3319033" cy="971551"/>
          </a:xfrm>
        </p:spPr>
        <p:txBody>
          <a:bodyPr>
            <a:normAutofit fontScale="90000"/>
          </a:bodyPr>
          <a:lstStyle/>
          <a:p>
            <a:r>
              <a:rPr lang="en-SG" dirty="0"/>
              <a:t>Dummy Regressor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0778-7E6A-5279-C23C-7EEC27791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457" y="1487897"/>
            <a:ext cx="3308505" cy="324738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SG" dirty="0"/>
              <a:t>Applying both methods, by fitting the 2 different X_trains into Dummy Regressor and output the 3 scores</a:t>
            </a:r>
          </a:p>
          <a:p>
            <a:pPr marL="342900" indent="-342900">
              <a:buAutoNum type="arabicPeriod"/>
            </a:pPr>
            <a:r>
              <a:rPr lang="en-SG" dirty="0"/>
              <a:t>Tune the hyperparameters of Dummy Regressor</a:t>
            </a:r>
          </a:p>
          <a:p>
            <a:pPr marL="342900" indent="-342900">
              <a:buAutoNum type="arabicPeriod"/>
            </a:pPr>
            <a:r>
              <a:rPr lang="en-SG" dirty="0"/>
              <a:t>Using Cross Validation to find the r_squared which will be used for comparison</a:t>
            </a:r>
          </a:p>
          <a:p>
            <a:r>
              <a:rPr lang="en-SG" dirty="0"/>
              <a:t>Method 2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FCDAD-515D-FC2C-966F-108021EC26CF}"/>
              </a:ext>
            </a:extLst>
          </p:cNvPr>
          <p:cNvSpPr txBox="1"/>
          <p:nvPr/>
        </p:nvSpPr>
        <p:spPr>
          <a:xfrm>
            <a:off x="5307605" y="419872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599C6-BB54-B033-36D6-C94AF0EE261F}"/>
              </a:ext>
            </a:extLst>
          </p:cNvPr>
          <p:cNvSpPr txBox="1"/>
          <p:nvPr/>
        </p:nvSpPr>
        <p:spPr>
          <a:xfrm>
            <a:off x="9661938" y="419872"/>
            <a:ext cx="58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46C9A-7145-CE2C-2ACF-975B05A8D194}"/>
              </a:ext>
            </a:extLst>
          </p:cNvPr>
          <p:cNvSpPr txBox="1"/>
          <p:nvPr/>
        </p:nvSpPr>
        <p:spPr>
          <a:xfrm>
            <a:off x="9661938" y="3324803"/>
            <a:ext cx="44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A5EE8-8BFE-55B7-2B67-3BFB9C8C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155" y="942973"/>
            <a:ext cx="3575002" cy="4652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ED6D6-B1E2-E613-7D7E-06D248FA3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548" y="942973"/>
            <a:ext cx="4335813" cy="2403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A5FF7F-B441-74A9-74DE-FCB4C2E93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547" y="3738725"/>
            <a:ext cx="4267667" cy="10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6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60AC7-25F1-8EFF-E71E-BC2DCB87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928" y="991383"/>
            <a:ext cx="2074861" cy="2743199"/>
          </a:xfrm>
        </p:spPr>
        <p:txBody>
          <a:bodyPr/>
          <a:lstStyle/>
          <a:p>
            <a:r>
              <a:rPr lang="en-SG" dirty="0"/>
              <a:t>Using Cross Validation to obtain MSE, R^2, MAPE to compare all models, to find out the best model out of the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B9081-2FA9-3CA9-1295-13A3FDD0BCE9}"/>
              </a:ext>
            </a:extLst>
          </p:cNvPr>
          <p:cNvSpPr txBox="1"/>
          <p:nvPr/>
        </p:nvSpPr>
        <p:spPr>
          <a:xfrm>
            <a:off x="839788" y="138793"/>
            <a:ext cx="10296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chemeClr val="bg1"/>
                </a:solidFill>
              </a:rPr>
              <a:t>Step 4: Evaluating results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3DD9A4-32E7-94D1-450F-673EC9A2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789" y="978061"/>
            <a:ext cx="4652477" cy="1868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B0385C-D10A-8D34-2670-BC78501B9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789" y="2846816"/>
            <a:ext cx="4652477" cy="1923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F62A1-BC77-4B72-AF99-16034F0D4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266" y="978061"/>
            <a:ext cx="4942209" cy="18687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28CF2E-3EF4-0163-8F2E-376AB2743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722" y="2846816"/>
            <a:ext cx="5007298" cy="17065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84406E-C39B-035A-9190-169863446932}"/>
              </a:ext>
            </a:extLst>
          </p:cNvPr>
          <p:cNvSpPr txBox="1"/>
          <p:nvPr/>
        </p:nvSpPr>
        <p:spPr>
          <a:xfrm>
            <a:off x="2438789" y="4846565"/>
            <a:ext cx="7463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Best Model with the best scores: </a:t>
            </a:r>
            <a:r>
              <a:rPr lang="en-SG" sz="2000" b="1" dirty="0">
                <a:solidFill>
                  <a:schemeClr val="bg1"/>
                </a:solidFill>
              </a:rPr>
              <a:t>Random Forest Regressor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7FC3A-6DE8-FBF3-ADDB-18F477B41DF4}"/>
              </a:ext>
            </a:extLst>
          </p:cNvPr>
          <p:cNvSpPr txBox="1"/>
          <p:nvPr/>
        </p:nvSpPr>
        <p:spPr>
          <a:xfrm>
            <a:off x="2438789" y="5412921"/>
            <a:ext cx="795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This Tuned Random Forest Regressor has higher scores for all 3 scores metrics (MAPE, MSE, R2) compared to the Dummy Regressor.</a:t>
            </a:r>
          </a:p>
        </p:txBody>
      </p:sp>
    </p:spTree>
    <p:extLst>
      <p:ext uri="{BB962C8B-B14F-4D97-AF65-F5344CB8AC3E}">
        <p14:creationId xmlns:p14="http://schemas.microsoft.com/office/powerpoint/2010/main" val="3110439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77DB-907D-98E3-1B36-A4975AD7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54" y="1851598"/>
            <a:ext cx="4793569" cy="905102"/>
          </a:xfrm>
        </p:spPr>
        <p:txBody>
          <a:bodyPr>
            <a:normAutofit fontScale="90000"/>
          </a:bodyPr>
          <a:lstStyle/>
          <a:p>
            <a:r>
              <a:rPr lang="en-SG" dirty="0"/>
              <a:t>Final Model:</a:t>
            </a:r>
            <a:br>
              <a:rPr lang="en-SG" dirty="0"/>
            </a:br>
            <a:r>
              <a:rPr lang="en-SG" dirty="0"/>
              <a:t>Random Forest Regressor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C9979-2FFA-C936-4471-34663F36B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7675" y="2816679"/>
            <a:ext cx="3353772" cy="2514602"/>
          </a:xfrm>
        </p:spPr>
        <p:txBody>
          <a:bodyPr/>
          <a:lstStyle/>
          <a:p>
            <a:r>
              <a:rPr lang="en-SG" dirty="0"/>
              <a:t>The final 3 scores:</a:t>
            </a:r>
          </a:p>
          <a:p>
            <a:r>
              <a:rPr lang="en-SG" dirty="0"/>
              <a:t>MAPE = 2614.77</a:t>
            </a:r>
          </a:p>
          <a:p>
            <a:r>
              <a:rPr lang="en-SG" dirty="0"/>
              <a:t>MSE = 20672659.22</a:t>
            </a:r>
          </a:p>
          <a:p>
            <a:r>
              <a:rPr lang="en-SG" dirty="0"/>
              <a:t>R2 = 0.87</a:t>
            </a:r>
          </a:p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7AAE2-B1AD-C6FA-5D8D-40F8FB29144C}"/>
              </a:ext>
            </a:extLst>
          </p:cNvPr>
          <p:cNvSpPr txBox="1"/>
          <p:nvPr/>
        </p:nvSpPr>
        <p:spPr>
          <a:xfrm>
            <a:off x="839788" y="195943"/>
            <a:ext cx="10769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chemeClr val="bg1"/>
                </a:solidFill>
              </a:rPr>
              <a:t>Step 5: Fitting the final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74BD2-2CB7-CEEB-DB5E-F366D8C59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936" y="1410015"/>
            <a:ext cx="5153744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9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554F-4418-F4E5-9601-5F624064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Aim of the assignment (Part 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28C46-22C6-1DC1-31F8-2CAD86E2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is a regression problem</a:t>
            </a:r>
          </a:p>
          <a:p>
            <a:r>
              <a:rPr lang="en-SG" dirty="0"/>
              <a:t>To build a machine learning model to </a:t>
            </a:r>
            <a:r>
              <a:rPr lang="en-SG" dirty="0">
                <a:highlight>
                  <a:srgbClr val="008080"/>
                </a:highlight>
              </a:rPr>
              <a:t>predict the Cost($) </a:t>
            </a:r>
            <a:r>
              <a:rPr lang="en-SG" dirty="0"/>
              <a:t>based on many features in the data</a:t>
            </a:r>
          </a:p>
          <a:p>
            <a:r>
              <a:rPr lang="en-SG" dirty="0"/>
              <a:t>Using the “CA1-Regression-Dataset.csv”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477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2C49E-3B11-78FB-603C-EB9CFBFAD594}"/>
              </a:ext>
            </a:extLst>
          </p:cNvPr>
          <p:cNvSpPr txBox="1"/>
          <p:nvPr/>
        </p:nvSpPr>
        <p:spPr>
          <a:xfrm>
            <a:off x="436982" y="266596"/>
            <a:ext cx="11556353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How is your prediction task defined? </a:t>
            </a:r>
          </a:p>
          <a:p>
            <a:r>
              <a:rPr lang="en-US" sz="1500" dirty="0">
                <a:solidFill>
                  <a:schemeClr val="bg1"/>
                </a:solidFill>
              </a:rPr>
              <a:t>Ans: Predicting the Cost($) based on the given features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And what is the meaning of the output variable?</a:t>
            </a:r>
          </a:p>
          <a:p>
            <a:r>
              <a:rPr lang="en-US" sz="1500" dirty="0">
                <a:solidFill>
                  <a:schemeClr val="bg1"/>
                </a:solidFill>
              </a:rPr>
              <a:t>Ans: The output is the Cost($) </a:t>
            </a:r>
            <a:r>
              <a:rPr lang="en-US" sz="1500" dirty="0">
                <a:solidFill>
                  <a:schemeClr val="bg1"/>
                </a:solidFill>
                <a:sym typeface="Wingdings" panose="05000000000000000000" pitchFamily="2" charset="2"/>
              </a:rPr>
              <a:t> hospital costs in US hospitals based on patient information</a:t>
            </a:r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Did you process the features in any way?  </a:t>
            </a:r>
          </a:p>
          <a:p>
            <a:r>
              <a:rPr lang="en-US" sz="1500" dirty="0">
                <a:solidFill>
                  <a:schemeClr val="bg1"/>
                </a:solidFill>
              </a:rPr>
              <a:t>Ans: Removing duplicates (if any), Impute any missing values (if any), Check for outliers, Creating dummy variables.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How did you select which learning algorithms to use? </a:t>
            </a:r>
          </a:p>
          <a:p>
            <a:r>
              <a:rPr lang="en-US" sz="1500" dirty="0">
                <a:solidFill>
                  <a:schemeClr val="bg1"/>
                </a:solidFill>
              </a:rPr>
              <a:t>Ans: I chose regression models that I can find on Sklearn, however there are still some regression models I didn’t choose as I may not know how to use them yet.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Did you try to tune the hyperparameters of the learning algorithm, and in that case how? </a:t>
            </a:r>
          </a:p>
          <a:p>
            <a:r>
              <a:rPr lang="en-US" sz="1500" dirty="0">
                <a:solidFill>
                  <a:schemeClr val="bg1"/>
                </a:solidFill>
              </a:rPr>
              <a:t>Ans: I try to search up online on how I can tune the hyperparameters of the different regression models and apply guess and check to see if it increases my models’ performances.</a:t>
            </a:r>
          </a:p>
          <a:p>
            <a:r>
              <a:rPr lang="en-US" sz="1500" dirty="0">
                <a:solidFill>
                  <a:schemeClr val="bg1"/>
                </a:solidFill>
              </a:rPr>
              <a:t> </a:t>
            </a:r>
          </a:p>
          <a:p>
            <a:r>
              <a:rPr lang="en-US" sz="1500" dirty="0">
                <a:solidFill>
                  <a:schemeClr val="bg1"/>
                </a:solidFill>
              </a:rPr>
              <a:t>How do you evaluate the quality of your system? </a:t>
            </a:r>
          </a:p>
          <a:p>
            <a:r>
              <a:rPr lang="en-US" sz="1500" dirty="0">
                <a:solidFill>
                  <a:schemeClr val="bg1"/>
                </a:solidFill>
              </a:rPr>
              <a:t>In this regression problem, I’m using 3 score metrics: MSE, MAPE, R2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How well does your system compare to a dummy baseline? </a:t>
            </a:r>
          </a:p>
          <a:p>
            <a:r>
              <a:rPr lang="en-US" sz="1500" dirty="0">
                <a:solidFill>
                  <a:schemeClr val="bg1"/>
                </a:solidFill>
              </a:rPr>
              <a:t>My best model (Tuned Random Forest Regressor) performed better compared to the dummy baseline (having higher scores for all 3 score metrics)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Is it possible to say something about which features the model considers important?</a:t>
            </a:r>
          </a:p>
          <a:p>
            <a:r>
              <a:rPr lang="en-SG" sz="1500" dirty="0">
                <a:solidFill>
                  <a:schemeClr val="bg1"/>
                </a:solidFill>
              </a:rPr>
              <a:t>Yes, some features are considered important due to Lasso CV, as it drops redundant features and only choose the features that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40201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FEAE-8C49-31A2-FE01-8DDC0FE3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898715"/>
          </a:xfrm>
        </p:spPr>
        <p:txBody>
          <a:bodyPr>
            <a:normAutofit/>
          </a:bodyPr>
          <a:lstStyle/>
          <a:p>
            <a:r>
              <a:rPr lang="en-SG" dirty="0"/>
              <a:t>Entire Machine Learning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8E7AB-0B33-AE3F-81F8-6840CB3F8BA0}"/>
              </a:ext>
            </a:extLst>
          </p:cNvPr>
          <p:cNvSpPr txBox="1"/>
          <p:nvPr/>
        </p:nvSpPr>
        <p:spPr>
          <a:xfrm>
            <a:off x="1143001" y="2367642"/>
            <a:ext cx="1730828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Preprocessing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F36FF-3843-7263-9C32-BD356105F0AB}"/>
              </a:ext>
            </a:extLst>
          </p:cNvPr>
          <p:cNvSpPr txBox="1"/>
          <p:nvPr/>
        </p:nvSpPr>
        <p:spPr>
          <a:xfrm>
            <a:off x="3694145" y="2367640"/>
            <a:ext cx="1730828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Train-test split     </a:t>
            </a:r>
          </a:p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29A26-1438-82E6-39B6-0CBA37000980}"/>
              </a:ext>
            </a:extLst>
          </p:cNvPr>
          <p:cNvSpPr txBox="1"/>
          <p:nvPr/>
        </p:nvSpPr>
        <p:spPr>
          <a:xfrm>
            <a:off x="6245289" y="2367640"/>
            <a:ext cx="1965650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Training and tuning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709CF-B1E6-3E4F-2EAF-18489B7753F1}"/>
              </a:ext>
            </a:extLst>
          </p:cNvPr>
          <p:cNvSpPr txBox="1"/>
          <p:nvPr/>
        </p:nvSpPr>
        <p:spPr>
          <a:xfrm>
            <a:off x="9031255" y="2367640"/>
            <a:ext cx="1763486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Evaluating the results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F4B891F-6890-2F5B-F49F-1CFA167DF2C8}"/>
              </a:ext>
            </a:extLst>
          </p:cNvPr>
          <p:cNvSpPr/>
          <p:nvPr/>
        </p:nvSpPr>
        <p:spPr>
          <a:xfrm>
            <a:off x="2873829" y="2462672"/>
            <a:ext cx="820316" cy="456266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A5B26EC-3BA1-18D2-7705-79C52FA43D1C}"/>
              </a:ext>
            </a:extLst>
          </p:cNvPr>
          <p:cNvSpPr/>
          <p:nvPr/>
        </p:nvSpPr>
        <p:spPr>
          <a:xfrm>
            <a:off x="5424973" y="2442467"/>
            <a:ext cx="820316" cy="456266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647EC7F-8DBD-4B20-8DDF-D84B223D241D}"/>
              </a:ext>
            </a:extLst>
          </p:cNvPr>
          <p:cNvSpPr/>
          <p:nvPr/>
        </p:nvSpPr>
        <p:spPr>
          <a:xfrm>
            <a:off x="8210939" y="2462672"/>
            <a:ext cx="820316" cy="456266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F0878-B166-68B0-53F2-7409BF3B90F7}"/>
              </a:ext>
            </a:extLst>
          </p:cNvPr>
          <p:cNvSpPr txBox="1"/>
          <p:nvPr/>
        </p:nvSpPr>
        <p:spPr>
          <a:xfrm>
            <a:off x="1055913" y="3079045"/>
            <a:ext cx="20873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1500" dirty="0">
                <a:solidFill>
                  <a:schemeClr val="bg1"/>
                </a:solidFill>
              </a:rPr>
              <a:t>Duplicates</a:t>
            </a:r>
          </a:p>
          <a:p>
            <a:pPr marL="342900" indent="-342900">
              <a:buAutoNum type="arabicPeriod"/>
            </a:pPr>
            <a:r>
              <a:rPr lang="en-SG" sz="1500" dirty="0">
                <a:solidFill>
                  <a:schemeClr val="bg1"/>
                </a:solidFill>
              </a:rPr>
              <a:t>Impute</a:t>
            </a:r>
          </a:p>
          <a:p>
            <a:pPr marL="342900" indent="-342900">
              <a:buAutoNum type="arabicPeriod"/>
            </a:pPr>
            <a:r>
              <a:rPr lang="en-SG" sz="1500" dirty="0">
                <a:solidFill>
                  <a:schemeClr val="bg1"/>
                </a:solidFill>
              </a:rPr>
              <a:t>Outliers</a:t>
            </a:r>
          </a:p>
          <a:p>
            <a:pPr marL="342900" indent="-342900">
              <a:buAutoNum type="arabicPeriod"/>
            </a:pPr>
            <a:r>
              <a:rPr lang="en-SG" sz="1500" dirty="0">
                <a:solidFill>
                  <a:schemeClr val="bg1"/>
                </a:solidFill>
              </a:rPr>
              <a:t>Dummy variables</a:t>
            </a:r>
          </a:p>
          <a:p>
            <a:pPr marL="342900" indent="-342900">
              <a:buAutoNum type="arabicPeriod"/>
            </a:pP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A9EF6E-4F37-6BA5-3C72-21FBF1B5796B}"/>
              </a:ext>
            </a:extLst>
          </p:cNvPr>
          <p:cNvSpPr txBox="1"/>
          <p:nvPr/>
        </p:nvSpPr>
        <p:spPr>
          <a:xfrm>
            <a:off x="3486539" y="3088798"/>
            <a:ext cx="25130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>
                <a:solidFill>
                  <a:schemeClr val="bg1"/>
                </a:solidFill>
              </a:rPr>
              <a:t>- Applying Train-test split on the dataset</a:t>
            </a:r>
          </a:p>
          <a:p>
            <a:r>
              <a:rPr lang="en-SG" sz="1500" dirty="0">
                <a:solidFill>
                  <a:schemeClr val="bg1"/>
                </a:solidFill>
              </a:rPr>
              <a:t>- Standardisation (Scaling)</a:t>
            </a:r>
          </a:p>
          <a:p>
            <a:endParaRPr lang="en-SG" sz="1500" dirty="0">
              <a:solidFill>
                <a:schemeClr val="bg1"/>
              </a:solidFill>
            </a:endParaRPr>
          </a:p>
          <a:p>
            <a:r>
              <a:rPr lang="en-SG" sz="1500" dirty="0">
                <a:solidFill>
                  <a:schemeClr val="bg1"/>
                </a:solidFill>
              </a:rPr>
              <a:t>Two Methods:</a:t>
            </a:r>
          </a:p>
          <a:p>
            <a:endParaRPr lang="en-SG" sz="15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SG" sz="1500" dirty="0">
                <a:solidFill>
                  <a:schemeClr val="bg1"/>
                </a:solidFill>
              </a:rPr>
              <a:t>Using all feature in the dataset</a:t>
            </a:r>
          </a:p>
          <a:p>
            <a:pPr marL="342900" indent="-342900">
              <a:buAutoNum type="arabicPeriod"/>
            </a:pPr>
            <a:r>
              <a:rPr lang="en-SG" sz="1500" dirty="0">
                <a:solidFill>
                  <a:schemeClr val="bg1"/>
                </a:solidFill>
              </a:rPr>
              <a:t>Using features Lasso CV chose to predict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DBF52-D99B-DCCC-6BBC-E007DEAAC692}"/>
              </a:ext>
            </a:extLst>
          </p:cNvPr>
          <p:cNvSpPr txBox="1"/>
          <p:nvPr/>
        </p:nvSpPr>
        <p:spPr>
          <a:xfrm>
            <a:off x="6245289" y="3088798"/>
            <a:ext cx="22548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>
                <a:solidFill>
                  <a:schemeClr val="bg1"/>
                </a:solidFill>
              </a:rPr>
              <a:t>- Training, comparing and testing the models with the 2 methods</a:t>
            </a:r>
          </a:p>
          <a:p>
            <a:endParaRPr lang="en-SG" sz="1500" dirty="0">
              <a:solidFill>
                <a:schemeClr val="bg1"/>
              </a:solidFill>
            </a:endParaRPr>
          </a:p>
          <a:p>
            <a:r>
              <a:rPr lang="en-SG" sz="1500" dirty="0">
                <a:solidFill>
                  <a:schemeClr val="bg1"/>
                </a:solidFill>
              </a:rPr>
              <a:t>- Find out which method is better for regression</a:t>
            </a:r>
          </a:p>
          <a:p>
            <a:endParaRPr lang="en-SG" sz="1500" dirty="0">
              <a:solidFill>
                <a:schemeClr val="bg1"/>
              </a:solidFill>
            </a:endParaRPr>
          </a:p>
          <a:p>
            <a:r>
              <a:rPr lang="en-SG" sz="1500" dirty="0">
                <a:solidFill>
                  <a:schemeClr val="bg1"/>
                </a:solidFill>
              </a:rPr>
              <a:t>-  Tune the model and obtain the tuned 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AE4704-A2C8-7FF9-76E9-EEC78A2A6D54}"/>
              </a:ext>
            </a:extLst>
          </p:cNvPr>
          <p:cNvSpPr txBox="1"/>
          <p:nvPr/>
        </p:nvSpPr>
        <p:spPr>
          <a:xfrm>
            <a:off x="8938726" y="3211275"/>
            <a:ext cx="21009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>
                <a:solidFill>
                  <a:schemeClr val="bg1"/>
                </a:solidFill>
              </a:rPr>
              <a:t>- Find out which is the best model</a:t>
            </a:r>
          </a:p>
          <a:p>
            <a:endParaRPr lang="en-SG" sz="1500" dirty="0">
              <a:solidFill>
                <a:schemeClr val="bg1"/>
              </a:solidFill>
            </a:endParaRPr>
          </a:p>
          <a:p>
            <a:r>
              <a:rPr lang="en-SG" sz="1500" dirty="0">
                <a:solidFill>
                  <a:schemeClr val="bg1"/>
                </a:solidFill>
              </a:rPr>
              <a:t>- Create a dummy baseline to compare the best model</a:t>
            </a:r>
          </a:p>
          <a:p>
            <a:endParaRPr lang="en-SG" sz="1500" dirty="0">
              <a:solidFill>
                <a:schemeClr val="bg1"/>
              </a:solidFill>
            </a:endParaRPr>
          </a:p>
          <a:p>
            <a:r>
              <a:rPr lang="en-SG" sz="1500" dirty="0">
                <a:solidFill>
                  <a:schemeClr val="bg1"/>
                </a:solidFill>
              </a:rPr>
              <a:t>-  Fit and predict with final model</a:t>
            </a:r>
          </a:p>
          <a:p>
            <a:endParaRPr lang="en-SG" sz="1500" dirty="0">
              <a:solidFill>
                <a:schemeClr val="bg1"/>
              </a:solidFill>
            </a:endParaRPr>
          </a:p>
          <a:p>
            <a:r>
              <a:rPr lang="en-SG" sz="1500" dirty="0">
                <a:solidFill>
                  <a:schemeClr val="bg1"/>
                </a:solidFill>
              </a:rPr>
              <a:t>- Evaluate the final score</a:t>
            </a:r>
          </a:p>
        </p:txBody>
      </p:sp>
    </p:spTree>
    <p:extLst>
      <p:ext uri="{BB962C8B-B14F-4D97-AF65-F5344CB8AC3E}">
        <p14:creationId xmlns:p14="http://schemas.microsoft.com/office/powerpoint/2010/main" val="384162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5F001-654C-1D83-0AE0-1CC9150F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3224893"/>
            <a:ext cx="3932237" cy="215499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SG" i="0" dirty="0"/>
              <a:t>Importing required functions</a:t>
            </a:r>
          </a:p>
          <a:p>
            <a:pPr marL="342900" indent="-342900">
              <a:buAutoNum type="arabicPeriod"/>
            </a:pPr>
            <a:r>
              <a:rPr lang="en-SG" i="0" dirty="0"/>
              <a:t>Changing directory to where the dataset 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65D6CD-99B2-021C-77E5-F029D2E6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1706335"/>
            <a:ext cx="3932237" cy="1518557"/>
          </a:xfrm>
        </p:spPr>
        <p:txBody>
          <a:bodyPr/>
          <a:lstStyle/>
          <a:p>
            <a:r>
              <a:rPr lang="en-SG" dirty="0"/>
              <a:t>Importing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0CD29-90DF-F92F-F20F-0526E06356FA}"/>
              </a:ext>
            </a:extLst>
          </p:cNvPr>
          <p:cNvSpPr txBox="1"/>
          <p:nvPr/>
        </p:nvSpPr>
        <p:spPr>
          <a:xfrm>
            <a:off x="857251" y="400050"/>
            <a:ext cx="11068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chemeClr val="bg1"/>
                </a:solidFill>
              </a:rPr>
              <a:t>Step 0: Importing Required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05D4D-0960-450B-7C6C-451D71A8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47" y="1414251"/>
            <a:ext cx="6204066" cy="455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5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62F5F-7AA6-C414-D7B4-ECEC8E281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587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SG" i="0" dirty="0"/>
              <a:t>Loading and visualizing the data</a:t>
            </a:r>
          </a:p>
          <a:p>
            <a:pPr marL="342900" indent="-342900">
              <a:buAutoNum type="arabicPeriod"/>
            </a:pPr>
            <a:r>
              <a:rPr lang="en-SG" i="0" dirty="0"/>
              <a:t>Naming columns present in the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7E549-D861-8149-5B14-BC0200F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Loading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6FED1-13F8-572C-3EE5-BD5FD6C63EBD}"/>
              </a:ext>
            </a:extLst>
          </p:cNvPr>
          <p:cNvSpPr txBox="1"/>
          <p:nvPr/>
        </p:nvSpPr>
        <p:spPr>
          <a:xfrm>
            <a:off x="1338943" y="472387"/>
            <a:ext cx="10001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chemeClr val="bg1"/>
                </a:solidFill>
              </a:rPr>
              <a:t>Step 1:  Preprocessing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02E05-6FAD-7FF3-3018-A958A2B8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68" y="1257300"/>
            <a:ext cx="4328124" cy="490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7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F3634-9EC5-CE9F-EEFB-5619B7F10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37064"/>
            <a:ext cx="3932237" cy="3231924"/>
          </a:xfrm>
        </p:spPr>
        <p:txBody>
          <a:bodyPr/>
          <a:lstStyle/>
          <a:p>
            <a:r>
              <a:rPr lang="en-SG" i="0" dirty="0"/>
              <a:t>1. Since the shape of the dataset didn’t change after drop_duplicates(), I can conclude that the dataset doesn’t contain any duplicates.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43737E-BDEF-F6D0-136A-F306174A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36864"/>
            <a:ext cx="3932237" cy="1600200"/>
          </a:xfrm>
        </p:spPr>
        <p:txBody>
          <a:bodyPr/>
          <a:lstStyle/>
          <a:p>
            <a:r>
              <a:rPr lang="en-SG" dirty="0"/>
              <a:t>Removing</a:t>
            </a:r>
            <a:br>
              <a:rPr lang="en-SG" dirty="0"/>
            </a:br>
            <a:r>
              <a:rPr lang="en-SG" dirty="0"/>
              <a:t>Duplicates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3EDC1-1E7A-42B3-FBF0-3E6CC9BB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529" y="1758695"/>
            <a:ext cx="6200626" cy="238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8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F3634-9EC5-CE9F-EEFB-5619B7F10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37064"/>
            <a:ext cx="3932237" cy="323192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SG" i="0" dirty="0"/>
              <a:t>Plotting a heatmap to visualize whether the data contain missing values (white lines </a:t>
            </a:r>
            <a:r>
              <a:rPr lang="en-SG" i="0" dirty="0">
                <a:sym typeface="Wingdings" panose="05000000000000000000" pitchFamily="2" charset="2"/>
              </a:rPr>
              <a:t> missing values)</a:t>
            </a:r>
          </a:p>
          <a:p>
            <a:pPr marL="342900" indent="-342900">
              <a:buAutoNum type="arabicPeriod"/>
            </a:pPr>
            <a:r>
              <a:rPr lang="en-SG" i="0" dirty="0">
                <a:sym typeface="Wingdings" panose="05000000000000000000" pitchFamily="2" charset="2"/>
              </a:rPr>
              <a:t>Showing total number of missing values in the data</a:t>
            </a:r>
          </a:p>
          <a:p>
            <a:r>
              <a:rPr lang="en-SG" dirty="0">
                <a:sym typeface="Wingdings" panose="05000000000000000000" pitchFamily="2" charset="2"/>
              </a:rPr>
              <a:t>Since there is no missing values in the data, there isn’t any imputation needed.</a:t>
            </a:r>
            <a:endParaRPr lang="en-SG" i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43737E-BDEF-F6D0-136A-F306174A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36864"/>
            <a:ext cx="3932237" cy="1600200"/>
          </a:xfrm>
        </p:spPr>
        <p:txBody>
          <a:bodyPr/>
          <a:lstStyle/>
          <a:p>
            <a:r>
              <a:rPr lang="en-SG" dirty="0"/>
              <a:t>Check </a:t>
            </a:r>
            <a:br>
              <a:rPr lang="en-SG" dirty="0"/>
            </a:br>
            <a:r>
              <a:rPr lang="en-SG" dirty="0"/>
              <a:t>missing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2A3A1-D528-B5A7-6C21-7F1932B21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24" y="471425"/>
            <a:ext cx="4876551" cy="5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1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516B-0319-FE22-418B-BA617191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Check</a:t>
            </a:r>
            <a:br>
              <a:rPr lang="en-SG" dirty="0"/>
            </a:br>
            <a:r>
              <a:rPr lang="en-SG" dirty="0"/>
              <a:t>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4D34C-7A4E-C239-AD19-3E37911DE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SG" i="0" dirty="0"/>
              <a:t>Plotting boxplots for each features to see whether they contain any outliers (black markers outside the First and Fourth Quarters are outliers)</a:t>
            </a:r>
          </a:p>
          <a:p>
            <a:r>
              <a:rPr lang="en-SG" dirty="0"/>
              <a:t>Since only 1 column with continuous ‘BMI’ has outliers excluding the Cost($) (target), I decided not to remove any outliers as I feel that there will be little impact to the models’ performances.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CB2FE-A9B8-E73C-4D34-7BA509F4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316" y="236409"/>
            <a:ext cx="4401034" cy="1462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AE8E3-5E90-67E4-6FC5-65C390367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952" y="1666780"/>
            <a:ext cx="4195762" cy="1762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8D78CF-EC6A-4452-C41F-378724D45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952" y="3429000"/>
            <a:ext cx="4195762" cy="162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62E53A-5354-7D6A-1D32-A0328027D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953" y="5001669"/>
            <a:ext cx="4195762" cy="15862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8E3B53-6D48-8A0B-74AC-1C2B61DDC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310" y="5410376"/>
            <a:ext cx="5199347" cy="9172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BA6CA0-E3B4-9A71-D458-6DF50769FAAE}"/>
              </a:ext>
            </a:extLst>
          </p:cNvPr>
          <p:cNvSpPr txBox="1"/>
          <p:nvPr/>
        </p:nvSpPr>
        <p:spPr>
          <a:xfrm>
            <a:off x="504880" y="5087211"/>
            <a:ext cx="4320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>
                <a:solidFill>
                  <a:schemeClr val="bg1"/>
                </a:solidFill>
              </a:rPr>
              <a:t>Comments in the code:</a:t>
            </a:r>
          </a:p>
        </p:txBody>
      </p:sp>
    </p:spTree>
    <p:extLst>
      <p:ext uri="{BB962C8B-B14F-4D97-AF65-F5344CB8AC3E}">
        <p14:creationId xmlns:p14="http://schemas.microsoft.com/office/powerpoint/2010/main" val="289771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CACF-44C7-B888-76EF-E05CCDE9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Creating </a:t>
            </a:r>
            <a:br>
              <a:rPr lang="en-SG" dirty="0"/>
            </a:br>
            <a:r>
              <a:rPr lang="en-SG" dirty="0"/>
              <a:t>Dummy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8046-6F36-ACB7-B213-69019C878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Since regression models don’t usually do well with categorial data, I have created dummy variables to replace the categorical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3F685-0049-3739-BF90-9F5B6F11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257300"/>
            <a:ext cx="6698537" cy="343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6233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0"/>
      </a:accent5>
      <a:accent6>
        <a:srgbClr val="77AF88"/>
      </a:accent6>
      <a:hlink>
        <a:srgbClr val="758A53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1304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AvenirNext LT Pro Medium</vt:lpstr>
      <vt:lpstr>Arial</vt:lpstr>
      <vt:lpstr>Avenir Next LT Pro</vt:lpstr>
      <vt:lpstr>BlockprintVTI</vt:lpstr>
      <vt:lpstr>AIML CA1 Part B</vt:lpstr>
      <vt:lpstr>Aim of the assignment (Part B)</vt:lpstr>
      <vt:lpstr>Entire Machine Learning Process</vt:lpstr>
      <vt:lpstr>Importing Functions</vt:lpstr>
      <vt:lpstr>Loading data</vt:lpstr>
      <vt:lpstr>Removing Duplicates</vt:lpstr>
      <vt:lpstr>Check  missing values</vt:lpstr>
      <vt:lpstr>Check outliers</vt:lpstr>
      <vt:lpstr>Creating  Dummy variables</vt:lpstr>
      <vt:lpstr>Train-test Spilt (Method 1)</vt:lpstr>
      <vt:lpstr>Train-test Split  (Method 2)</vt:lpstr>
      <vt:lpstr>Process of training &amp; tuning the models</vt:lpstr>
      <vt:lpstr>Linear Regression</vt:lpstr>
      <vt:lpstr>Decision Tree Regressor</vt:lpstr>
      <vt:lpstr>Random Forest Regressor</vt:lpstr>
      <vt:lpstr>Ridge CV</vt:lpstr>
      <vt:lpstr>Dummy Regressor</vt:lpstr>
      <vt:lpstr>PowerPoint Presentation</vt:lpstr>
      <vt:lpstr>Final Model: Random Forest Regressor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4</cp:revision>
  <dcterms:created xsi:type="dcterms:W3CDTF">2023-12-03T13:10:40Z</dcterms:created>
  <dcterms:modified xsi:type="dcterms:W3CDTF">2023-12-04T14:42:16Z</dcterms:modified>
</cp:coreProperties>
</file>