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70" r:id="rId14"/>
    <p:sldId id="271" r:id="rId15"/>
    <p:sldId id="272" r:id="rId16"/>
    <p:sldId id="273" r:id="rId17"/>
    <p:sldId id="274"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2/9/2024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99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2/9/2024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087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2/9/2024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69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2/9/2024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2877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2/9/2024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3419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2/9/2024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721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2/9/2024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7482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2/9/2024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9858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2/9/2024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145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2/9/2024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7862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2/9/2024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30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2/9/2024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6198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F4C83DBC-3A76-C181-0428-C15FD6E396D3}"/>
              </a:ext>
            </a:extLst>
          </p:cNvPr>
          <p:cNvPicPr>
            <a:picLocks noChangeAspect="1"/>
          </p:cNvPicPr>
          <p:nvPr/>
        </p:nvPicPr>
        <p:blipFill rotWithShape="1">
          <a:blip r:embed="rId2">
            <a:alphaModFix amt="40000"/>
          </a:blip>
          <a:srcRect t="19643"/>
          <a:stretch/>
        </p:blipFill>
        <p:spPr>
          <a:xfrm>
            <a:off x="-2" y="-2"/>
            <a:ext cx="12192001" cy="6858001"/>
          </a:xfrm>
          <a:prstGeom prst="rect">
            <a:avLst/>
          </a:prstGeom>
        </p:spPr>
      </p:pic>
      <p:sp>
        <p:nvSpPr>
          <p:cNvPr id="2" name="Title 1">
            <a:extLst>
              <a:ext uri="{FF2B5EF4-FFF2-40B4-BE49-F238E27FC236}">
                <a16:creationId xmlns:a16="http://schemas.microsoft.com/office/drawing/2014/main" id="{2C3083AD-3E2D-8156-75F6-9AF7B01BCA6B}"/>
              </a:ext>
            </a:extLst>
          </p:cNvPr>
          <p:cNvSpPr>
            <a:spLocks noGrp="1"/>
          </p:cNvSpPr>
          <p:nvPr>
            <p:ph type="ctrTitle"/>
          </p:nvPr>
        </p:nvSpPr>
        <p:spPr>
          <a:xfrm>
            <a:off x="517870" y="978408"/>
            <a:ext cx="5021182" cy="2334248"/>
          </a:xfrm>
        </p:spPr>
        <p:txBody>
          <a:bodyPr anchor="t">
            <a:normAutofit/>
          </a:bodyPr>
          <a:lstStyle/>
          <a:p>
            <a:r>
              <a:rPr lang="en-SG" dirty="0">
                <a:solidFill>
                  <a:srgbClr val="FFFFFF"/>
                </a:solidFill>
              </a:rPr>
              <a:t>AIML CA2</a:t>
            </a:r>
            <a:br>
              <a:rPr lang="en-SG" dirty="0">
                <a:solidFill>
                  <a:srgbClr val="FFFFFF"/>
                </a:solidFill>
              </a:rPr>
            </a:br>
            <a:r>
              <a:rPr lang="en-SG" dirty="0">
                <a:solidFill>
                  <a:srgbClr val="FFFFFF"/>
                </a:solidFill>
              </a:rPr>
              <a:t>Part A</a:t>
            </a:r>
          </a:p>
        </p:txBody>
      </p:sp>
      <p:sp>
        <p:nvSpPr>
          <p:cNvPr id="3" name="Subtitle 2">
            <a:extLst>
              <a:ext uri="{FF2B5EF4-FFF2-40B4-BE49-F238E27FC236}">
                <a16:creationId xmlns:a16="http://schemas.microsoft.com/office/drawing/2014/main" id="{29945C2A-8586-7123-E94D-6C92E1D1383E}"/>
              </a:ext>
            </a:extLst>
          </p:cNvPr>
          <p:cNvSpPr>
            <a:spLocks noGrp="1"/>
          </p:cNvSpPr>
          <p:nvPr>
            <p:ph type="subTitle" idx="1"/>
          </p:nvPr>
        </p:nvSpPr>
        <p:spPr>
          <a:xfrm>
            <a:off x="517870" y="4482450"/>
            <a:ext cx="5040785" cy="1724029"/>
          </a:xfrm>
        </p:spPr>
        <p:txBody>
          <a:bodyPr anchor="t">
            <a:normAutofit/>
          </a:bodyPr>
          <a:lstStyle/>
          <a:p>
            <a:r>
              <a:rPr lang="en-SG">
                <a:solidFill>
                  <a:srgbClr val="FFFFFF"/>
                </a:solidFill>
              </a:rPr>
              <a:t>LIM JUN YI</a:t>
            </a:r>
          </a:p>
          <a:p>
            <a:r>
              <a:rPr lang="en-SG">
                <a:solidFill>
                  <a:srgbClr val="FFFFFF"/>
                </a:solidFill>
              </a:rPr>
              <a:t>P2308924</a:t>
            </a:r>
          </a:p>
          <a:p>
            <a:r>
              <a:rPr lang="en-SG">
                <a:solidFill>
                  <a:srgbClr val="FFFFFF"/>
                </a:solidFill>
              </a:rPr>
              <a:t>DAAA/FT/1B/03</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9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6F80-7E97-2C48-A82B-2ACFFA0EF573}"/>
              </a:ext>
            </a:extLst>
          </p:cNvPr>
          <p:cNvSpPr>
            <a:spLocks noGrp="1"/>
          </p:cNvSpPr>
          <p:nvPr>
            <p:ph type="title"/>
          </p:nvPr>
        </p:nvSpPr>
        <p:spPr>
          <a:xfrm>
            <a:off x="517870" y="978409"/>
            <a:ext cx="9677690" cy="777240"/>
          </a:xfrm>
        </p:spPr>
        <p:txBody>
          <a:bodyPr>
            <a:normAutofit fontScale="90000"/>
          </a:bodyPr>
          <a:lstStyle/>
          <a:p>
            <a:r>
              <a:rPr lang="en-SG" dirty="0"/>
              <a:t>ACF Plot + PACF Plot</a:t>
            </a:r>
          </a:p>
        </p:txBody>
      </p:sp>
      <p:pic>
        <p:nvPicPr>
          <p:cNvPr id="4" name="Picture 3">
            <a:extLst>
              <a:ext uri="{FF2B5EF4-FFF2-40B4-BE49-F238E27FC236}">
                <a16:creationId xmlns:a16="http://schemas.microsoft.com/office/drawing/2014/main" id="{C5DDE2EE-37E2-B504-0A44-8DBE6C758456}"/>
              </a:ext>
            </a:extLst>
          </p:cNvPr>
          <p:cNvPicPr>
            <a:picLocks noChangeAspect="1"/>
          </p:cNvPicPr>
          <p:nvPr/>
        </p:nvPicPr>
        <p:blipFill>
          <a:blip r:embed="rId2"/>
          <a:stretch>
            <a:fillRect/>
          </a:stretch>
        </p:blipFill>
        <p:spPr>
          <a:xfrm>
            <a:off x="517870" y="1752851"/>
            <a:ext cx="5545985" cy="3764957"/>
          </a:xfrm>
          <a:prstGeom prst="rect">
            <a:avLst/>
          </a:prstGeom>
        </p:spPr>
      </p:pic>
      <p:pic>
        <p:nvPicPr>
          <p:cNvPr id="6" name="Picture 5">
            <a:extLst>
              <a:ext uri="{FF2B5EF4-FFF2-40B4-BE49-F238E27FC236}">
                <a16:creationId xmlns:a16="http://schemas.microsoft.com/office/drawing/2014/main" id="{2573A298-DEA6-6E5D-6A62-20C5673D68C9}"/>
              </a:ext>
            </a:extLst>
          </p:cNvPr>
          <p:cNvPicPr>
            <a:picLocks noChangeAspect="1"/>
          </p:cNvPicPr>
          <p:nvPr/>
        </p:nvPicPr>
        <p:blipFill>
          <a:blip r:embed="rId3"/>
          <a:stretch>
            <a:fillRect/>
          </a:stretch>
        </p:blipFill>
        <p:spPr>
          <a:xfrm>
            <a:off x="6305429" y="1752851"/>
            <a:ext cx="5498745" cy="3764957"/>
          </a:xfrm>
          <a:prstGeom prst="rect">
            <a:avLst/>
          </a:prstGeom>
        </p:spPr>
      </p:pic>
      <p:sp>
        <p:nvSpPr>
          <p:cNvPr id="7" name="TextBox 6">
            <a:extLst>
              <a:ext uri="{FF2B5EF4-FFF2-40B4-BE49-F238E27FC236}">
                <a16:creationId xmlns:a16="http://schemas.microsoft.com/office/drawing/2014/main" id="{06683DE1-3BCD-C46C-1548-1820AC7E7105}"/>
              </a:ext>
            </a:extLst>
          </p:cNvPr>
          <p:cNvSpPr txBox="1"/>
          <p:nvPr/>
        </p:nvSpPr>
        <p:spPr>
          <a:xfrm>
            <a:off x="2323322" y="5691673"/>
            <a:ext cx="7231225" cy="923330"/>
          </a:xfrm>
          <a:prstGeom prst="rect">
            <a:avLst/>
          </a:prstGeom>
          <a:noFill/>
        </p:spPr>
        <p:txBody>
          <a:bodyPr wrap="square" rtlCol="0">
            <a:spAutoFit/>
          </a:bodyPr>
          <a:lstStyle/>
          <a:p>
            <a:r>
              <a:rPr lang="en-SG" dirty="0"/>
              <a:t>After plotting both the ACF and PACF plots, there are no significant spikes appearing in the plots, thus it doesn’t give any information on what the best parameters can be placed into the model.</a:t>
            </a:r>
          </a:p>
        </p:txBody>
      </p:sp>
    </p:spTree>
    <p:extLst>
      <p:ext uri="{BB962C8B-B14F-4D97-AF65-F5344CB8AC3E}">
        <p14:creationId xmlns:p14="http://schemas.microsoft.com/office/powerpoint/2010/main" val="101728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ACD3-71F1-5F73-030C-933AF05716BE}"/>
              </a:ext>
            </a:extLst>
          </p:cNvPr>
          <p:cNvSpPr>
            <a:spLocks noGrp="1"/>
          </p:cNvSpPr>
          <p:nvPr>
            <p:ph type="title"/>
          </p:nvPr>
        </p:nvSpPr>
        <p:spPr>
          <a:xfrm>
            <a:off x="517870" y="730276"/>
            <a:ext cx="5508026" cy="691771"/>
          </a:xfrm>
        </p:spPr>
        <p:txBody>
          <a:bodyPr>
            <a:noAutofit/>
          </a:bodyPr>
          <a:lstStyle/>
          <a:p>
            <a:r>
              <a:rPr lang="en-SG" sz="4000" dirty="0"/>
              <a:t>2. Modelling (Amazon)</a:t>
            </a:r>
          </a:p>
        </p:txBody>
      </p:sp>
      <p:pic>
        <p:nvPicPr>
          <p:cNvPr id="4" name="Picture 3">
            <a:extLst>
              <a:ext uri="{FF2B5EF4-FFF2-40B4-BE49-F238E27FC236}">
                <a16:creationId xmlns:a16="http://schemas.microsoft.com/office/drawing/2014/main" id="{56D849E0-F289-4F1F-C78D-348887DAE070}"/>
              </a:ext>
            </a:extLst>
          </p:cNvPr>
          <p:cNvPicPr>
            <a:picLocks noChangeAspect="1"/>
          </p:cNvPicPr>
          <p:nvPr/>
        </p:nvPicPr>
        <p:blipFill>
          <a:blip r:embed="rId2"/>
          <a:stretch>
            <a:fillRect/>
          </a:stretch>
        </p:blipFill>
        <p:spPr>
          <a:xfrm>
            <a:off x="702402" y="1767846"/>
            <a:ext cx="2186116" cy="1563488"/>
          </a:xfrm>
          <a:prstGeom prst="rect">
            <a:avLst/>
          </a:prstGeom>
        </p:spPr>
      </p:pic>
      <p:pic>
        <p:nvPicPr>
          <p:cNvPr id="6" name="Picture 5">
            <a:extLst>
              <a:ext uri="{FF2B5EF4-FFF2-40B4-BE49-F238E27FC236}">
                <a16:creationId xmlns:a16="http://schemas.microsoft.com/office/drawing/2014/main" id="{EB4960F2-71CB-B77C-A946-4E327484FB54}"/>
              </a:ext>
            </a:extLst>
          </p:cNvPr>
          <p:cNvPicPr>
            <a:picLocks noChangeAspect="1"/>
          </p:cNvPicPr>
          <p:nvPr/>
        </p:nvPicPr>
        <p:blipFill>
          <a:blip r:embed="rId3"/>
          <a:stretch>
            <a:fillRect/>
          </a:stretch>
        </p:blipFill>
        <p:spPr>
          <a:xfrm>
            <a:off x="669068" y="3429000"/>
            <a:ext cx="3656705" cy="2823287"/>
          </a:xfrm>
          <a:prstGeom prst="rect">
            <a:avLst/>
          </a:prstGeom>
        </p:spPr>
      </p:pic>
      <p:sp>
        <p:nvSpPr>
          <p:cNvPr id="7" name="TextBox 6">
            <a:extLst>
              <a:ext uri="{FF2B5EF4-FFF2-40B4-BE49-F238E27FC236}">
                <a16:creationId xmlns:a16="http://schemas.microsoft.com/office/drawing/2014/main" id="{512A9756-64BD-A372-43C9-479880429F66}"/>
              </a:ext>
            </a:extLst>
          </p:cNvPr>
          <p:cNvSpPr txBox="1"/>
          <p:nvPr/>
        </p:nvSpPr>
        <p:spPr>
          <a:xfrm>
            <a:off x="3028462" y="1810926"/>
            <a:ext cx="2047392" cy="1477328"/>
          </a:xfrm>
          <a:prstGeom prst="rect">
            <a:avLst/>
          </a:prstGeom>
          <a:noFill/>
        </p:spPr>
        <p:txBody>
          <a:bodyPr wrap="square" rtlCol="0">
            <a:spAutoFit/>
          </a:bodyPr>
          <a:lstStyle/>
          <a:p>
            <a:r>
              <a:rPr lang="en-SG" dirty="0"/>
              <a:t>After zooming into the seasonal plot, it can be identified there is a seasonal trend of 7 days.</a:t>
            </a:r>
          </a:p>
        </p:txBody>
      </p:sp>
      <p:pic>
        <p:nvPicPr>
          <p:cNvPr id="9" name="Picture 8">
            <a:extLst>
              <a:ext uri="{FF2B5EF4-FFF2-40B4-BE49-F238E27FC236}">
                <a16:creationId xmlns:a16="http://schemas.microsoft.com/office/drawing/2014/main" id="{3E2C3A4E-B706-66B2-3B03-EFBD3E314AF8}"/>
              </a:ext>
            </a:extLst>
          </p:cNvPr>
          <p:cNvPicPr>
            <a:picLocks noChangeAspect="1"/>
          </p:cNvPicPr>
          <p:nvPr/>
        </p:nvPicPr>
        <p:blipFill>
          <a:blip r:embed="rId4"/>
          <a:stretch>
            <a:fillRect/>
          </a:stretch>
        </p:blipFill>
        <p:spPr>
          <a:xfrm>
            <a:off x="6096000" y="730276"/>
            <a:ext cx="4799640" cy="4907902"/>
          </a:xfrm>
          <a:prstGeom prst="rect">
            <a:avLst/>
          </a:prstGeom>
        </p:spPr>
      </p:pic>
      <p:sp>
        <p:nvSpPr>
          <p:cNvPr id="10" name="TextBox 9">
            <a:extLst>
              <a:ext uri="{FF2B5EF4-FFF2-40B4-BE49-F238E27FC236}">
                <a16:creationId xmlns:a16="http://schemas.microsoft.com/office/drawing/2014/main" id="{B60A0F97-6044-3095-D11D-6609BBDC4DA9}"/>
              </a:ext>
            </a:extLst>
          </p:cNvPr>
          <p:cNvSpPr txBox="1"/>
          <p:nvPr/>
        </p:nvSpPr>
        <p:spPr>
          <a:xfrm>
            <a:off x="6270169" y="404277"/>
            <a:ext cx="4625469" cy="369332"/>
          </a:xfrm>
          <a:prstGeom prst="rect">
            <a:avLst/>
          </a:prstGeom>
          <a:noFill/>
        </p:spPr>
        <p:txBody>
          <a:bodyPr wrap="square" rtlCol="0">
            <a:spAutoFit/>
          </a:bodyPr>
          <a:lstStyle/>
          <a:p>
            <a:r>
              <a:rPr lang="en-SG" dirty="0"/>
              <a:t>Tuning the hyperparameters of SARIMAX</a:t>
            </a:r>
          </a:p>
        </p:txBody>
      </p:sp>
      <p:sp>
        <p:nvSpPr>
          <p:cNvPr id="11" name="TextBox 10">
            <a:extLst>
              <a:ext uri="{FF2B5EF4-FFF2-40B4-BE49-F238E27FC236}">
                <a16:creationId xmlns:a16="http://schemas.microsoft.com/office/drawing/2014/main" id="{B565E4A9-7C70-6DDC-C45D-1F42D7FCF1DC}"/>
              </a:ext>
            </a:extLst>
          </p:cNvPr>
          <p:cNvSpPr txBox="1"/>
          <p:nvPr/>
        </p:nvSpPr>
        <p:spPr>
          <a:xfrm>
            <a:off x="8761444" y="3965510"/>
            <a:ext cx="1968761" cy="1200329"/>
          </a:xfrm>
          <a:prstGeom prst="rect">
            <a:avLst/>
          </a:prstGeom>
          <a:noFill/>
        </p:spPr>
        <p:txBody>
          <a:bodyPr wrap="square" rtlCol="0">
            <a:spAutoFit/>
          </a:bodyPr>
          <a:lstStyle/>
          <a:p>
            <a:r>
              <a:rPr lang="en-SG" dirty="0"/>
              <a:t>Since there is a seasonal trend of 7 days, it’s best to use SARIMAX</a:t>
            </a:r>
          </a:p>
        </p:txBody>
      </p:sp>
      <p:pic>
        <p:nvPicPr>
          <p:cNvPr id="13" name="Picture 12">
            <a:extLst>
              <a:ext uri="{FF2B5EF4-FFF2-40B4-BE49-F238E27FC236}">
                <a16:creationId xmlns:a16="http://schemas.microsoft.com/office/drawing/2014/main" id="{DE70BFB1-3272-5138-2CC5-9DC05912685D}"/>
              </a:ext>
            </a:extLst>
          </p:cNvPr>
          <p:cNvPicPr>
            <a:picLocks noChangeAspect="1"/>
          </p:cNvPicPr>
          <p:nvPr/>
        </p:nvPicPr>
        <p:blipFill>
          <a:blip r:embed="rId5"/>
          <a:stretch>
            <a:fillRect/>
          </a:stretch>
        </p:blipFill>
        <p:spPr>
          <a:xfrm>
            <a:off x="6915797" y="5737865"/>
            <a:ext cx="3334215" cy="514422"/>
          </a:xfrm>
          <a:prstGeom prst="rect">
            <a:avLst/>
          </a:prstGeom>
        </p:spPr>
      </p:pic>
    </p:spTree>
    <p:extLst>
      <p:ext uri="{BB962C8B-B14F-4D97-AF65-F5344CB8AC3E}">
        <p14:creationId xmlns:p14="http://schemas.microsoft.com/office/powerpoint/2010/main" val="249392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69E0-F5EE-BE0F-C61E-7CE3E295D977}"/>
              </a:ext>
            </a:extLst>
          </p:cNvPr>
          <p:cNvSpPr>
            <a:spLocks noGrp="1"/>
          </p:cNvSpPr>
          <p:nvPr>
            <p:ph type="title"/>
          </p:nvPr>
        </p:nvSpPr>
        <p:spPr>
          <a:xfrm>
            <a:off x="517870" y="850393"/>
            <a:ext cx="5021182" cy="603503"/>
          </a:xfrm>
        </p:spPr>
        <p:txBody>
          <a:bodyPr>
            <a:normAutofit fontScale="90000"/>
          </a:bodyPr>
          <a:lstStyle/>
          <a:p>
            <a:r>
              <a:rPr lang="en-SG" dirty="0"/>
              <a:t>Amazon</a:t>
            </a:r>
          </a:p>
        </p:txBody>
      </p:sp>
      <p:pic>
        <p:nvPicPr>
          <p:cNvPr id="4" name="Picture 3">
            <a:extLst>
              <a:ext uri="{FF2B5EF4-FFF2-40B4-BE49-F238E27FC236}">
                <a16:creationId xmlns:a16="http://schemas.microsoft.com/office/drawing/2014/main" id="{43348CE0-1E8B-6FEC-CBBF-243CCF2F9DF6}"/>
              </a:ext>
            </a:extLst>
          </p:cNvPr>
          <p:cNvPicPr>
            <a:picLocks noChangeAspect="1"/>
          </p:cNvPicPr>
          <p:nvPr/>
        </p:nvPicPr>
        <p:blipFill>
          <a:blip r:embed="rId2"/>
          <a:stretch>
            <a:fillRect/>
          </a:stretch>
        </p:blipFill>
        <p:spPr>
          <a:xfrm>
            <a:off x="517870" y="1603915"/>
            <a:ext cx="4052022" cy="3650169"/>
          </a:xfrm>
          <a:prstGeom prst="rect">
            <a:avLst/>
          </a:prstGeom>
        </p:spPr>
      </p:pic>
      <p:sp>
        <p:nvSpPr>
          <p:cNvPr id="5" name="TextBox 4">
            <a:extLst>
              <a:ext uri="{FF2B5EF4-FFF2-40B4-BE49-F238E27FC236}">
                <a16:creationId xmlns:a16="http://schemas.microsoft.com/office/drawing/2014/main" id="{29210FE9-83C7-7E36-EAAE-66EE1CEA1DB9}"/>
              </a:ext>
            </a:extLst>
          </p:cNvPr>
          <p:cNvSpPr txBox="1"/>
          <p:nvPr/>
        </p:nvSpPr>
        <p:spPr>
          <a:xfrm>
            <a:off x="247631" y="5254083"/>
            <a:ext cx="5561660" cy="1323439"/>
          </a:xfrm>
          <a:prstGeom prst="rect">
            <a:avLst/>
          </a:prstGeom>
          <a:noFill/>
        </p:spPr>
        <p:txBody>
          <a:bodyPr wrap="square" rtlCol="0">
            <a:spAutoFit/>
          </a:bodyPr>
          <a:lstStyle/>
          <a:p>
            <a:r>
              <a:rPr lang="en-US" sz="1600" dirty="0" err="1"/>
              <a:t>Ljung</a:t>
            </a:r>
            <a:r>
              <a:rPr lang="en-US" sz="1600" dirty="0"/>
              <a:t>-Box test: High p-value (&gt; 0.05) </a:t>
            </a:r>
            <a:r>
              <a:rPr lang="en-US" sz="1600" dirty="0">
                <a:sym typeface="Wingdings" panose="05000000000000000000" pitchFamily="2" charset="2"/>
              </a:rPr>
              <a:t> </a:t>
            </a:r>
            <a:r>
              <a:rPr lang="en-US" sz="1600" dirty="0"/>
              <a:t>fails to reject H0 of no autocorrelations </a:t>
            </a:r>
            <a:r>
              <a:rPr lang="en-US" sz="1600" dirty="0">
                <a:sym typeface="Wingdings" panose="05000000000000000000" pitchFamily="2" charset="2"/>
              </a:rPr>
              <a:t> </a:t>
            </a:r>
            <a:r>
              <a:rPr lang="en-US" sz="1600" dirty="0"/>
              <a:t>the residuals are white-noise</a:t>
            </a:r>
          </a:p>
          <a:p>
            <a:endParaRPr lang="en-US" sz="1600" dirty="0"/>
          </a:p>
          <a:p>
            <a:r>
              <a:rPr lang="en-US" sz="1600" dirty="0"/>
              <a:t>Heteroskedasticity test: High p-value (&gt; 0.05) </a:t>
            </a:r>
            <a:r>
              <a:rPr lang="en-US" sz="1600" dirty="0">
                <a:sym typeface="Wingdings" panose="05000000000000000000" pitchFamily="2" charset="2"/>
              </a:rPr>
              <a:t> </a:t>
            </a:r>
            <a:r>
              <a:rPr lang="en-US" sz="1600" dirty="0"/>
              <a:t>fail to reject H0 of homoscedasticity </a:t>
            </a:r>
            <a:r>
              <a:rPr lang="en-US" sz="1600" dirty="0">
                <a:sym typeface="Wingdings" panose="05000000000000000000" pitchFamily="2" charset="2"/>
              </a:rPr>
              <a:t> </a:t>
            </a:r>
            <a:r>
              <a:rPr lang="en-US" sz="1600" dirty="0"/>
              <a:t>i.e. residuals are homoscedastic</a:t>
            </a:r>
            <a:endParaRPr lang="en-SG" sz="1600" dirty="0"/>
          </a:p>
        </p:txBody>
      </p:sp>
      <p:pic>
        <p:nvPicPr>
          <p:cNvPr id="7" name="Picture 6">
            <a:extLst>
              <a:ext uri="{FF2B5EF4-FFF2-40B4-BE49-F238E27FC236}">
                <a16:creationId xmlns:a16="http://schemas.microsoft.com/office/drawing/2014/main" id="{1CB7A285-96A1-AD13-E46A-D36EFECE4086}"/>
              </a:ext>
            </a:extLst>
          </p:cNvPr>
          <p:cNvPicPr>
            <a:picLocks noChangeAspect="1"/>
          </p:cNvPicPr>
          <p:nvPr/>
        </p:nvPicPr>
        <p:blipFill>
          <a:blip r:embed="rId3"/>
          <a:stretch>
            <a:fillRect/>
          </a:stretch>
        </p:blipFill>
        <p:spPr>
          <a:xfrm>
            <a:off x="5217156" y="1342764"/>
            <a:ext cx="6614060" cy="3815804"/>
          </a:xfrm>
          <a:prstGeom prst="rect">
            <a:avLst/>
          </a:prstGeom>
        </p:spPr>
      </p:pic>
      <p:sp>
        <p:nvSpPr>
          <p:cNvPr id="8" name="TextBox 7">
            <a:extLst>
              <a:ext uri="{FF2B5EF4-FFF2-40B4-BE49-F238E27FC236}">
                <a16:creationId xmlns:a16="http://schemas.microsoft.com/office/drawing/2014/main" id="{8C0ABDF7-6F9E-39D3-E432-4FB1A3D7FEA3}"/>
              </a:ext>
            </a:extLst>
          </p:cNvPr>
          <p:cNvSpPr txBox="1"/>
          <p:nvPr/>
        </p:nvSpPr>
        <p:spPr>
          <a:xfrm>
            <a:off x="5217156" y="973431"/>
            <a:ext cx="3237722" cy="369332"/>
          </a:xfrm>
          <a:prstGeom prst="rect">
            <a:avLst/>
          </a:prstGeom>
          <a:noFill/>
        </p:spPr>
        <p:txBody>
          <a:bodyPr wrap="square" rtlCol="0">
            <a:spAutoFit/>
          </a:bodyPr>
          <a:lstStyle/>
          <a:p>
            <a:r>
              <a:rPr lang="en-SG" dirty="0"/>
              <a:t>Model’s prediction:</a:t>
            </a:r>
          </a:p>
        </p:txBody>
      </p:sp>
    </p:spTree>
    <p:extLst>
      <p:ext uri="{BB962C8B-B14F-4D97-AF65-F5344CB8AC3E}">
        <p14:creationId xmlns:p14="http://schemas.microsoft.com/office/powerpoint/2010/main" val="230155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58573-11E9-124F-327F-1D5821396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E2FC0-502C-FDE4-1D9D-3098EEB53C7B}"/>
              </a:ext>
            </a:extLst>
          </p:cNvPr>
          <p:cNvSpPr>
            <a:spLocks noGrp="1"/>
          </p:cNvSpPr>
          <p:nvPr>
            <p:ph type="title"/>
          </p:nvPr>
        </p:nvSpPr>
        <p:spPr>
          <a:xfrm>
            <a:off x="517870" y="730276"/>
            <a:ext cx="5508026" cy="691771"/>
          </a:xfrm>
        </p:spPr>
        <p:txBody>
          <a:bodyPr>
            <a:noAutofit/>
          </a:bodyPr>
          <a:lstStyle/>
          <a:p>
            <a:r>
              <a:rPr lang="en-SG" sz="4000" dirty="0"/>
              <a:t>Apple</a:t>
            </a:r>
          </a:p>
        </p:txBody>
      </p:sp>
      <p:sp>
        <p:nvSpPr>
          <p:cNvPr id="7" name="TextBox 6">
            <a:extLst>
              <a:ext uri="{FF2B5EF4-FFF2-40B4-BE49-F238E27FC236}">
                <a16:creationId xmlns:a16="http://schemas.microsoft.com/office/drawing/2014/main" id="{F64EC88B-00A1-B27D-F24A-6D2A6DBF9ECB}"/>
              </a:ext>
            </a:extLst>
          </p:cNvPr>
          <p:cNvSpPr txBox="1"/>
          <p:nvPr/>
        </p:nvSpPr>
        <p:spPr>
          <a:xfrm>
            <a:off x="2925863" y="1810926"/>
            <a:ext cx="2090057" cy="1477328"/>
          </a:xfrm>
          <a:prstGeom prst="rect">
            <a:avLst/>
          </a:prstGeom>
          <a:noFill/>
        </p:spPr>
        <p:txBody>
          <a:bodyPr wrap="square" rtlCol="0">
            <a:spAutoFit/>
          </a:bodyPr>
          <a:lstStyle/>
          <a:p>
            <a:r>
              <a:rPr lang="en-SG" dirty="0"/>
              <a:t>After zooming into the seasonal plot, it can be identified there is a seasonal trend of 7 days.</a:t>
            </a:r>
          </a:p>
        </p:txBody>
      </p:sp>
      <p:sp>
        <p:nvSpPr>
          <p:cNvPr id="10" name="TextBox 9">
            <a:extLst>
              <a:ext uri="{FF2B5EF4-FFF2-40B4-BE49-F238E27FC236}">
                <a16:creationId xmlns:a16="http://schemas.microsoft.com/office/drawing/2014/main" id="{F5409D0C-7FF5-2806-9668-A260526CC4B5}"/>
              </a:ext>
            </a:extLst>
          </p:cNvPr>
          <p:cNvSpPr txBox="1"/>
          <p:nvPr/>
        </p:nvSpPr>
        <p:spPr>
          <a:xfrm>
            <a:off x="6270167" y="448671"/>
            <a:ext cx="4625469" cy="369332"/>
          </a:xfrm>
          <a:prstGeom prst="rect">
            <a:avLst/>
          </a:prstGeom>
          <a:noFill/>
        </p:spPr>
        <p:txBody>
          <a:bodyPr wrap="square" rtlCol="0">
            <a:spAutoFit/>
          </a:bodyPr>
          <a:lstStyle/>
          <a:p>
            <a:r>
              <a:rPr lang="en-SG" dirty="0"/>
              <a:t>Tuning the hyperparameters of SARIMAX</a:t>
            </a:r>
          </a:p>
        </p:txBody>
      </p:sp>
      <p:pic>
        <p:nvPicPr>
          <p:cNvPr id="3" name="Picture 2">
            <a:extLst>
              <a:ext uri="{FF2B5EF4-FFF2-40B4-BE49-F238E27FC236}">
                <a16:creationId xmlns:a16="http://schemas.microsoft.com/office/drawing/2014/main" id="{FCA0F4A7-D6DA-6D89-D309-9CB81C479DB6}"/>
              </a:ext>
            </a:extLst>
          </p:cNvPr>
          <p:cNvPicPr>
            <a:picLocks noChangeAspect="1"/>
          </p:cNvPicPr>
          <p:nvPr/>
        </p:nvPicPr>
        <p:blipFill>
          <a:blip r:embed="rId2"/>
          <a:stretch>
            <a:fillRect/>
          </a:stretch>
        </p:blipFill>
        <p:spPr>
          <a:xfrm>
            <a:off x="669068" y="1767846"/>
            <a:ext cx="2125894" cy="1563488"/>
          </a:xfrm>
          <a:prstGeom prst="rect">
            <a:avLst/>
          </a:prstGeom>
        </p:spPr>
      </p:pic>
      <p:pic>
        <p:nvPicPr>
          <p:cNvPr id="8" name="Picture 7">
            <a:extLst>
              <a:ext uri="{FF2B5EF4-FFF2-40B4-BE49-F238E27FC236}">
                <a16:creationId xmlns:a16="http://schemas.microsoft.com/office/drawing/2014/main" id="{EEDCD8EC-9DBB-B97C-9F39-D545E7EC0AB6}"/>
              </a:ext>
            </a:extLst>
          </p:cNvPr>
          <p:cNvPicPr>
            <a:picLocks noChangeAspect="1"/>
          </p:cNvPicPr>
          <p:nvPr/>
        </p:nvPicPr>
        <p:blipFill>
          <a:blip r:embed="rId3"/>
          <a:stretch>
            <a:fillRect/>
          </a:stretch>
        </p:blipFill>
        <p:spPr>
          <a:xfrm>
            <a:off x="669068" y="3429000"/>
            <a:ext cx="3640251" cy="2877532"/>
          </a:xfrm>
          <a:prstGeom prst="rect">
            <a:avLst/>
          </a:prstGeom>
        </p:spPr>
      </p:pic>
      <p:pic>
        <p:nvPicPr>
          <p:cNvPr id="14" name="Picture 13">
            <a:extLst>
              <a:ext uri="{FF2B5EF4-FFF2-40B4-BE49-F238E27FC236}">
                <a16:creationId xmlns:a16="http://schemas.microsoft.com/office/drawing/2014/main" id="{2C41D01C-CC69-7A88-F086-E138FC09AED5}"/>
              </a:ext>
            </a:extLst>
          </p:cNvPr>
          <p:cNvPicPr>
            <a:picLocks noChangeAspect="1"/>
          </p:cNvPicPr>
          <p:nvPr/>
        </p:nvPicPr>
        <p:blipFill>
          <a:blip r:embed="rId4"/>
          <a:stretch>
            <a:fillRect/>
          </a:stretch>
        </p:blipFill>
        <p:spPr>
          <a:xfrm>
            <a:off x="6221556" y="818003"/>
            <a:ext cx="4722693" cy="4875467"/>
          </a:xfrm>
          <a:prstGeom prst="rect">
            <a:avLst/>
          </a:prstGeom>
        </p:spPr>
      </p:pic>
      <p:pic>
        <p:nvPicPr>
          <p:cNvPr id="16" name="Picture 15">
            <a:extLst>
              <a:ext uri="{FF2B5EF4-FFF2-40B4-BE49-F238E27FC236}">
                <a16:creationId xmlns:a16="http://schemas.microsoft.com/office/drawing/2014/main" id="{D9692933-FBBC-DA33-68A0-B40CC1C223CF}"/>
              </a:ext>
            </a:extLst>
          </p:cNvPr>
          <p:cNvPicPr>
            <a:picLocks noChangeAspect="1"/>
          </p:cNvPicPr>
          <p:nvPr/>
        </p:nvPicPr>
        <p:blipFill>
          <a:blip r:embed="rId5"/>
          <a:stretch>
            <a:fillRect/>
          </a:stretch>
        </p:blipFill>
        <p:spPr>
          <a:xfrm>
            <a:off x="6878130" y="5762722"/>
            <a:ext cx="3629532" cy="600159"/>
          </a:xfrm>
          <a:prstGeom prst="rect">
            <a:avLst/>
          </a:prstGeom>
        </p:spPr>
      </p:pic>
    </p:spTree>
    <p:extLst>
      <p:ext uri="{BB962C8B-B14F-4D97-AF65-F5344CB8AC3E}">
        <p14:creationId xmlns:p14="http://schemas.microsoft.com/office/powerpoint/2010/main" val="8954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32A03-C26A-2762-FCF8-1DB84DD52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257BA-624A-A397-C1D3-12D2826BF5C1}"/>
              </a:ext>
            </a:extLst>
          </p:cNvPr>
          <p:cNvSpPr>
            <a:spLocks noGrp="1"/>
          </p:cNvSpPr>
          <p:nvPr>
            <p:ph type="title"/>
          </p:nvPr>
        </p:nvSpPr>
        <p:spPr>
          <a:xfrm>
            <a:off x="517870" y="850393"/>
            <a:ext cx="5021182" cy="603503"/>
          </a:xfrm>
        </p:spPr>
        <p:txBody>
          <a:bodyPr>
            <a:normAutofit fontScale="90000"/>
          </a:bodyPr>
          <a:lstStyle/>
          <a:p>
            <a:r>
              <a:rPr lang="en-SG" dirty="0"/>
              <a:t>Apple</a:t>
            </a:r>
          </a:p>
        </p:txBody>
      </p:sp>
      <p:sp>
        <p:nvSpPr>
          <p:cNvPr id="8" name="TextBox 7">
            <a:extLst>
              <a:ext uri="{FF2B5EF4-FFF2-40B4-BE49-F238E27FC236}">
                <a16:creationId xmlns:a16="http://schemas.microsoft.com/office/drawing/2014/main" id="{4A990B6A-B863-E2F8-EBBB-80D5F903A5AE}"/>
              </a:ext>
            </a:extLst>
          </p:cNvPr>
          <p:cNvSpPr txBox="1"/>
          <p:nvPr/>
        </p:nvSpPr>
        <p:spPr>
          <a:xfrm>
            <a:off x="5106838" y="1453896"/>
            <a:ext cx="3237722" cy="369332"/>
          </a:xfrm>
          <a:prstGeom prst="rect">
            <a:avLst/>
          </a:prstGeom>
          <a:noFill/>
        </p:spPr>
        <p:txBody>
          <a:bodyPr wrap="square" rtlCol="0">
            <a:spAutoFit/>
          </a:bodyPr>
          <a:lstStyle/>
          <a:p>
            <a:r>
              <a:rPr lang="en-SG" dirty="0"/>
              <a:t>Model’s prediction:</a:t>
            </a:r>
          </a:p>
        </p:txBody>
      </p:sp>
      <p:pic>
        <p:nvPicPr>
          <p:cNvPr id="6" name="Picture 5">
            <a:extLst>
              <a:ext uri="{FF2B5EF4-FFF2-40B4-BE49-F238E27FC236}">
                <a16:creationId xmlns:a16="http://schemas.microsoft.com/office/drawing/2014/main" id="{779D7204-A509-134C-A25F-6D7FBAD5FDF3}"/>
              </a:ext>
            </a:extLst>
          </p:cNvPr>
          <p:cNvPicPr>
            <a:picLocks noChangeAspect="1"/>
          </p:cNvPicPr>
          <p:nvPr/>
        </p:nvPicPr>
        <p:blipFill>
          <a:blip r:embed="rId2"/>
          <a:stretch>
            <a:fillRect/>
          </a:stretch>
        </p:blipFill>
        <p:spPr>
          <a:xfrm>
            <a:off x="517870" y="1878236"/>
            <a:ext cx="4024854" cy="3650168"/>
          </a:xfrm>
          <a:prstGeom prst="rect">
            <a:avLst/>
          </a:prstGeom>
        </p:spPr>
      </p:pic>
      <p:pic>
        <p:nvPicPr>
          <p:cNvPr id="10" name="Picture 9">
            <a:extLst>
              <a:ext uri="{FF2B5EF4-FFF2-40B4-BE49-F238E27FC236}">
                <a16:creationId xmlns:a16="http://schemas.microsoft.com/office/drawing/2014/main" id="{AF342E6F-3940-62DD-9718-B98AD1156708}"/>
              </a:ext>
            </a:extLst>
          </p:cNvPr>
          <p:cNvPicPr>
            <a:picLocks noChangeAspect="1"/>
          </p:cNvPicPr>
          <p:nvPr/>
        </p:nvPicPr>
        <p:blipFill>
          <a:blip r:embed="rId3"/>
          <a:stretch>
            <a:fillRect/>
          </a:stretch>
        </p:blipFill>
        <p:spPr>
          <a:xfrm>
            <a:off x="5106838" y="1823228"/>
            <a:ext cx="6460322" cy="3762534"/>
          </a:xfrm>
          <a:prstGeom prst="rect">
            <a:avLst/>
          </a:prstGeom>
        </p:spPr>
      </p:pic>
    </p:spTree>
    <p:extLst>
      <p:ext uri="{BB962C8B-B14F-4D97-AF65-F5344CB8AC3E}">
        <p14:creationId xmlns:p14="http://schemas.microsoft.com/office/powerpoint/2010/main" val="339027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F61C0-F7D8-AD37-46D4-784EF4091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D6B38-7A3D-4965-5C98-EE1AF92211F0}"/>
              </a:ext>
            </a:extLst>
          </p:cNvPr>
          <p:cNvSpPr>
            <a:spLocks noGrp="1"/>
          </p:cNvSpPr>
          <p:nvPr>
            <p:ph type="title"/>
          </p:nvPr>
        </p:nvSpPr>
        <p:spPr>
          <a:xfrm>
            <a:off x="517870" y="730276"/>
            <a:ext cx="5508026" cy="691771"/>
          </a:xfrm>
        </p:spPr>
        <p:txBody>
          <a:bodyPr>
            <a:noAutofit/>
          </a:bodyPr>
          <a:lstStyle/>
          <a:p>
            <a:r>
              <a:rPr lang="en-SG" sz="4000" dirty="0"/>
              <a:t>DBS</a:t>
            </a:r>
          </a:p>
        </p:txBody>
      </p:sp>
      <p:sp>
        <p:nvSpPr>
          <p:cNvPr id="7" name="TextBox 6">
            <a:extLst>
              <a:ext uri="{FF2B5EF4-FFF2-40B4-BE49-F238E27FC236}">
                <a16:creationId xmlns:a16="http://schemas.microsoft.com/office/drawing/2014/main" id="{B46C5126-B8B0-8FBB-453D-C230FF0BD0A8}"/>
              </a:ext>
            </a:extLst>
          </p:cNvPr>
          <p:cNvSpPr txBox="1"/>
          <p:nvPr/>
        </p:nvSpPr>
        <p:spPr>
          <a:xfrm>
            <a:off x="2988641" y="1767846"/>
            <a:ext cx="2090057" cy="1477328"/>
          </a:xfrm>
          <a:prstGeom prst="rect">
            <a:avLst/>
          </a:prstGeom>
          <a:noFill/>
        </p:spPr>
        <p:txBody>
          <a:bodyPr wrap="square" rtlCol="0">
            <a:spAutoFit/>
          </a:bodyPr>
          <a:lstStyle/>
          <a:p>
            <a:r>
              <a:rPr lang="en-SG" dirty="0"/>
              <a:t>After zooming into the seasonal plot, it can be identified there is a seasonal trend of 7 days.</a:t>
            </a:r>
          </a:p>
        </p:txBody>
      </p:sp>
      <p:sp>
        <p:nvSpPr>
          <p:cNvPr id="10" name="TextBox 9">
            <a:extLst>
              <a:ext uri="{FF2B5EF4-FFF2-40B4-BE49-F238E27FC236}">
                <a16:creationId xmlns:a16="http://schemas.microsoft.com/office/drawing/2014/main" id="{5BC0338D-AAE8-A478-5583-85BCE03DC0AD}"/>
              </a:ext>
            </a:extLst>
          </p:cNvPr>
          <p:cNvSpPr txBox="1"/>
          <p:nvPr/>
        </p:nvSpPr>
        <p:spPr>
          <a:xfrm>
            <a:off x="6270167" y="448671"/>
            <a:ext cx="4625469" cy="369332"/>
          </a:xfrm>
          <a:prstGeom prst="rect">
            <a:avLst/>
          </a:prstGeom>
          <a:noFill/>
        </p:spPr>
        <p:txBody>
          <a:bodyPr wrap="square" rtlCol="0">
            <a:spAutoFit/>
          </a:bodyPr>
          <a:lstStyle/>
          <a:p>
            <a:r>
              <a:rPr lang="en-SG" dirty="0"/>
              <a:t>Tuning the hyperparameters of SARIMAX</a:t>
            </a:r>
          </a:p>
        </p:txBody>
      </p:sp>
      <p:pic>
        <p:nvPicPr>
          <p:cNvPr id="5" name="Picture 4">
            <a:extLst>
              <a:ext uri="{FF2B5EF4-FFF2-40B4-BE49-F238E27FC236}">
                <a16:creationId xmlns:a16="http://schemas.microsoft.com/office/drawing/2014/main" id="{C2BB66D6-06D7-373F-305F-14DA4ACEAF00}"/>
              </a:ext>
            </a:extLst>
          </p:cNvPr>
          <p:cNvPicPr>
            <a:picLocks noChangeAspect="1"/>
          </p:cNvPicPr>
          <p:nvPr/>
        </p:nvPicPr>
        <p:blipFill>
          <a:blip r:embed="rId2"/>
          <a:stretch>
            <a:fillRect/>
          </a:stretch>
        </p:blipFill>
        <p:spPr>
          <a:xfrm>
            <a:off x="669068" y="1767846"/>
            <a:ext cx="2184831" cy="1563488"/>
          </a:xfrm>
          <a:prstGeom prst="rect">
            <a:avLst/>
          </a:prstGeom>
        </p:spPr>
      </p:pic>
      <p:pic>
        <p:nvPicPr>
          <p:cNvPr id="9" name="Picture 8">
            <a:extLst>
              <a:ext uri="{FF2B5EF4-FFF2-40B4-BE49-F238E27FC236}">
                <a16:creationId xmlns:a16="http://schemas.microsoft.com/office/drawing/2014/main" id="{B217B723-1BC5-4FC5-556A-24A08EA2184D}"/>
              </a:ext>
            </a:extLst>
          </p:cNvPr>
          <p:cNvPicPr>
            <a:picLocks noChangeAspect="1"/>
          </p:cNvPicPr>
          <p:nvPr/>
        </p:nvPicPr>
        <p:blipFill>
          <a:blip r:embed="rId3"/>
          <a:stretch>
            <a:fillRect/>
          </a:stretch>
        </p:blipFill>
        <p:spPr>
          <a:xfrm>
            <a:off x="669068" y="3429000"/>
            <a:ext cx="3739330" cy="2944560"/>
          </a:xfrm>
          <a:prstGeom prst="rect">
            <a:avLst/>
          </a:prstGeom>
        </p:spPr>
      </p:pic>
      <p:pic>
        <p:nvPicPr>
          <p:cNvPr id="12" name="Picture 11">
            <a:extLst>
              <a:ext uri="{FF2B5EF4-FFF2-40B4-BE49-F238E27FC236}">
                <a16:creationId xmlns:a16="http://schemas.microsoft.com/office/drawing/2014/main" id="{9A495705-87AE-B479-C3D7-1375288959BB}"/>
              </a:ext>
            </a:extLst>
          </p:cNvPr>
          <p:cNvPicPr>
            <a:picLocks noChangeAspect="1"/>
          </p:cNvPicPr>
          <p:nvPr/>
        </p:nvPicPr>
        <p:blipFill>
          <a:blip r:embed="rId4"/>
          <a:stretch>
            <a:fillRect/>
          </a:stretch>
        </p:blipFill>
        <p:spPr>
          <a:xfrm>
            <a:off x="6129959" y="776694"/>
            <a:ext cx="4740005" cy="4936959"/>
          </a:xfrm>
          <a:prstGeom prst="rect">
            <a:avLst/>
          </a:prstGeom>
        </p:spPr>
      </p:pic>
      <p:pic>
        <p:nvPicPr>
          <p:cNvPr id="15" name="Picture 14">
            <a:extLst>
              <a:ext uri="{FF2B5EF4-FFF2-40B4-BE49-F238E27FC236}">
                <a16:creationId xmlns:a16="http://schemas.microsoft.com/office/drawing/2014/main" id="{774C7D7D-6F9C-1BA8-5417-F480CB252A78}"/>
              </a:ext>
            </a:extLst>
          </p:cNvPr>
          <p:cNvPicPr>
            <a:picLocks noChangeAspect="1"/>
          </p:cNvPicPr>
          <p:nvPr/>
        </p:nvPicPr>
        <p:blipFill>
          <a:blip r:embed="rId5"/>
          <a:stretch>
            <a:fillRect/>
          </a:stretch>
        </p:blipFill>
        <p:spPr>
          <a:xfrm>
            <a:off x="6468056" y="5771065"/>
            <a:ext cx="4229690" cy="638264"/>
          </a:xfrm>
          <a:prstGeom prst="rect">
            <a:avLst/>
          </a:prstGeom>
        </p:spPr>
      </p:pic>
    </p:spTree>
    <p:extLst>
      <p:ext uri="{BB962C8B-B14F-4D97-AF65-F5344CB8AC3E}">
        <p14:creationId xmlns:p14="http://schemas.microsoft.com/office/powerpoint/2010/main" val="356584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67AEC-9692-C766-7ED0-CD7D427B6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D4CBE-AB59-802A-BAA8-FF2FBA09C182}"/>
              </a:ext>
            </a:extLst>
          </p:cNvPr>
          <p:cNvSpPr>
            <a:spLocks noGrp="1"/>
          </p:cNvSpPr>
          <p:nvPr>
            <p:ph type="title"/>
          </p:nvPr>
        </p:nvSpPr>
        <p:spPr>
          <a:xfrm>
            <a:off x="517870" y="850393"/>
            <a:ext cx="5021182" cy="603503"/>
          </a:xfrm>
        </p:spPr>
        <p:txBody>
          <a:bodyPr>
            <a:normAutofit fontScale="90000"/>
          </a:bodyPr>
          <a:lstStyle/>
          <a:p>
            <a:r>
              <a:rPr lang="en-SG" dirty="0"/>
              <a:t>DBS</a:t>
            </a:r>
          </a:p>
        </p:txBody>
      </p:sp>
      <p:sp>
        <p:nvSpPr>
          <p:cNvPr id="8" name="TextBox 7">
            <a:extLst>
              <a:ext uri="{FF2B5EF4-FFF2-40B4-BE49-F238E27FC236}">
                <a16:creationId xmlns:a16="http://schemas.microsoft.com/office/drawing/2014/main" id="{578DC475-913E-BC08-299B-995E8B651A9F}"/>
              </a:ext>
            </a:extLst>
          </p:cNvPr>
          <p:cNvSpPr txBox="1"/>
          <p:nvPr/>
        </p:nvSpPr>
        <p:spPr>
          <a:xfrm>
            <a:off x="5106838" y="1453896"/>
            <a:ext cx="3237722" cy="369332"/>
          </a:xfrm>
          <a:prstGeom prst="rect">
            <a:avLst/>
          </a:prstGeom>
          <a:noFill/>
        </p:spPr>
        <p:txBody>
          <a:bodyPr wrap="square" rtlCol="0">
            <a:spAutoFit/>
          </a:bodyPr>
          <a:lstStyle/>
          <a:p>
            <a:r>
              <a:rPr lang="en-SG" dirty="0"/>
              <a:t>Model’s prediction:</a:t>
            </a:r>
          </a:p>
        </p:txBody>
      </p:sp>
      <p:pic>
        <p:nvPicPr>
          <p:cNvPr id="4" name="Picture 3">
            <a:extLst>
              <a:ext uri="{FF2B5EF4-FFF2-40B4-BE49-F238E27FC236}">
                <a16:creationId xmlns:a16="http://schemas.microsoft.com/office/drawing/2014/main" id="{72CFB353-E6E2-7B31-5DEB-44B4A5E2C482}"/>
              </a:ext>
            </a:extLst>
          </p:cNvPr>
          <p:cNvPicPr>
            <a:picLocks noChangeAspect="1"/>
          </p:cNvPicPr>
          <p:nvPr/>
        </p:nvPicPr>
        <p:blipFill>
          <a:blip r:embed="rId2"/>
          <a:stretch>
            <a:fillRect/>
          </a:stretch>
        </p:blipFill>
        <p:spPr>
          <a:xfrm>
            <a:off x="517870" y="1823228"/>
            <a:ext cx="3981454" cy="3650168"/>
          </a:xfrm>
          <a:prstGeom prst="rect">
            <a:avLst/>
          </a:prstGeom>
        </p:spPr>
      </p:pic>
      <p:pic>
        <p:nvPicPr>
          <p:cNvPr id="7" name="Picture 6">
            <a:extLst>
              <a:ext uri="{FF2B5EF4-FFF2-40B4-BE49-F238E27FC236}">
                <a16:creationId xmlns:a16="http://schemas.microsoft.com/office/drawing/2014/main" id="{0AF2B366-212F-C6FA-306C-F3BD0F8EDC0A}"/>
              </a:ext>
            </a:extLst>
          </p:cNvPr>
          <p:cNvPicPr>
            <a:picLocks noChangeAspect="1"/>
          </p:cNvPicPr>
          <p:nvPr/>
        </p:nvPicPr>
        <p:blipFill>
          <a:blip r:embed="rId3"/>
          <a:stretch>
            <a:fillRect/>
          </a:stretch>
        </p:blipFill>
        <p:spPr>
          <a:xfrm>
            <a:off x="5106838" y="1814084"/>
            <a:ext cx="6445570" cy="3776855"/>
          </a:xfrm>
          <a:prstGeom prst="rect">
            <a:avLst/>
          </a:prstGeom>
        </p:spPr>
      </p:pic>
      <p:sp>
        <p:nvSpPr>
          <p:cNvPr id="9" name="TextBox 8">
            <a:extLst>
              <a:ext uri="{FF2B5EF4-FFF2-40B4-BE49-F238E27FC236}">
                <a16:creationId xmlns:a16="http://schemas.microsoft.com/office/drawing/2014/main" id="{9DC48E41-44FE-4F7E-AF25-BBC4085A6CD9}"/>
              </a:ext>
            </a:extLst>
          </p:cNvPr>
          <p:cNvSpPr txBox="1"/>
          <p:nvPr/>
        </p:nvSpPr>
        <p:spPr>
          <a:xfrm>
            <a:off x="5916168" y="5627961"/>
            <a:ext cx="5102352" cy="646331"/>
          </a:xfrm>
          <a:prstGeom prst="rect">
            <a:avLst/>
          </a:prstGeom>
          <a:noFill/>
        </p:spPr>
        <p:txBody>
          <a:bodyPr wrap="square" rtlCol="0">
            <a:spAutoFit/>
          </a:bodyPr>
          <a:lstStyle/>
          <a:p>
            <a:r>
              <a:rPr lang="en-SG" dirty="0"/>
              <a:t>There may be some issues with the modelling which caused the prediction to be a straight line</a:t>
            </a:r>
          </a:p>
        </p:txBody>
      </p:sp>
    </p:spTree>
    <p:extLst>
      <p:ext uri="{BB962C8B-B14F-4D97-AF65-F5344CB8AC3E}">
        <p14:creationId xmlns:p14="http://schemas.microsoft.com/office/powerpoint/2010/main" val="118225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6493-3842-FDEA-6285-E5FAFDD1434D}"/>
              </a:ext>
            </a:extLst>
          </p:cNvPr>
          <p:cNvSpPr>
            <a:spLocks noGrp="1"/>
          </p:cNvSpPr>
          <p:nvPr>
            <p:ph type="title"/>
          </p:nvPr>
        </p:nvSpPr>
        <p:spPr>
          <a:xfrm>
            <a:off x="517870" y="978409"/>
            <a:ext cx="5021182" cy="795527"/>
          </a:xfrm>
        </p:spPr>
        <p:txBody>
          <a:bodyPr>
            <a:normAutofit fontScale="90000"/>
          </a:bodyPr>
          <a:lstStyle/>
          <a:p>
            <a:r>
              <a:rPr lang="en-SG" dirty="0"/>
              <a:t>3. Evaluate </a:t>
            </a:r>
          </a:p>
        </p:txBody>
      </p:sp>
      <p:sp>
        <p:nvSpPr>
          <p:cNvPr id="3" name="TextBox 2">
            <a:extLst>
              <a:ext uri="{FF2B5EF4-FFF2-40B4-BE49-F238E27FC236}">
                <a16:creationId xmlns:a16="http://schemas.microsoft.com/office/drawing/2014/main" id="{67043A02-4C1E-6D6B-5AC4-AB76AFEE144B}"/>
              </a:ext>
            </a:extLst>
          </p:cNvPr>
          <p:cNvSpPr txBox="1"/>
          <p:nvPr/>
        </p:nvSpPr>
        <p:spPr>
          <a:xfrm>
            <a:off x="517870" y="1883664"/>
            <a:ext cx="4483898" cy="923330"/>
          </a:xfrm>
          <a:prstGeom prst="rect">
            <a:avLst/>
          </a:prstGeom>
          <a:noFill/>
        </p:spPr>
        <p:txBody>
          <a:bodyPr wrap="square" rtlCol="0">
            <a:spAutoFit/>
          </a:bodyPr>
          <a:lstStyle/>
          <a:p>
            <a:r>
              <a:rPr lang="en-SG" dirty="0"/>
              <a:t>After finding the best models to fit the 3 stock prices, the models will be evaluated by their accuracy (e.g. MAPE, MSE, R2)</a:t>
            </a:r>
          </a:p>
        </p:txBody>
      </p:sp>
      <p:pic>
        <p:nvPicPr>
          <p:cNvPr id="5" name="Picture 4">
            <a:extLst>
              <a:ext uri="{FF2B5EF4-FFF2-40B4-BE49-F238E27FC236}">
                <a16:creationId xmlns:a16="http://schemas.microsoft.com/office/drawing/2014/main" id="{2023980B-4794-9F80-63C4-3180527FBBAA}"/>
              </a:ext>
            </a:extLst>
          </p:cNvPr>
          <p:cNvPicPr>
            <a:picLocks noChangeAspect="1"/>
          </p:cNvPicPr>
          <p:nvPr/>
        </p:nvPicPr>
        <p:blipFill>
          <a:blip r:embed="rId2"/>
          <a:stretch>
            <a:fillRect/>
          </a:stretch>
        </p:blipFill>
        <p:spPr>
          <a:xfrm>
            <a:off x="755048" y="3198921"/>
            <a:ext cx="3505689" cy="600159"/>
          </a:xfrm>
          <a:prstGeom prst="rect">
            <a:avLst/>
          </a:prstGeom>
        </p:spPr>
      </p:pic>
      <p:pic>
        <p:nvPicPr>
          <p:cNvPr id="7" name="Picture 6">
            <a:extLst>
              <a:ext uri="{FF2B5EF4-FFF2-40B4-BE49-F238E27FC236}">
                <a16:creationId xmlns:a16="http://schemas.microsoft.com/office/drawing/2014/main" id="{38BCFB11-2809-4E2A-C59A-67D5766A4E3A}"/>
              </a:ext>
            </a:extLst>
          </p:cNvPr>
          <p:cNvPicPr>
            <a:picLocks noChangeAspect="1"/>
          </p:cNvPicPr>
          <p:nvPr/>
        </p:nvPicPr>
        <p:blipFill>
          <a:blip r:embed="rId3"/>
          <a:stretch>
            <a:fillRect/>
          </a:stretch>
        </p:blipFill>
        <p:spPr>
          <a:xfrm>
            <a:off x="4516581" y="3198921"/>
            <a:ext cx="3482891" cy="600159"/>
          </a:xfrm>
          <a:prstGeom prst="rect">
            <a:avLst/>
          </a:prstGeom>
        </p:spPr>
      </p:pic>
      <p:pic>
        <p:nvPicPr>
          <p:cNvPr id="9" name="Picture 8">
            <a:extLst>
              <a:ext uri="{FF2B5EF4-FFF2-40B4-BE49-F238E27FC236}">
                <a16:creationId xmlns:a16="http://schemas.microsoft.com/office/drawing/2014/main" id="{E4D80AAC-AF74-1327-9918-37CD7DFDE29A}"/>
              </a:ext>
            </a:extLst>
          </p:cNvPr>
          <p:cNvPicPr>
            <a:picLocks noChangeAspect="1"/>
          </p:cNvPicPr>
          <p:nvPr/>
        </p:nvPicPr>
        <p:blipFill>
          <a:blip r:embed="rId4"/>
          <a:stretch>
            <a:fillRect/>
          </a:stretch>
        </p:blipFill>
        <p:spPr>
          <a:xfrm>
            <a:off x="8255316" y="3184631"/>
            <a:ext cx="3381847" cy="628738"/>
          </a:xfrm>
          <a:prstGeom prst="rect">
            <a:avLst/>
          </a:prstGeom>
        </p:spPr>
      </p:pic>
      <p:sp>
        <p:nvSpPr>
          <p:cNvPr id="10" name="TextBox 9">
            <a:extLst>
              <a:ext uri="{FF2B5EF4-FFF2-40B4-BE49-F238E27FC236}">
                <a16:creationId xmlns:a16="http://schemas.microsoft.com/office/drawing/2014/main" id="{93012837-2C26-004B-B82D-4506262CD068}"/>
              </a:ext>
            </a:extLst>
          </p:cNvPr>
          <p:cNvSpPr txBox="1"/>
          <p:nvPr/>
        </p:nvSpPr>
        <p:spPr>
          <a:xfrm>
            <a:off x="2015413" y="2806994"/>
            <a:ext cx="1119674" cy="377637"/>
          </a:xfrm>
          <a:prstGeom prst="rect">
            <a:avLst/>
          </a:prstGeom>
          <a:noFill/>
        </p:spPr>
        <p:txBody>
          <a:bodyPr wrap="square" rtlCol="0">
            <a:spAutoFit/>
          </a:bodyPr>
          <a:lstStyle/>
          <a:p>
            <a:r>
              <a:rPr lang="en-SG" dirty="0"/>
              <a:t>Amazon</a:t>
            </a:r>
          </a:p>
        </p:txBody>
      </p:sp>
      <p:sp>
        <p:nvSpPr>
          <p:cNvPr id="11" name="TextBox 10">
            <a:extLst>
              <a:ext uri="{FF2B5EF4-FFF2-40B4-BE49-F238E27FC236}">
                <a16:creationId xmlns:a16="http://schemas.microsoft.com/office/drawing/2014/main" id="{D837D389-BAAB-FC92-6471-93746A66F024}"/>
              </a:ext>
            </a:extLst>
          </p:cNvPr>
          <p:cNvSpPr txBox="1"/>
          <p:nvPr/>
        </p:nvSpPr>
        <p:spPr>
          <a:xfrm>
            <a:off x="5996252" y="2826321"/>
            <a:ext cx="787103" cy="377637"/>
          </a:xfrm>
          <a:prstGeom prst="rect">
            <a:avLst/>
          </a:prstGeom>
          <a:noFill/>
        </p:spPr>
        <p:txBody>
          <a:bodyPr wrap="square" rtlCol="0">
            <a:spAutoFit/>
          </a:bodyPr>
          <a:lstStyle/>
          <a:p>
            <a:r>
              <a:rPr lang="en-SG" dirty="0"/>
              <a:t>Apple</a:t>
            </a:r>
          </a:p>
        </p:txBody>
      </p:sp>
      <p:sp>
        <p:nvSpPr>
          <p:cNvPr id="12" name="TextBox 11">
            <a:extLst>
              <a:ext uri="{FF2B5EF4-FFF2-40B4-BE49-F238E27FC236}">
                <a16:creationId xmlns:a16="http://schemas.microsoft.com/office/drawing/2014/main" id="{B3ADC793-81B1-8B98-4177-BF1F97FCCFE7}"/>
              </a:ext>
            </a:extLst>
          </p:cNvPr>
          <p:cNvSpPr txBox="1"/>
          <p:nvPr/>
        </p:nvSpPr>
        <p:spPr>
          <a:xfrm>
            <a:off x="9644520" y="2830473"/>
            <a:ext cx="662474" cy="369332"/>
          </a:xfrm>
          <a:prstGeom prst="rect">
            <a:avLst/>
          </a:prstGeom>
          <a:noFill/>
        </p:spPr>
        <p:txBody>
          <a:bodyPr wrap="square" rtlCol="0">
            <a:spAutoFit/>
          </a:bodyPr>
          <a:lstStyle/>
          <a:p>
            <a:r>
              <a:rPr lang="en-SG" dirty="0"/>
              <a:t>DBS</a:t>
            </a:r>
          </a:p>
        </p:txBody>
      </p:sp>
      <p:sp>
        <p:nvSpPr>
          <p:cNvPr id="13" name="TextBox 12">
            <a:extLst>
              <a:ext uri="{FF2B5EF4-FFF2-40B4-BE49-F238E27FC236}">
                <a16:creationId xmlns:a16="http://schemas.microsoft.com/office/drawing/2014/main" id="{A9863F51-7E5C-637A-0F59-6388D4CE8BCE}"/>
              </a:ext>
            </a:extLst>
          </p:cNvPr>
          <p:cNvSpPr txBox="1"/>
          <p:nvPr/>
        </p:nvSpPr>
        <p:spPr>
          <a:xfrm>
            <a:off x="2759819" y="4126464"/>
            <a:ext cx="6395014" cy="2031325"/>
          </a:xfrm>
          <a:prstGeom prst="rect">
            <a:avLst/>
          </a:prstGeom>
          <a:noFill/>
        </p:spPr>
        <p:txBody>
          <a:bodyPr wrap="square" rtlCol="0">
            <a:spAutoFit/>
          </a:bodyPr>
          <a:lstStyle/>
          <a:p>
            <a:r>
              <a:rPr lang="en-US" dirty="0"/>
              <a:t>Comparing the 3 stock prices with the best model parameters, the model performed when predicting the stock prices of DBS.</a:t>
            </a:r>
          </a:p>
          <a:p>
            <a:endParaRPr lang="en-US" dirty="0"/>
          </a:p>
          <a:p>
            <a:r>
              <a:rPr lang="en-US" dirty="0"/>
              <a:t>However, if we were to look at the shape of the predictions for DBS, the model predicted a close-to-straight line, which may not be a good thing when it comes to forecasting for the stock prices.</a:t>
            </a:r>
            <a:endParaRPr lang="en-SG" dirty="0"/>
          </a:p>
        </p:txBody>
      </p:sp>
    </p:spTree>
    <p:extLst>
      <p:ext uri="{BB962C8B-B14F-4D97-AF65-F5344CB8AC3E}">
        <p14:creationId xmlns:p14="http://schemas.microsoft.com/office/powerpoint/2010/main" val="249862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901A-D3AF-526C-C139-7DD28025D61B}"/>
              </a:ext>
            </a:extLst>
          </p:cNvPr>
          <p:cNvSpPr>
            <a:spLocks noGrp="1"/>
          </p:cNvSpPr>
          <p:nvPr>
            <p:ph type="title"/>
          </p:nvPr>
        </p:nvSpPr>
        <p:spPr>
          <a:xfrm>
            <a:off x="517870" y="978409"/>
            <a:ext cx="5021182" cy="722376"/>
          </a:xfrm>
        </p:spPr>
        <p:txBody>
          <a:bodyPr>
            <a:normAutofit fontScale="90000"/>
          </a:bodyPr>
          <a:lstStyle/>
          <a:p>
            <a:r>
              <a:rPr lang="en-SG" dirty="0"/>
              <a:t>4. Forecasting</a:t>
            </a:r>
          </a:p>
        </p:txBody>
      </p:sp>
      <p:pic>
        <p:nvPicPr>
          <p:cNvPr id="4" name="Picture 3">
            <a:extLst>
              <a:ext uri="{FF2B5EF4-FFF2-40B4-BE49-F238E27FC236}">
                <a16:creationId xmlns:a16="http://schemas.microsoft.com/office/drawing/2014/main" id="{33862EBC-3F74-9816-20D4-C6717E4B0C8C}"/>
              </a:ext>
            </a:extLst>
          </p:cNvPr>
          <p:cNvPicPr>
            <a:picLocks noChangeAspect="1"/>
          </p:cNvPicPr>
          <p:nvPr/>
        </p:nvPicPr>
        <p:blipFill>
          <a:blip r:embed="rId2"/>
          <a:stretch>
            <a:fillRect/>
          </a:stretch>
        </p:blipFill>
        <p:spPr>
          <a:xfrm>
            <a:off x="517870" y="2033108"/>
            <a:ext cx="4207725" cy="1604118"/>
          </a:xfrm>
          <a:prstGeom prst="rect">
            <a:avLst/>
          </a:prstGeom>
        </p:spPr>
      </p:pic>
      <p:pic>
        <p:nvPicPr>
          <p:cNvPr id="6" name="Picture 5">
            <a:extLst>
              <a:ext uri="{FF2B5EF4-FFF2-40B4-BE49-F238E27FC236}">
                <a16:creationId xmlns:a16="http://schemas.microsoft.com/office/drawing/2014/main" id="{04803862-02A7-FC6E-CF26-8B7E11C984B5}"/>
              </a:ext>
            </a:extLst>
          </p:cNvPr>
          <p:cNvPicPr>
            <a:picLocks noChangeAspect="1"/>
          </p:cNvPicPr>
          <p:nvPr/>
        </p:nvPicPr>
        <p:blipFill>
          <a:blip r:embed="rId3"/>
          <a:stretch>
            <a:fillRect/>
          </a:stretch>
        </p:blipFill>
        <p:spPr>
          <a:xfrm>
            <a:off x="517870" y="3674094"/>
            <a:ext cx="1610875" cy="2450520"/>
          </a:xfrm>
          <a:prstGeom prst="rect">
            <a:avLst/>
          </a:prstGeom>
        </p:spPr>
      </p:pic>
      <p:sp>
        <p:nvSpPr>
          <p:cNvPr id="7" name="TextBox 6">
            <a:extLst>
              <a:ext uri="{FF2B5EF4-FFF2-40B4-BE49-F238E27FC236}">
                <a16:creationId xmlns:a16="http://schemas.microsoft.com/office/drawing/2014/main" id="{BCDA29C5-0AA3-BE57-4BF7-52EBD01DCEA7}"/>
              </a:ext>
            </a:extLst>
          </p:cNvPr>
          <p:cNvSpPr txBox="1"/>
          <p:nvPr/>
        </p:nvSpPr>
        <p:spPr>
          <a:xfrm>
            <a:off x="2128745" y="3772520"/>
            <a:ext cx="2448926" cy="646331"/>
          </a:xfrm>
          <a:prstGeom prst="rect">
            <a:avLst/>
          </a:prstGeom>
          <a:noFill/>
        </p:spPr>
        <p:txBody>
          <a:bodyPr wrap="square" rtlCol="0">
            <a:spAutoFit/>
          </a:bodyPr>
          <a:lstStyle/>
          <a:p>
            <a:r>
              <a:rPr lang="en-SG" dirty="0"/>
              <a:t>Forecasting </a:t>
            </a:r>
          </a:p>
          <a:p>
            <a:r>
              <a:rPr lang="en-SG" dirty="0"/>
              <a:t>Amazon Stock Prices</a:t>
            </a:r>
          </a:p>
        </p:txBody>
      </p:sp>
      <p:pic>
        <p:nvPicPr>
          <p:cNvPr id="9" name="Picture 8">
            <a:extLst>
              <a:ext uri="{FF2B5EF4-FFF2-40B4-BE49-F238E27FC236}">
                <a16:creationId xmlns:a16="http://schemas.microsoft.com/office/drawing/2014/main" id="{1792FBA0-DCC5-83C9-1CE8-AF9190B6D80A}"/>
              </a:ext>
            </a:extLst>
          </p:cNvPr>
          <p:cNvPicPr>
            <a:picLocks noChangeAspect="1"/>
          </p:cNvPicPr>
          <p:nvPr/>
        </p:nvPicPr>
        <p:blipFill>
          <a:blip r:embed="rId4"/>
          <a:stretch>
            <a:fillRect/>
          </a:stretch>
        </p:blipFill>
        <p:spPr>
          <a:xfrm>
            <a:off x="7729031" y="178864"/>
            <a:ext cx="4036948" cy="1599090"/>
          </a:xfrm>
          <a:prstGeom prst="rect">
            <a:avLst/>
          </a:prstGeom>
        </p:spPr>
      </p:pic>
      <p:pic>
        <p:nvPicPr>
          <p:cNvPr id="11" name="Picture 10">
            <a:extLst>
              <a:ext uri="{FF2B5EF4-FFF2-40B4-BE49-F238E27FC236}">
                <a16:creationId xmlns:a16="http://schemas.microsoft.com/office/drawing/2014/main" id="{10D0C557-2D07-8F4A-564E-B8FC141E9FCE}"/>
              </a:ext>
            </a:extLst>
          </p:cNvPr>
          <p:cNvPicPr>
            <a:picLocks noChangeAspect="1"/>
          </p:cNvPicPr>
          <p:nvPr/>
        </p:nvPicPr>
        <p:blipFill>
          <a:blip r:embed="rId5"/>
          <a:stretch>
            <a:fillRect/>
          </a:stretch>
        </p:blipFill>
        <p:spPr>
          <a:xfrm>
            <a:off x="5931975" y="178864"/>
            <a:ext cx="1693795" cy="2610989"/>
          </a:xfrm>
          <a:prstGeom prst="rect">
            <a:avLst/>
          </a:prstGeom>
        </p:spPr>
      </p:pic>
      <p:sp>
        <p:nvSpPr>
          <p:cNvPr id="12" name="TextBox 11">
            <a:extLst>
              <a:ext uri="{FF2B5EF4-FFF2-40B4-BE49-F238E27FC236}">
                <a16:creationId xmlns:a16="http://schemas.microsoft.com/office/drawing/2014/main" id="{2C3759AD-FC6F-A17B-F390-67C3D17F6776}"/>
              </a:ext>
            </a:extLst>
          </p:cNvPr>
          <p:cNvSpPr txBox="1"/>
          <p:nvPr/>
        </p:nvSpPr>
        <p:spPr>
          <a:xfrm>
            <a:off x="7729031" y="1922105"/>
            <a:ext cx="2603241" cy="646331"/>
          </a:xfrm>
          <a:prstGeom prst="rect">
            <a:avLst/>
          </a:prstGeom>
          <a:noFill/>
        </p:spPr>
        <p:txBody>
          <a:bodyPr wrap="square" rtlCol="0">
            <a:spAutoFit/>
          </a:bodyPr>
          <a:lstStyle/>
          <a:p>
            <a:r>
              <a:rPr lang="en-SG" dirty="0"/>
              <a:t>Forecasting </a:t>
            </a:r>
          </a:p>
          <a:p>
            <a:r>
              <a:rPr lang="en-SG" dirty="0"/>
              <a:t>Apple Stock Prices</a:t>
            </a:r>
          </a:p>
        </p:txBody>
      </p:sp>
      <p:pic>
        <p:nvPicPr>
          <p:cNvPr id="16" name="Picture 15">
            <a:extLst>
              <a:ext uri="{FF2B5EF4-FFF2-40B4-BE49-F238E27FC236}">
                <a16:creationId xmlns:a16="http://schemas.microsoft.com/office/drawing/2014/main" id="{E76E2BA0-E3BF-EA57-8C1D-1F69AB28DF4F}"/>
              </a:ext>
            </a:extLst>
          </p:cNvPr>
          <p:cNvPicPr>
            <a:picLocks noChangeAspect="1"/>
          </p:cNvPicPr>
          <p:nvPr/>
        </p:nvPicPr>
        <p:blipFill>
          <a:blip r:embed="rId6"/>
          <a:stretch>
            <a:fillRect/>
          </a:stretch>
        </p:blipFill>
        <p:spPr>
          <a:xfrm>
            <a:off x="9747505" y="3674094"/>
            <a:ext cx="1758174" cy="2709092"/>
          </a:xfrm>
          <a:prstGeom prst="rect">
            <a:avLst/>
          </a:prstGeom>
        </p:spPr>
      </p:pic>
      <p:pic>
        <p:nvPicPr>
          <p:cNvPr id="18" name="Picture 17">
            <a:extLst>
              <a:ext uri="{FF2B5EF4-FFF2-40B4-BE49-F238E27FC236}">
                <a16:creationId xmlns:a16="http://schemas.microsoft.com/office/drawing/2014/main" id="{DC7BA9FC-BABF-A7A6-25ED-62349506EBAA}"/>
              </a:ext>
            </a:extLst>
          </p:cNvPr>
          <p:cNvPicPr>
            <a:picLocks noChangeAspect="1"/>
          </p:cNvPicPr>
          <p:nvPr/>
        </p:nvPicPr>
        <p:blipFill>
          <a:blip r:embed="rId7"/>
          <a:stretch>
            <a:fillRect/>
          </a:stretch>
        </p:blipFill>
        <p:spPr>
          <a:xfrm>
            <a:off x="5781145" y="3674094"/>
            <a:ext cx="3895771" cy="1572605"/>
          </a:xfrm>
          <a:prstGeom prst="rect">
            <a:avLst/>
          </a:prstGeom>
        </p:spPr>
      </p:pic>
      <p:sp>
        <p:nvSpPr>
          <p:cNvPr id="19" name="TextBox 18">
            <a:extLst>
              <a:ext uri="{FF2B5EF4-FFF2-40B4-BE49-F238E27FC236}">
                <a16:creationId xmlns:a16="http://schemas.microsoft.com/office/drawing/2014/main" id="{2DFFB400-C3C2-1EBF-F11E-B8511A214E97}"/>
              </a:ext>
            </a:extLst>
          </p:cNvPr>
          <p:cNvSpPr txBox="1"/>
          <p:nvPr/>
        </p:nvSpPr>
        <p:spPr>
          <a:xfrm>
            <a:off x="7729030" y="5323457"/>
            <a:ext cx="2635716" cy="646331"/>
          </a:xfrm>
          <a:prstGeom prst="rect">
            <a:avLst/>
          </a:prstGeom>
          <a:noFill/>
        </p:spPr>
        <p:txBody>
          <a:bodyPr wrap="square" rtlCol="0">
            <a:spAutoFit/>
          </a:bodyPr>
          <a:lstStyle/>
          <a:p>
            <a:r>
              <a:rPr lang="en-SG" dirty="0"/>
              <a:t>Forecasting</a:t>
            </a:r>
          </a:p>
          <a:p>
            <a:r>
              <a:rPr lang="en-SG" dirty="0"/>
              <a:t>DBS Stock Prices</a:t>
            </a:r>
          </a:p>
        </p:txBody>
      </p:sp>
    </p:spTree>
    <p:extLst>
      <p:ext uri="{BB962C8B-B14F-4D97-AF65-F5344CB8AC3E}">
        <p14:creationId xmlns:p14="http://schemas.microsoft.com/office/powerpoint/2010/main" val="168291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AEC2-60AE-A207-8CD6-190527BCD1CE}"/>
              </a:ext>
            </a:extLst>
          </p:cNvPr>
          <p:cNvSpPr>
            <a:spLocks noGrp="1"/>
          </p:cNvSpPr>
          <p:nvPr>
            <p:ph type="title"/>
          </p:nvPr>
        </p:nvSpPr>
        <p:spPr>
          <a:xfrm>
            <a:off x="517870" y="978409"/>
            <a:ext cx="6504722" cy="758951"/>
          </a:xfrm>
        </p:spPr>
        <p:txBody>
          <a:bodyPr>
            <a:normAutofit fontScale="90000"/>
          </a:bodyPr>
          <a:lstStyle/>
          <a:p>
            <a:r>
              <a:rPr lang="en-SG" dirty="0"/>
              <a:t>Plotting forecast</a:t>
            </a:r>
          </a:p>
        </p:txBody>
      </p:sp>
      <p:pic>
        <p:nvPicPr>
          <p:cNvPr id="8" name="Picture 7">
            <a:extLst>
              <a:ext uri="{FF2B5EF4-FFF2-40B4-BE49-F238E27FC236}">
                <a16:creationId xmlns:a16="http://schemas.microsoft.com/office/drawing/2014/main" id="{8BE69057-EEA0-7978-47C4-DE3F4A0EB62B}"/>
              </a:ext>
            </a:extLst>
          </p:cNvPr>
          <p:cNvPicPr>
            <a:picLocks noChangeAspect="1"/>
          </p:cNvPicPr>
          <p:nvPr/>
        </p:nvPicPr>
        <p:blipFill>
          <a:blip r:embed="rId2"/>
          <a:stretch>
            <a:fillRect/>
          </a:stretch>
        </p:blipFill>
        <p:spPr>
          <a:xfrm>
            <a:off x="517870" y="2299190"/>
            <a:ext cx="3904839" cy="2313001"/>
          </a:xfrm>
          <a:prstGeom prst="rect">
            <a:avLst/>
          </a:prstGeom>
        </p:spPr>
      </p:pic>
      <p:pic>
        <p:nvPicPr>
          <p:cNvPr id="7" name="Picture 6">
            <a:extLst>
              <a:ext uri="{FF2B5EF4-FFF2-40B4-BE49-F238E27FC236}">
                <a16:creationId xmlns:a16="http://schemas.microsoft.com/office/drawing/2014/main" id="{FF8891FC-EE25-69D6-4FB3-79DBBD5033D2}"/>
              </a:ext>
            </a:extLst>
          </p:cNvPr>
          <p:cNvPicPr>
            <a:picLocks noChangeAspect="1"/>
          </p:cNvPicPr>
          <p:nvPr/>
        </p:nvPicPr>
        <p:blipFill>
          <a:blip r:embed="rId3"/>
          <a:stretch>
            <a:fillRect/>
          </a:stretch>
        </p:blipFill>
        <p:spPr>
          <a:xfrm>
            <a:off x="4194853" y="2304439"/>
            <a:ext cx="3802294" cy="2307752"/>
          </a:xfrm>
          <a:prstGeom prst="rect">
            <a:avLst/>
          </a:prstGeom>
        </p:spPr>
      </p:pic>
      <p:pic>
        <p:nvPicPr>
          <p:cNvPr id="6" name="Picture 5">
            <a:extLst>
              <a:ext uri="{FF2B5EF4-FFF2-40B4-BE49-F238E27FC236}">
                <a16:creationId xmlns:a16="http://schemas.microsoft.com/office/drawing/2014/main" id="{58B270E5-4947-0C3F-CAFD-CB56142AE4A8}"/>
              </a:ext>
            </a:extLst>
          </p:cNvPr>
          <p:cNvPicPr>
            <a:picLocks noChangeAspect="1"/>
          </p:cNvPicPr>
          <p:nvPr/>
        </p:nvPicPr>
        <p:blipFill>
          <a:blip r:embed="rId4"/>
          <a:stretch>
            <a:fillRect/>
          </a:stretch>
        </p:blipFill>
        <p:spPr>
          <a:xfrm>
            <a:off x="7946909" y="2304439"/>
            <a:ext cx="3727221" cy="2307752"/>
          </a:xfrm>
          <a:prstGeom prst="rect">
            <a:avLst/>
          </a:prstGeom>
        </p:spPr>
      </p:pic>
      <p:sp>
        <p:nvSpPr>
          <p:cNvPr id="9" name="TextBox 8">
            <a:extLst>
              <a:ext uri="{FF2B5EF4-FFF2-40B4-BE49-F238E27FC236}">
                <a16:creationId xmlns:a16="http://schemas.microsoft.com/office/drawing/2014/main" id="{CDBE2C51-61B1-128C-ECD0-B7A6E73996C2}"/>
              </a:ext>
            </a:extLst>
          </p:cNvPr>
          <p:cNvSpPr txBox="1"/>
          <p:nvPr/>
        </p:nvSpPr>
        <p:spPr>
          <a:xfrm>
            <a:off x="3054607" y="4612191"/>
            <a:ext cx="6082786" cy="2031325"/>
          </a:xfrm>
          <a:prstGeom prst="rect">
            <a:avLst/>
          </a:prstGeom>
          <a:noFill/>
        </p:spPr>
        <p:txBody>
          <a:bodyPr wrap="square" rtlCol="0">
            <a:spAutoFit/>
          </a:bodyPr>
          <a:lstStyle/>
          <a:p>
            <a:r>
              <a:rPr lang="en-SG" dirty="0"/>
              <a:t>Displayed above are the forecasts for Amazon, Apple and DBS for the next 60 days</a:t>
            </a:r>
          </a:p>
          <a:p>
            <a:endParaRPr lang="en-SG" dirty="0"/>
          </a:p>
          <a:p>
            <a:r>
              <a:rPr lang="en-SG" dirty="0"/>
              <a:t>Reasons for the forecasting of DBS being a straight line may be due to a lack of trend from the data given. However, it may be due to a lack of tuning on the SARIMAX model</a:t>
            </a:r>
          </a:p>
          <a:p>
            <a:endParaRPr lang="en-SG" dirty="0"/>
          </a:p>
        </p:txBody>
      </p:sp>
    </p:spTree>
    <p:extLst>
      <p:ext uri="{BB962C8B-B14F-4D97-AF65-F5344CB8AC3E}">
        <p14:creationId xmlns:p14="http://schemas.microsoft.com/office/powerpoint/2010/main" val="149028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D5388A-71BB-5762-9F9F-0E171CFBE9D9}"/>
              </a:ext>
            </a:extLst>
          </p:cNvPr>
          <p:cNvSpPr>
            <a:spLocks noGrp="1"/>
          </p:cNvSpPr>
          <p:nvPr>
            <p:ph type="ctrTitle"/>
          </p:nvPr>
        </p:nvSpPr>
        <p:spPr>
          <a:xfrm>
            <a:off x="517871" y="978408"/>
            <a:ext cx="5037174" cy="2591969"/>
          </a:xfrm>
        </p:spPr>
        <p:txBody>
          <a:bodyPr anchor="t">
            <a:normAutofit/>
          </a:bodyPr>
          <a:lstStyle/>
          <a:p>
            <a:r>
              <a:rPr lang="en-SG" dirty="0"/>
              <a:t>Aim of Part A</a:t>
            </a:r>
          </a:p>
        </p:txBody>
      </p:sp>
      <p:sp>
        <p:nvSpPr>
          <p:cNvPr id="3" name="Subtitle 2">
            <a:extLst>
              <a:ext uri="{FF2B5EF4-FFF2-40B4-BE49-F238E27FC236}">
                <a16:creationId xmlns:a16="http://schemas.microsoft.com/office/drawing/2014/main" id="{F2B7B7C0-1F21-4099-D2D7-81AD28A5A677}"/>
              </a:ext>
            </a:extLst>
          </p:cNvPr>
          <p:cNvSpPr>
            <a:spLocks noGrp="1"/>
          </p:cNvSpPr>
          <p:nvPr>
            <p:ph type="subTitle" idx="1"/>
          </p:nvPr>
        </p:nvSpPr>
        <p:spPr>
          <a:xfrm>
            <a:off x="535625" y="4323853"/>
            <a:ext cx="5019418" cy="1724029"/>
          </a:xfrm>
        </p:spPr>
        <p:txBody>
          <a:bodyPr anchor="t">
            <a:normAutofit/>
          </a:bodyPr>
          <a:lstStyle/>
          <a:p>
            <a:r>
              <a:rPr lang="en-SG" dirty="0"/>
              <a:t>- To forecast the stock prices for the next 60 days</a:t>
            </a:r>
          </a:p>
          <a:p>
            <a:r>
              <a:rPr lang="en-SG" dirty="0"/>
              <a:t>- Stocks: Amazon, Apple &amp; DBS</a:t>
            </a:r>
          </a:p>
        </p:txBody>
      </p:sp>
      <p:sp>
        <p:nvSpPr>
          <p:cNvPr id="17" name="Rectangle 16">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47195F-42C6-F231-8818-0C57CD7D5897}"/>
              </a:ext>
            </a:extLst>
          </p:cNvPr>
          <p:cNvPicPr>
            <a:picLocks noChangeAspect="1"/>
          </p:cNvPicPr>
          <p:nvPr/>
        </p:nvPicPr>
        <p:blipFill>
          <a:blip r:embed="rId2"/>
          <a:stretch>
            <a:fillRect/>
          </a:stretch>
        </p:blipFill>
        <p:spPr>
          <a:xfrm>
            <a:off x="6662168" y="2567919"/>
            <a:ext cx="5028284" cy="3519798"/>
          </a:xfrm>
          <a:prstGeom prst="rect">
            <a:avLst/>
          </a:prstGeom>
        </p:spPr>
      </p:pic>
      <p:sp>
        <p:nvSpPr>
          <p:cNvPr id="19" name="Rectangle 18">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31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15B2FE-9CF1-D3D9-B09E-51467EE57CA4}"/>
              </a:ext>
            </a:extLst>
          </p:cNvPr>
          <p:cNvSpPr>
            <a:spLocks noGrp="1"/>
          </p:cNvSpPr>
          <p:nvPr>
            <p:ph type="title"/>
          </p:nvPr>
        </p:nvSpPr>
        <p:spPr>
          <a:xfrm>
            <a:off x="517871" y="978409"/>
            <a:ext cx="5037174" cy="1083680"/>
          </a:xfrm>
        </p:spPr>
        <p:txBody>
          <a:bodyPr vert="horz" lIns="91440" tIns="45720" rIns="91440" bIns="45720" rtlCol="0" anchor="t">
            <a:normAutofit fontScale="90000"/>
          </a:bodyPr>
          <a:lstStyle/>
          <a:p>
            <a:r>
              <a:rPr lang="en-US" dirty="0"/>
              <a:t>1. Preprocessing</a:t>
            </a:r>
          </a:p>
        </p:txBody>
      </p:sp>
      <p:sp>
        <p:nvSpPr>
          <p:cNvPr id="15" name="Rectangle 14">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CBA812-AC2A-724B-464A-06989A4555C4}"/>
              </a:ext>
            </a:extLst>
          </p:cNvPr>
          <p:cNvPicPr>
            <a:picLocks noChangeAspect="1"/>
          </p:cNvPicPr>
          <p:nvPr/>
        </p:nvPicPr>
        <p:blipFill>
          <a:blip r:embed="rId2"/>
          <a:stretch>
            <a:fillRect/>
          </a:stretch>
        </p:blipFill>
        <p:spPr>
          <a:xfrm>
            <a:off x="7526157" y="847672"/>
            <a:ext cx="3293201" cy="4514581"/>
          </a:xfrm>
          <a:prstGeom prst="rect">
            <a:avLst/>
          </a:prstGeom>
        </p:spPr>
      </p:pic>
      <p:sp>
        <p:nvSpPr>
          <p:cNvPr id="17" name="Rectangle 16">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ACDB4C-EC6B-65AE-1E75-4D112E0B28E6}"/>
              </a:ext>
            </a:extLst>
          </p:cNvPr>
          <p:cNvSpPr txBox="1"/>
          <p:nvPr/>
        </p:nvSpPr>
        <p:spPr>
          <a:xfrm>
            <a:off x="517871" y="2062089"/>
            <a:ext cx="5037174" cy="646331"/>
          </a:xfrm>
          <a:prstGeom prst="rect">
            <a:avLst/>
          </a:prstGeom>
          <a:noFill/>
        </p:spPr>
        <p:txBody>
          <a:bodyPr wrap="square" rtlCol="0">
            <a:spAutoFit/>
          </a:bodyPr>
          <a:lstStyle/>
          <a:p>
            <a:r>
              <a:rPr lang="en-SG" dirty="0"/>
              <a:t>- Loading the dataset given </a:t>
            </a:r>
          </a:p>
          <a:p>
            <a:r>
              <a:rPr lang="en-SG" dirty="0"/>
              <a:t>- Visualizing the data</a:t>
            </a:r>
          </a:p>
        </p:txBody>
      </p:sp>
      <p:pic>
        <p:nvPicPr>
          <p:cNvPr id="7" name="Picture 6">
            <a:extLst>
              <a:ext uri="{FF2B5EF4-FFF2-40B4-BE49-F238E27FC236}">
                <a16:creationId xmlns:a16="http://schemas.microsoft.com/office/drawing/2014/main" id="{B6C5FDCF-0269-96AB-D8CB-0EFEFAAFF5CB}"/>
              </a:ext>
            </a:extLst>
          </p:cNvPr>
          <p:cNvPicPr>
            <a:picLocks noChangeAspect="1"/>
          </p:cNvPicPr>
          <p:nvPr/>
        </p:nvPicPr>
        <p:blipFill>
          <a:blip r:embed="rId3"/>
          <a:stretch>
            <a:fillRect/>
          </a:stretch>
        </p:blipFill>
        <p:spPr>
          <a:xfrm>
            <a:off x="7526157" y="5362253"/>
            <a:ext cx="3293200" cy="782256"/>
          </a:xfrm>
          <a:prstGeom prst="rect">
            <a:avLst/>
          </a:prstGeom>
        </p:spPr>
      </p:pic>
    </p:spTree>
    <p:extLst>
      <p:ext uri="{BB962C8B-B14F-4D97-AF65-F5344CB8AC3E}">
        <p14:creationId xmlns:p14="http://schemas.microsoft.com/office/powerpoint/2010/main" val="275928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1FAD32-9EC9-646B-5A7F-5CD12986FE2D}"/>
              </a:ext>
            </a:extLst>
          </p:cNvPr>
          <p:cNvPicPr>
            <a:picLocks noChangeAspect="1"/>
          </p:cNvPicPr>
          <p:nvPr/>
        </p:nvPicPr>
        <p:blipFill>
          <a:blip r:embed="rId2"/>
          <a:stretch>
            <a:fillRect/>
          </a:stretch>
        </p:blipFill>
        <p:spPr>
          <a:xfrm>
            <a:off x="1839218" y="1650913"/>
            <a:ext cx="2936967" cy="2409081"/>
          </a:xfrm>
          <a:prstGeom prst="rect">
            <a:avLst/>
          </a:prstGeom>
        </p:spPr>
      </p:pic>
      <p:pic>
        <p:nvPicPr>
          <p:cNvPr id="6" name="Picture 5">
            <a:extLst>
              <a:ext uri="{FF2B5EF4-FFF2-40B4-BE49-F238E27FC236}">
                <a16:creationId xmlns:a16="http://schemas.microsoft.com/office/drawing/2014/main" id="{A6C8E692-D1E8-951D-0BAE-9F3A4FF15F9B}"/>
              </a:ext>
            </a:extLst>
          </p:cNvPr>
          <p:cNvPicPr>
            <a:picLocks noChangeAspect="1"/>
          </p:cNvPicPr>
          <p:nvPr/>
        </p:nvPicPr>
        <p:blipFill>
          <a:blip r:embed="rId3"/>
          <a:stretch>
            <a:fillRect/>
          </a:stretch>
        </p:blipFill>
        <p:spPr>
          <a:xfrm>
            <a:off x="5727269" y="1262347"/>
            <a:ext cx="5044303" cy="3186211"/>
          </a:xfrm>
          <a:prstGeom prst="rect">
            <a:avLst/>
          </a:prstGeom>
        </p:spPr>
      </p:pic>
      <p:sp>
        <p:nvSpPr>
          <p:cNvPr id="7" name="TextBox 6">
            <a:extLst>
              <a:ext uri="{FF2B5EF4-FFF2-40B4-BE49-F238E27FC236}">
                <a16:creationId xmlns:a16="http://schemas.microsoft.com/office/drawing/2014/main" id="{F19D5E72-2378-F91D-23C4-4E4370B50ACD}"/>
              </a:ext>
            </a:extLst>
          </p:cNvPr>
          <p:cNvSpPr txBox="1"/>
          <p:nvPr/>
        </p:nvSpPr>
        <p:spPr>
          <a:xfrm>
            <a:off x="1773903" y="4138792"/>
            <a:ext cx="2864498" cy="646331"/>
          </a:xfrm>
          <a:prstGeom prst="rect">
            <a:avLst/>
          </a:prstGeom>
          <a:noFill/>
        </p:spPr>
        <p:txBody>
          <a:bodyPr wrap="square" rtlCol="0">
            <a:spAutoFit/>
          </a:bodyPr>
          <a:lstStyle/>
          <a:p>
            <a:r>
              <a:rPr lang="en-SG" dirty="0"/>
              <a:t>Dropping any duplicates </a:t>
            </a:r>
          </a:p>
          <a:p>
            <a:r>
              <a:rPr lang="en-SG" dirty="0"/>
              <a:t>if present</a:t>
            </a:r>
          </a:p>
        </p:txBody>
      </p:sp>
      <p:sp>
        <p:nvSpPr>
          <p:cNvPr id="8" name="TextBox 7">
            <a:extLst>
              <a:ext uri="{FF2B5EF4-FFF2-40B4-BE49-F238E27FC236}">
                <a16:creationId xmlns:a16="http://schemas.microsoft.com/office/drawing/2014/main" id="{2D234711-038A-30B5-9217-00D94B5DAFA4}"/>
              </a:ext>
            </a:extLst>
          </p:cNvPr>
          <p:cNvSpPr txBox="1"/>
          <p:nvPr/>
        </p:nvSpPr>
        <p:spPr>
          <a:xfrm>
            <a:off x="7553601" y="4461957"/>
            <a:ext cx="3107094" cy="646331"/>
          </a:xfrm>
          <a:prstGeom prst="rect">
            <a:avLst/>
          </a:prstGeom>
          <a:noFill/>
        </p:spPr>
        <p:txBody>
          <a:bodyPr wrap="square" rtlCol="0">
            <a:spAutoFit/>
          </a:bodyPr>
          <a:lstStyle/>
          <a:p>
            <a:r>
              <a:rPr lang="en-SG" dirty="0"/>
              <a:t>Checking for missing values in the dataset</a:t>
            </a:r>
          </a:p>
        </p:txBody>
      </p:sp>
    </p:spTree>
    <p:extLst>
      <p:ext uri="{BB962C8B-B14F-4D97-AF65-F5344CB8AC3E}">
        <p14:creationId xmlns:p14="http://schemas.microsoft.com/office/powerpoint/2010/main" val="42914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50A9FD-E359-810C-ECA9-08E7A9C772E5}"/>
              </a:ext>
            </a:extLst>
          </p:cNvPr>
          <p:cNvPicPr>
            <a:picLocks noChangeAspect="1"/>
          </p:cNvPicPr>
          <p:nvPr/>
        </p:nvPicPr>
        <p:blipFill>
          <a:blip r:embed="rId2"/>
          <a:stretch>
            <a:fillRect/>
          </a:stretch>
        </p:blipFill>
        <p:spPr>
          <a:xfrm>
            <a:off x="668184" y="846134"/>
            <a:ext cx="5218003" cy="1990372"/>
          </a:xfrm>
          <a:prstGeom prst="rect">
            <a:avLst/>
          </a:prstGeom>
        </p:spPr>
      </p:pic>
      <p:pic>
        <p:nvPicPr>
          <p:cNvPr id="6" name="Picture 5">
            <a:extLst>
              <a:ext uri="{FF2B5EF4-FFF2-40B4-BE49-F238E27FC236}">
                <a16:creationId xmlns:a16="http://schemas.microsoft.com/office/drawing/2014/main" id="{937A3B5A-50F2-D168-95F6-2469773A1CFD}"/>
              </a:ext>
            </a:extLst>
          </p:cNvPr>
          <p:cNvPicPr>
            <a:picLocks noChangeAspect="1"/>
          </p:cNvPicPr>
          <p:nvPr/>
        </p:nvPicPr>
        <p:blipFill>
          <a:blip r:embed="rId3"/>
          <a:stretch>
            <a:fillRect/>
          </a:stretch>
        </p:blipFill>
        <p:spPr>
          <a:xfrm>
            <a:off x="668184" y="3865937"/>
            <a:ext cx="6073183" cy="1670496"/>
          </a:xfrm>
          <a:prstGeom prst="rect">
            <a:avLst/>
          </a:prstGeom>
        </p:spPr>
      </p:pic>
      <p:sp>
        <p:nvSpPr>
          <p:cNvPr id="7" name="TextBox 6">
            <a:extLst>
              <a:ext uri="{FF2B5EF4-FFF2-40B4-BE49-F238E27FC236}">
                <a16:creationId xmlns:a16="http://schemas.microsoft.com/office/drawing/2014/main" id="{8CB25FA5-C31C-4E11-F6BE-C741643A3E3C}"/>
              </a:ext>
            </a:extLst>
          </p:cNvPr>
          <p:cNvSpPr txBox="1"/>
          <p:nvPr/>
        </p:nvSpPr>
        <p:spPr>
          <a:xfrm>
            <a:off x="830947" y="2836506"/>
            <a:ext cx="4547244" cy="923330"/>
          </a:xfrm>
          <a:prstGeom prst="rect">
            <a:avLst/>
          </a:prstGeom>
          <a:noFill/>
        </p:spPr>
        <p:txBody>
          <a:bodyPr wrap="square" rtlCol="0">
            <a:spAutoFit/>
          </a:bodyPr>
          <a:lstStyle/>
          <a:p>
            <a:r>
              <a:rPr lang="en-SG" dirty="0"/>
              <a:t>Check for missing dates:</a:t>
            </a:r>
          </a:p>
          <a:p>
            <a:r>
              <a:rPr lang="en-SG" dirty="0"/>
              <a:t>567 missing dates </a:t>
            </a:r>
            <a:r>
              <a:rPr lang="en-SG" dirty="0">
                <a:sym typeface="Wingdings" panose="05000000000000000000" pitchFamily="2" charset="2"/>
              </a:rPr>
              <a:t> stock market don’t operate during the weekends</a:t>
            </a:r>
            <a:endParaRPr lang="en-SG" dirty="0"/>
          </a:p>
        </p:txBody>
      </p:sp>
      <p:sp>
        <p:nvSpPr>
          <p:cNvPr id="8" name="TextBox 7">
            <a:extLst>
              <a:ext uri="{FF2B5EF4-FFF2-40B4-BE49-F238E27FC236}">
                <a16:creationId xmlns:a16="http://schemas.microsoft.com/office/drawing/2014/main" id="{A58FFAE6-9F49-189E-6E2D-B37513E92B0A}"/>
              </a:ext>
            </a:extLst>
          </p:cNvPr>
          <p:cNvSpPr txBox="1"/>
          <p:nvPr/>
        </p:nvSpPr>
        <p:spPr>
          <a:xfrm>
            <a:off x="830947" y="5642534"/>
            <a:ext cx="5393094" cy="369332"/>
          </a:xfrm>
          <a:prstGeom prst="rect">
            <a:avLst/>
          </a:prstGeom>
          <a:noFill/>
        </p:spPr>
        <p:txBody>
          <a:bodyPr wrap="square" rtlCol="0">
            <a:spAutoFit/>
          </a:bodyPr>
          <a:lstStyle/>
          <a:p>
            <a:r>
              <a:rPr lang="en-SG" dirty="0"/>
              <a:t>Add the missing dates into the original dataset</a:t>
            </a:r>
          </a:p>
        </p:txBody>
      </p:sp>
      <p:pic>
        <p:nvPicPr>
          <p:cNvPr id="10" name="Picture 9">
            <a:extLst>
              <a:ext uri="{FF2B5EF4-FFF2-40B4-BE49-F238E27FC236}">
                <a16:creationId xmlns:a16="http://schemas.microsoft.com/office/drawing/2014/main" id="{D8B23F69-219D-DC12-1326-4CE557440F35}"/>
              </a:ext>
            </a:extLst>
          </p:cNvPr>
          <p:cNvPicPr>
            <a:picLocks noChangeAspect="1"/>
          </p:cNvPicPr>
          <p:nvPr/>
        </p:nvPicPr>
        <p:blipFill>
          <a:blip r:embed="rId4"/>
          <a:stretch>
            <a:fillRect/>
          </a:stretch>
        </p:blipFill>
        <p:spPr>
          <a:xfrm>
            <a:off x="7328169" y="2055347"/>
            <a:ext cx="3581900" cy="1562318"/>
          </a:xfrm>
          <a:prstGeom prst="rect">
            <a:avLst/>
          </a:prstGeom>
        </p:spPr>
      </p:pic>
      <p:sp>
        <p:nvSpPr>
          <p:cNvPr id="11" name="TextBox 10">
            <a:extLst>
              <a:ext uri="{FF2B5EF4-FFF2-40B4-BE49-F238E27FC236}">
                <a16:creationId xmlns:a16="http://schemas.microsoft.com/office/drawing/2014/main" id="{B787F1E2-5F7D-6327-8F8A-CB9968FF6BEF}"/>
              </a:ext>
            </a:extLst>
          </p:cNvPr>
          <p:cNvSpPr txBox="1"/>
          <p:nvPr/>
        </p:nvSpPr>
        <p:spPr>
          <a:xfrm>
            <a:off x="6893771" y="3617665"/>
            <a:ext cx="4450696" cy="923330"/>
          </a:xfrm>
          <a:prstGeom prst="rect">
            <a:avLst/>
          </a:prstGeom>
          <a:noFill/>
        </p:spPr>
        <p:txBody>
          <a:bodyPr wrap="square" rtlCol="0">
            <a:spAutoFit/>
          </a:bodyPr>
          <a:lstStyle/>
          <a:p>
            <a:r>
              <a:rPr lang="en-SG" dirty="0"/>
              <a:t>Impute values for missing dates:</a:t>
            </a:r>
          </a:p>
          <a:p>
            <a:r>
              <a:rPr lang="en-SG" dirty="0"/>
              <a:t>Apply Forward-Fill as it takes the values from the previous day instead of the future</a:t>
            </a:r>
          </a:p>
        </p:txBody>
      </p:sp>
    </p:spTree>
    <p:extLst>
      <p:ext uri="{BB962C8B-B14F-4D97-AF65-F5344CB8AC3E}">
        <p14:creationId xmlns:p14="http://schemas.microsoft.com/office/powerpoint/2010/main" val="163817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BEEF-5374-CA00-E65F-CEF15DD9C198}"/>
              </a:ext>
            </a:extLst>
          </p:cNvPr>
          <p:cNvSpPr>
            <a:spLocks noGrp="1"/>
          </p:cNvSpPr>
          <p:nvPr>
            <p:ph type="title"/>
          </p:nvPr>
        </p:nvSpPr>
        <p:spPr>
          <a:xfrm>
            <a:off x="517870" y="978408"/>
            <a:ext cx="9325926" cy="925037"/>
          </a:xfrm>
        </p:spPr>
        <p:txBody>
          <a:bodyPr>
            <a:normAutofit fontScale="90000"/>
          </a:bodyPr>
          <a:lstStyle/>
          <a:p>
            <a:r>
              <a:rPr lang="en-SG" dirty="0"/>
              <a:t>Test for white noise (ADF Test)</a:t>
            </a:r>
          </a:p>
        </p:txBody>
      </p:sp>
      <p:pic>
        <p:nvPicPr>
          <p:cNvPr id="4" name="Picture 3">
            <a:extLst>
              <a:ext uri="{FF2B5EF4-FFF2-40B4-BE49-F238E27FC236}">
                <a16:creationId xmlns:a16="http://schemas.microsoft.com/office/drawing/2014/main" id="{E7EC9488-846C-A7DD-DAE7-B2765B4F821A}"/>
              </a:ext>
            </a:extLst>
          </p:cNvPr>
          <p:cNvPicPr>
            <a:picLocks noChangeAspect="1"/>
          </p:cNvPicPr>
          <p:nvPr/>
        </p:nvPicPr>
        <p:blipFill>
          <a:blip r:embed="rId2"/>
          <a:stretch>
            <a:fillRect/>
          </a:stretch>
        </p:blipFill>
        <p:spPr>
          <a:xfrm>
            <a:off x="1165452" y="2249078"/>
            <a:ext cx="4239217" cy="2705478"/>
          </a:xfrm>
          <a:prstGeom prst="rect">
            <a:avLst/>
          </a:prstGeom>
        </p:spPr>
      </p:pic>
      <p:sp>
        <p:nvSpPr>
          <p:cNvPr id="5" name="TextBox 4">
            <a:extLst>
              <a:ext uri="{FF2B5EF4-FFF2-40B4-BE49-F238E27FC236}">
                <a16:creationId xmlns:a16="http://schemas.microsoft.com/office/drawing/2014/main" id="{0F586DB8-386C-850A-C6B6-107E2118D2A1}"/>
              </a:ext>
            </a:extLst>
          </p:cNvPr>
          <p:cNvSpPr txBox="1"/>
          <p:nvPr/>
        </p:nvSpPr>
        <p:spPr>
          <a:xfrm>
            <a:off x="5917288" y="2249078"/>
            <a:ext cx="4662320" cy="2862322"/>
          </a:xfrm>
          <a:prstGeom prst="rect">
            <a:avLst/>
          </a:prstGeom>
          <a:noFill/>
        </p:spPr>
        <p:txBody>
          <a:bodyPr wrap="square" rtlCol="0">
            <a:spAutoFit/>
          </a:bodyPr>
          <a:lstStyle/>
          <a:p>
            <a:r>
              <a:rPr lang="en-US" dirty="0"/>
              <a:t>H0 : The series is non-stationary</a:t>
            </a:r>
          </a:p>
          <a:p>
            <a:r>
              <a:rPr lang="en-US" dirty="0"/>
              <a:t>H1 : The series is stationary</a:t>
            </a:r>
          </a:p>
          <a:p>
            <a:endParaRPr lang="en-US" dirty="0"/>
          </a:p>
          <a:p>
            <a:r>
              <a:rPr lang="en-US" dirty="0"/>
              <a:t>As all 3 p-values are larger than 0.05, I CANNOT reject the null hypothesis of non-stationarity. Thus, concluding that they are non-stationary.</a:t>
            </a:r>
          </a:p>
          <a:p>
            <a:endParaRPr lang="en-US" dirty="0"/>
          </a:p>
          <a:p>
            <a:r>
              <a:rPr lang="en-US" dirty="0"/>
              <a:t>They need to be transformed into stationary time series.</a:t>
            </a:r>
            <a:endParaRPr lang="en-SG" dirty="0"/>
          </a:p>
        </p:txBody>
      </p:sp>
    </p:spTree>
    <p:extLst>
      <p:ext uri="{BB962C8B-B14F-4D97-AF65-F5344CB8AC3E}">
        <p14:creationId xmlns:p14="http://schemas.microsoft.com/office/powerpoint/2010/main" val="142975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24B8-6706-2D16-A475-A607FC36319B}"/>
              </a:ext>
            </a:extLst>
          </p:cNvPr>
          <p:cNvSpPr>
            <a:spLocks noGrp="1"/>
          </p:cNvSpPr>
          <p:nvPr>
            <p:ph type="title"/>
          </p:nvPr>
        </p:nvSpPr>
        <p:spPr>
          <a:xfrm>
            <a:off x="507347" y="717152"/>
            <a:ext cx="11177306" cy="832103"/>
          </a:xfrm>
        </p:spPr>
        <p:txBody>
          <a:bodyPr>
            <a:normAutofit/>
          </a:bodyPr>
          <a:lstStyle/>
          <a:p>
            <a:r>
              <a:rPr lang="en-SG" sz="4000" dirty="0"/>
              <a:t>Transforming to Stationary timeseries</a:t>
            </a:r>
          </a:p>
        </p:txBody>
      </p:sp>
      <p:pic>
        <p:nvPicPr>
          <p:cNvPr id="4" name="Picture 3">
            <a:extLst>
              <a:ext uri="{FF2B5EF4-FFF2-40B4-BE49-F238E27FC236}">
                <a16:creationId xmlns:a16="http://schemas.microsoft.com/office/drawing/2014/main" id="{05183395-B8C0-F797-8BD9-CC05D740BD8E}"/>
              </a:ext>
            </a:extLst>
          </p:cNvPr>
          <p:cNvPicPr>
            <a:picLocks noChangeAspect="1"/>
          </p:cNvPicPr>
          <p:nvPr/>
        </p:nvPicPr>
        <p:blipFill>
          <a:blip r:embed="rId2"/>
          <a:stretch>
            <a:fillRect/>
          </a:stretch>
        </p:blipFill>
        <p:spPr>
          <a:xfrm>
            <a:off x="724264" y="2400293"/>
            <a:ext cx="3469817" cy="3447574"/>
          </a:xfrm>
          <a:prstGeom prst="rect">
            <a:avLst/>
          </a:prstGeom>
        </p:spPr>
      </p:pic>
      <p:pic>
        <p:nvPicPr>
          <p:cNvPr id="6" name="Picture 5">
            <a:extLst>
              <a:ext uri="{FF2B5EF4-FFF2-40B4-BE49-F238E27FC236}">
                <a16:creationId xmlns:a16="http://schemas.microsoft.com/office/drawing/2014/main" id="{C89C0628-7C20-8487-72F6-AF7096E0A506}"/>
              </a:ext>
            </a:extLst>
          </p:cNvPr>
          <p:cNvPicPr>
            <a:picLocks noChangeAspect="1"/>
          </p:cNvPicPr>
          <p:nvPr/>
        </p:nvPicPr>
        <p:blipFill>
          <a:blip r:embed="rId3"/>
          <a:stretch>
            <a:fillRect/>
          </a:stretch>
        </p:blipFill>
        <p:spPr>
          <a:xfrm>
            <a:off x="4347587" y="2400293"/>
            <a:ext cx="3496825" cy="3447574"/>
          </a:xfrm>
          <a:prstGeom prst="rect">
            <a:avLst/>
          </a:prstGeom>
        </p:spPr>
      </p:pic>
      <p:pic>
        <p:nvPicPr>
          <p:cNvPr id="8" name="Picture 7">
            <a:extLst>
              <a:ext uri="{FF2B5EF4-FFF2-40B4-BE49-F238E27FC236}">
                <a16:creationId xmlns:a16="http://schemas.microsoft.com/office/drawing/2014/main" id="{4E85CAEB-6338-20C9-948B-0C6E20F30BEE}"/>
              </a:ext>
            </a:extLst>
          </p:cNvPr>
          <p:cNvPicPr>
            <a:picLocks noChangeAspect="1"/>
          </p:cNvPicPr>
          <p:nvPr/>
        </p:nvPicPr>
        <p:blipFill>
          <a:blip r:embed="rId4"/>
          <a:stretch>
            <a:fillRect/>
          </a:stretch>
        </p:blipFill>
        <p:spPr>
          <a:xfrm>
            <a:off x="7997918" y="2400293"/>
            <a:ext cx="3510421" cy="3447574"/>
          </a:xfrm>
          <a:prstGeom prst="rect">
            <a:avLst/>
          </a:prstGeom>
        </p:spPr>
      </p:pic>
      <p:pic>
        <p:nvPicPr>
          <p:cNvPr id="10" name="Picture 9">
            <a:extLst>
              <a:ext uri="{FF2B5EF4-FFF2-40B4-BE49-F238E27FC236}">
                <a16:creationId xmlns:a16="http://schemas.microsoft.com/office/drawing/2014/main" id="{1F7C62A3-B1AD-64CA-5C8B-782D27589D05}"/>
              </a:ext>
            </a:extLst>
          </p:cNvPr>
          <p:cNvPicPr>
            <a:picLocks noChangeAspect="1"/>
          </p:cNvPicPr>
          <p:nvPr/>
        </p:nvPicPr>
        <p:blipFill>
          <a:blip r:embed="rId5"/>
          <a:stretch>
            <a:fillRect/>
          </a:stretch>
        </p:blipFill>
        <p:spPr>
          <a:xfrm>
            <a:off x="1120107" y="1432465"/>
            <a:ext cx="2686784" cy="877991"/>
          </a:xfrm>
          <a:prstGeom prst="rect">
            <a:avLst/>
          </a:prstGeom>
        </p:spPr>
      </p:pic>
      <p:pic>
        <p:nvPicPr>
          <p:cNvPr id="12" name="Picture 11">
            <a:extLst>
              <a:ext uri="{FF2B5EF4-FFF2-40B4-BE49-F238E27FC236}">
                <a16:creationId xmlns:a16="http://schemas.microsoft.com/office/drawing/2014/main" id="{AC3DE289-81D7-7545-20EF-B51B7E74B60B}"/>
              </a:ext>
            </a:extLst>
          </p:cNvPr>
          <p:cNvPicPr>
            <a:picLocks noChangeAspect="1"/>
          </p:cNvPicPr>
          <p:nvPr/>
        </p:nvPicPr>
        <p:blipFill>
          <a:blip r:embed="rId6"/>
          <a:stretch>
            <a:fillRect/>
          </a:stretch>
        </p:blipFill>
        <p:spPr>
          <a:xfrm>
            <a:off x="4795769" y="1432464"/>
            <a:ext cx="2600462" cy="877991"/>
          </a:xfrm>
          <a:prstGeom prst="rect">
            <a:avLst/>
          </a:prstGeom>
        </p:spPr>
      </p:pic>
      <p:pic>
        <p:nvPicPr>
          <p:cNvPr id="14" name="Picture 13">
            <a:extLst>
              <a:ext uri="{FF2B5EF4-FFF2-40B4-BE49-F238E27FC236}">
                <a16:creationId xmlns:a16="http://schemas.microsoft.com/office/drawing/2014/main" id="{B0BDB5FA-DE37-14C9-82A2-2311F2534D2B}"/>
              </a:ext>
            </a:extLst>
          </p:cNvPr>
          <p:cNvPicPr>
            <a:picLocks noChangeAspect="1"/>
          </p:cNvPicPr>
          <p:nvPr/>
        </p:nvPicPr>
        <p:blipFill>
          <a:blip r:embed="rId7"/>
          <a:stretch>
            <a:fillRect/>
          </a:stretch>
        </p:blipFill>
        <p:spPr>
          <a:xfrm>
            <a:off x="8576551" y="1432463"/>
            <a:ext cx="2495342" cy="877991"/>
          </a:xfrm>
          <a:prstGeom prst="rect">
            <a:avLst/>
          </a:prstGeom>
        </p:spPr>
      </p:pic>
      <p:sp>
        <p:nvSpPr>
          <p:cNvPr id="15" name="TextBox 14">
            <a:extLst>
              <a:ext uri="{FF2B5EF4-FFF2-40B4-BE49-F238E27FC236}">
                <a16:creationId xmlns:a16="http://schemas.microsoft.com/office/drawing/2014/main" id="{89D2F32F-4FE7-4F11-5FB8-83C3705ADEE9}"/>
              </a:ext>
            </a:extLst>
          </p:cNvPr>
          <p:cNvSpPr txBox="1"/>
          <p:nvPr/>
        </p:nvSpPr>
        <p:spPr>
          <a:xfrm>
            <a:off x="2601691" y="5937704"/>
            <a:ext cx="7222531" cy="646331"/>
          </a:xfrm>
          <a:prstGeom prst="rect">
            <a:avLst/>
          </a:prstGeom>
          <a:noFill/>
        </p:spPr>
        <p:txBody>
          <a:bodyPr wrap="square" rtlCol="0">
            <a:spAutoFit/>
          </a:bodyPr>
          <a:lstStyle/>
          <a:p>
            <a:r>
              <a:rPr lang="en-SG" dirty="0"/>
              <a:t>Applying 1</a:t>
            </a:r>
            <a:r>
              <a:rPr lang="en-SG" baseline="30000" dirty="0"/>
              <a:t>st</a:t>
            </a:r>
            <a:r>
              <a:rPr lang="en-SG" dirty="0"/>
              <a:t> Differencing, Log + 1</a:t>
            </a:r>
            <a:r>
              <a:rPr lang="en-SG" baseline="30000" dirty="0"/>
              <a:t>st</a:t>
            </a:r>
            <a:r>
              <a:rPr lang="en-SG" dirty="0"/>
              <a:t> Differencing to all 3 stock data to </a:t>
            </a:r>
            <a:r>
              <a:rPr lang="en-SG" b="1" dirty="0"/>
              <a:t>transform</a:t>
            </a:r>
            <a:r>
              <a:rPr lang="en-SG" dirty="0"/>
              <a:t> the Non-Stationary Series to </a:t>
            </a:r>
            <a:r>
              <a:rPr lang="en-SG" b="1" dirty="0"/>
              <a:t>Stationary</a:t>
            </a:r>
            <a:r>
              <a:rPr lang="en-SG" dirty="0"/>
              <a:t> </a:t>
            </a:r>
            <a:r>
              <a:rPr lang="en-SG" b="1" dirty="0"/>
              <a:t>series</a:t>
            </a:r>
          </a:p>
        </p:txBody>
      </p:sp>
    </p:spTree>
    <p:extLst>
      <p:ext uri="{BB962C8B-B14F-4D97-AF65-F5344CB8AC3E}">
        <p14:creationId xmlns:p14="http://schemas.microsoft.com/office/powerpoint/2010/main" val="185339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25691-3EC8-2E5D-45F1-4B990E78D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D017E-2D5F-AC72-DAD4-3BE4F4328CEE}"/>
              </a:ext>
            </a:extLst>
          </p:cNvPr>
          <p:cNvSpPr>
            <a:spLocks noGrp="1"/>
          </p:cNvSpPr>
          <p:nvPr>
            <p:ph type="title"/>
          </p:nvPr>
        </p:nvSpPr>
        <p:spPr>
          <a:xfrm>
            <a:off x="517869" y="978408"/>
            <a:ext cx="9736473" cy="925037"/>
          </a:xfrm>
        </p:spPr>
        <p:txBody>
          <a:bodyPr>
            <a:normAutofit fontScale="90000"/>
          </a:bodyPr>
          <a:lstStyle/>
          <a:p>
            <a:r>
              <a:rPr lang="en-SG" dirty="0"/>
              <a:t>Test for white noise (ADF Test) v2</a:t>
            </a:r>
          </a:p>
        </p:txBody>
      </p:sp>
      <p:pic>
        <p:nvPicPr>
          <p:cNvPr id="6" name="Picture 5">
            <a:extLst>
              <a:ext uri="{FF2B5EF4-FFF2-40B4-BE49-F238E27FC236}">
                <a16:creationId xmlns:a16="http://schemas.microsoft.com/office/drawing/2014/main" id="{D2FF5E3B-CB7C-D2A3-7EB6-D9BA800DFF52}"/>
              </a:ext>
            </a:extLst>
          </p:cNvPr>
          <p:cNvPicPr>
            <a:picLocks noChangeAspect="1"/>
          </p:cNvPicPr>
          <p:nvPr/>
        </p:nvPicPr>
        <p:blipFill>
          <a:blip r:embed="rId2"/>
          <a:stretch>
            <a:fillRect/>
          </a:stretch>
        </p:blipFill>
        <p:spPr>
          <a:xfrm>
            <a:off x="517869" y="1903445"/>
            <a:ext cx="6010186" cy="3573624"/>
          </a:xfrm>
          <a:prstGeom prst="rect">
            <a:avLst/>
          </a:prstGeom>
        </p:spPr>
      </p:pic>
      <p:sp>
        <p:nvSpPr>
          <p:cNvPr id="8" name="TextBox 7">
            <a:extLst>
              <a:ext uri="{FF2B5EF4-FFF2-40B4-BE49-F238E27FC236}">
                <a16:creationId xmlns:a16="http://schemas.microsoft.com/office/drawing/2014/main" id="{5FD33165-0C54-7408-D766-24E573B1C82C}"/>
              </a:ext>
            </a:extLst>
          </p:cNvPr>
          <p:cNvSpPr txBox="1"/>
          <p:nvPr/>
        </p:nvSpPr>
        <p:spPr>
          <a:xfrm>
            <a:off x="6651514" y="1903445"/>
            <a:ext cx="4367006" cy="3416320"/>
          </a:xfrm>
          <a:prstGeom prst="rect">
            <a:avLst/>
          </a:prstGeom>
          <a:noFill/>
        </p:spPr>
        <p:txBody>
          <a:bodyPr wrap="square">
            <a:spAutoFit/>
          </a:bodyPr>
          <a:lstStyle/>
          <a:p>
            <a:r>
              <a:rPr lang="en-SG" dirty="0"/>
              <a:t>Perform the ADF Test on all 1</a:t>
            </a:r>
            <a:r>
              <a:rPr lang="en-SG" baseline="30000" dirty="0"/>
              <a:t>st</a:t>
            </a:r>
            <a:r>
              <a:rPr lang="en-SG" dirty="0"/>
              <a:t> differenced and log + 1</a:t>
            </a:r>
            <a:r>
              <a:rPr lang="en-SG" baseline="30000" dirty="0"/>
              <a:t>st</a:t>
            </a:r>
            <a:r>
              <a:rPr lang="en-SG" dirty="0"/>
              <a:t> differenced data.</a:t>
            </a:r>
          </a:p>
          <a:p>
            <a:endParaRPr lang="en-SG" dirty="0"/>
          </a:p>
          <a:p>
            <a:r>
              <a:rPr lang="en-SG" dirty="0"/>
              <a:t>* H0 : The series is non-stationary</a:t>
            </a:r>
          </a:p>
          <a:p>
            <a:r>
              <a:rPr lang="en-SG" dirty="0"/>
              <a:t>* H1 : The series is stationary</a:t>
            </a:r>
          </a:p>
          <a:p>
            <a:endParaRPr lang="en-SG" dirty="0"/>
          </a:p>
          <a:p>
            <a:r>
              <a:rPr lang="en-SG" dirty="0"/>
              <a:t>As p-value is smaller than 0.05, reject the null hypothesis of non-stationarity, in favour of stationarity.</a:t>
            </a:r>
          </a:p>
          <a:p>
            <a:endParaRPr lang="en-SG" dirty="0"/>
          </a:p>
          <a:p>
            <a:r>
              <a:rPr lang="en-SG" dirty="0"/>
              <a:t>Thus, it can be concluded that the series is stationary.</a:t>
            </a:r>
          </a:p>
        </p:txBody>
      </p:sp>
    </p:spTree>
    <p:extLst>
      <p:ext uri="{BB962C8B-B14F-4D97-AF65-F5344CB8AC3E}">
        <p14:creationId xmlns:p14="http://schemas.microsoft.com/office/powerpoint/2010/main" val="416130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88D1-53AA-EA3A-99EF-069B29FD831D}"/>
              </a:ext>
            </a:extLst>
          </p:cNvPr>
          <p:cNvSpPr>
            <a:spLocks noGrp="1"/>
          </p:cNvSpPr>
          <p:nvPr>
            <p:ph type="title"/>
          </p:nvPr>
        </p:nvSpPr>
        <p:spPr>
          <a:xfrm>
            <a:off x="517870" y="978408"/>
            <a:ext cx="5021182" cy="914399"/>
          </a:xfrm>
        </p:spPr>
        <p:txBody>
          <a:bodyPr>
            <a:normAutofit fontScale="90000"/>
          </a:bodyPr>
          <a:lstStyle/>
          <a:p>
            <a:r>
              <a:rPr lang="en-SG" dirty="0"/>
              <a:t>Ljung-Box</a:t>
            </a:r>
          </a:p>
        </p:txBody>
      </p:sp>
      <p:pic>
        <p:nvPicPr>
          <p:cNvPr id="4" name="Picture 3">
            <a:extLst>
              <a:ext uri="{FF2B5EF4-FFF2-40B4-BE49-F238E27FC236}">
                <a16:creationId xmlns:a16="http://schemas.microsoft.com/office/drawing/2014/main" id="{85CB7F93-EAB9-11C0-6BA8-183386FD3E65}"/>
              </a:ext>
            </a:extLst>
          </p:cNvPr>
          <p:cNvPicPr>
            <a:picLocks noChangeAspect="1"/>
          </p:cNvPicPr>
          <p:nvPr/>
        </p:nvPicPr>
        <p:blipFill>
          <a:blip r:embed="rId2"/>
          <a:stretch>
            <a:fillRect/>
          </a:stretch>
        </p:blipFill>
        <p:spPr>
          <a:xfrm>
            <a:off x="661054" y="2030477"/>
            <a:ext cx="5182323" cy="3620005"/>
          </a:xfrm>
          <a:prstGeom prst="rect">
            <a:avLst/>
          </a:prstGeom>
        </p:spPr>
      </p:pic>
      <p:sp>
        <p:nvSpPr>
          <p:cNvPr id="5" name="TextBox 4">
            <a:extLst>
              <a:ext uri="{FF2B5EF4-FFF2-40B4-BE49-F238E27FC236}">
                <a16:creationId xmlns:a16="http://schemas.microsoft.com/office/drawing/2014/main" id="{ABBA8C03-0310-22EE-D591-BDF78EBB41BB}"/>
              </a:ext>
            </a:extLst>
          </p:cNvPr>
          <p:cNvSpPr txBox="1"/>
          <p:nvPr/>
        </p:nvSpPr>
        <p:spPr>
          <a:xfrm>
            <a:off x="6096000" y="2030477"/>
            <a:ext cx="4392168" cy="2031325"/>
          </a:xfrm>
          <a:prstGeom prst="rect">
            <a:avLst/>
          </a:prstGeom>
          <a:noFill/>
        </p:spPr>
        <p:txBody>
          <a:bodyPr wrap="square" rtlCol="0">
            <a:spAutoFit/>
          </a:bodyPr>
          <a:lstStyle/>
          <a:p>
            <a:r>
              <a:rPr lang="en-US" dirty="0"/>
              <a:t>Since the p-value is low (&lt; 0.05) for all 3 data, </a:t>
            </a:r>
          </a:p>
          <a:p>
            <a:endParaRPr lang="en-US" dirty="0"/>
          </a:p>
          <a:p>
            <a:r>
              <a:rPr lang="en-US" dirty="0">
                <a:sym typeface="Wingdings" panose="05000000000000000000" pitchFamily="2" charset="2"/>
              </a:rPr>
              <a:t></a:t>
            </a:r>
            <a:r>
              <a:rPr lang="en-US" dirty="0"/>
              <a:t> Reject the H0 of zero autocorrelations </a:t>
            </a:r>
          </a:p>
          <a:p>
            <a:endParaRPr lang="en-US" dirty="0"/>
          </a:p>
          <a:p>
            <a:r>
              <a:rPr lang="en-US" dirty="0">
                <a:sym typeface="Wingdings" panose="05000000000000000000" pitchFamily="2" charset="2"/>
              </a:rPr>
              <a:t></a:t>
            </a:r>
            <a:r>
              <a:rPr lang="en-US" dirty="0"/>
              <a:t> Conclude that the series is non-white noise.</a:t>
            </a:r>
            <a:endParaRPr lang="en-SG" dirty="0"/>
          </a:p>
        </p:txBody>
      </p:sp>
    </p:spTree>
    <p:extLst>
      <p:ext uri="{BB962C8B-B14F-4D97-AF65-F5344CB8AC3E}">
        <p14:creationId xmlns:p14="http://schemas.microsoft.com/office/powerpoint/2010/main" val="734221723"/>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2F2B1B"/>
      </a:dk2>
      <a:lt2>
        <a:srgbClr val="F0F1F3"/>
      </a:lt2>
      <a:accent1>
        <a:srgbClr val="B59F47"/>
      </a:accent1>
      <a:accent2>
        <a:srgbClr val="B1683B"/>
      </a:accent2>
      <a:accent3>
        <a:srgbClr val="C34D51"/>
      </a:accent3>
      <a:accent4>
        <a:srgbClr val="B13B70"/>
      </a:accent4>
      <a:accent5>
        <a:srgbClr val="C34DB4"/>
      </a:accent5>
      <a:accent6>
        <a:srgbClr val="903BB1"/>
      </a:accent6>
      <a:hlink>
        <a:srgbClr val="C0429A"/>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274</TotalTime>
  <Words>671</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Bierstadt</vt:lpstr>
      <vt:lpstr>Wingdings</vt:lpstr>
      <vt:lpstr>GestaltVTI</vt:lpstr>
      <vt:lpstr>AIML CA2 Part A</vt:lpstr>
      <vt:lpstr>Aim of Part A</vt:lpstr>
      <vt:lpstr>1. Preprocessing</vt:lpstr>
      <vt:lpstr>PowerPoint Presentation</vt:lpstr>
      <vt:lpstr>PowerPoint Presentation</vt:lpstr>
      <vt:lpstr>Test for white noise (ADF Test)</vt:lpstr>
      <vt:lpstr>Transforming to Stationary timeseries</vt:lpstr>
      <vt:lpstr>Test for white noise (ADF Test) v2</vt:lpstr>
      <vt:lpstr>Ljung-Box</vt:lpstr>
      <vt:lpstr>ACF Plot + PACF Plot</vt:lpstr>
      <vt:lpstr>2. Modelling (Amazon)</vt:lpstr>
      <vt:lpstr>Amazon</vt:lpstr>
      <vt:lpstr>Apple</vt:lpstr>
      <vt:lpstr>Apple</vt:lpstr>
      <vt:lpstr>DBS</vt:lpstr>
      <vt:lpstr>DBS</vt:lpstr>
      <vt:lpstr>3. Evaluate </vt:lpstr>
      <vt:lpstr>4. Forecasting</vt:lpstr>
      <vt:lpstr>Plotting forecast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CA2 Part A</dc:title>
  <dc:creator>LIM JUN YI</dc:creator>
  <cp:lastModifiedBy>LIM JUN YI</cp:lastModifiedBy>
  <cp:revision>18</cp:revision>
  <dcterms:created xsi:type="dcterms:W3CDTF">2024-02-09T08:59:59Z</dcterms:created>
  <dcterms:modified xsi:type="dcterms:W3CDTF">2024-02-09T13:34:47Z</dcterms:modified>
</cp:coreProperties>
</file>