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61F4F-AC81-46D3-A7AE-005809A5A940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8BA2A-05F8-4F8D-B88B-EC9D1CAFEE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167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8BA2A-05F8-4F8D-B88B-EC9D1CAFEE43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260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2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7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9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229EA-713C-86FB-9E10-53B87607D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1" b="9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667D6-5351-4B9E-EECB-EA393825B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AIML CA2</a:t>
            </a:r>
            <a:br>
              <a:rPr lang="en-SG">
                <a:solidFill>
                  <a:srgbClr val="FFFFFF"/>
                </a:solidFill>
              </a:rPr>
            </a:br>
            <a:r>
              <a:rPr lang="en-SG">
                <a:solidFill>
                  <a:srgbClr val="FFFFFF"/>
                </a:solidFill>
              </a:rPr>
              <a:t>Part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5278D-FCC8-F2B5-2022-4B9BA3B60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LIM JUN YI</a:t>
            </a:r>
          </a:p>
          <a:p>
            <a:r>
              <a:rPr lang="en-SG">
                <a:solidFill>
                  <a:srgbClr val="FFFFFF"/>
                </a:solidFill>
              </a:rPr>
              <a:t>P2308924</a:t>
            </a:r>
          </a:p>
          <a:p>
            <a:r>
              <a:rPr lang="en-SG">
                <a:solidFill>
                  <a:srgbClr val="FFFFFF"/>
                </a:solidFill>
              </a:rPr>
              <a:t>DAAA/FT/1B/03</a:t>
            </a:r>
          </a:p>
        </p:txBody>
      </p:sp>
    </p:spTree>
    <p:extLst>
      <p:ext uri="{BB962C8B-B14F-4D97-AF65-F5344CB8AC3E}">
        <p14:creationId xmlns:p14="http://schemas.microsoft.com/office/powerpoint/2010/main" val="102605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F1E0-13FB-CD88-643A-A01414F4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Standardization (Standard Scaling)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3B6A9-AA11-0539-AD0B-301BA1E2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51" y="1890510"/>
            <a:ext cx="3508365" cy="2698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9F246-2474-235E-1525-F335076AE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28" y="4693511"/>
            <a:ext cx="6080033" cy="1448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352AE6-7A0E-E336-7D19-5753E7DFFBEB}"/>
              </a:ext>
            </a:extLst>
          </p:cNvPr>
          <p:cNvSpPr txBox="1"/>
          <p:nvPr/>
        </p:nvSpPr>
        <p:spPr>
          <a:xfrm>
            <a:off x="3260785" y="5173590"/>
            <a:ext cx="312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Standard scaling the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1FD5EF-99E0-6E17-B6EB-981C0A152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130" y="1899932"/>
            <a:ext cx="4089215" cy="31357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4ADBFD-6067-8D37-D8C8-113A4865348B}"/>
              </a:ext>
            </a:extLst>
          </p:cNvPr>
          <p:cNvSpPr txBox="1"/>
          <p:nvPr/>
        </p:nvSpPr>
        <p:spPr>
          <a:xfrm>
            <a:off x="7473125" y="5035090"/>
            <a:ext cx="288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data are all around the same variance </a:t>
            </a:r>
          </a:p>
        </p:txBody>
      </p:sp>
    </p:spTree>
    <p:extLst>
      <p:ext uri="{BB962C8B-B14F-4D97-AF65-F5344CB8AC3E}">
        <p14:creationId xmlns:p14="http://schemas.microsoft.com/office/powerpoint/2010/main" val="346591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04D4-5AFD-6403-BDD2-FF69B48F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C5030-A318-8C02-220E-4214F80BB436}"/>
              </a:ext>
            </a:extLst>
          </p:cNvPr>
          <p:cNvSpPr txBox="1"/>
          <p:nvPr/>
        </p:nvSpPr>
        <p:spPr>
          <a:xfrm>
            <a:off x="5880341" y="4410936"/>
            <a:ext cx="5710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PC1 is positively associated with English score &amp; Age but is negatively associated with Science score and Math score.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PC2 is positively associated with Math score &amp; Age while negatively associated with Science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D4A01-265D-76DB-1E1F-D4F45089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39" y="2015828"/>
            <a:ext cx="5185211" cy="210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6EB84-9729-408D-721E-D7C81756ABFA}"/>
              </a:ext>
            </a:extLst>
          </p:cNvPr>
          <p:cNvSpPr txBox="1"/>
          <p:nvPr/>
        </p:nvSpPr>
        <p:spPr>
          <a:xfrm>
            <a:off x="1989968" y="3185640"/>
            <a:ext cx="281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Creating PCA Variables (2 components)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B33AD-1082-6697-D201-70B354047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252" y="911906"/>
            <a:ext cx="4983467" cy="34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9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933E-A644-D345-6881-D11CA168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2. Model (Train &amp; Test)</a:t>
            </a:r>
            <a:br>
              <a:rPr lang="en-SG" dirty="0"/>
            </a:br>
            <a:r>
              <a:rPr lang="en-SG" dirty="0"/>
              <a:t>KMeans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9EE88-C10F-0AA9-91BD-9A3469197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90510"/>
            <a:ext cx="4635260" cy="2407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A18809-4B8A-90E2-F325-AF22C9F4DA19}"/>
              </a:ext>
            </a:extLst>
          </p:cNvPr>
          <p:cNvSpPr txBox="1"/>
          <p:nvPr/>
        </p:nvSpPr>
        <p:spPr>
          <a:xfrm>
            <a:off x="1066800" y="4297811"/>
            <a:ext cx="4278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Highest Average Silhouette score for KMeans Clustering: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0.356 with 6 clusters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E5323E-9BBA-DFE1-C06A-E096A9354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50" y="1890510"/>
            <a:ext cx="5905062" cy="2654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897DEF-97B2-54DD-82E4-D9BAE1793B0F}"/>
              </a:ext>
            </a:extLst>
          </p:cNvPr>
          <p:cNvSpPr txBox="1"/>
          <p:nvPr/>
        </p:nvSpPr>
        <p:spPr>
          <a:xfrm>
            <a:off x="5994699" y="4545407"/>
            <a:ext cx="349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Visualizing the silhouette plots for the top 3 silhouette scores</a:t>
            </a:r>
          </a:p>
        </p:txBody>
      </p:sp>
    </p:spTree>
    <p:extLst>
      <p:ext uri="{BB962C8B-B14F-4D97-AF65-F5344CB8AC3E}">
        <p14:creationId xmlns:p14="http://schemas.microsoft.com/office/powerpoint/2010/main" val="291484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DCD2-FFFD-5A9D-78E8-10B1A787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KMeans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3420B-6D12-D4D2-FD65-8094F54D5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62776"/>
            <a:ext cx="6049403" cy="3771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0F81BA-87D2-3A85-BD43-6171AB21A3BD}"/>
              </a:ext>
            </a:extLst>
          </p:cNvPr>
          <p:cNvSpPr txBox="1"/>
          <p:nvPr/>
        </p:nvSpPr>
        <p:spPr>
          <a:xfrm>
            <a:off x="7227383" y="1890510"/>
            <a:ext cx="3510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Elbow method to find the optimal k, however there is no clear elbow visible. </a:t>
            </a:r>
          </a:p>
          <a:p>
            <a:endParaRPr lang="en-SG" dirty="0"/>
          </a:p>
          <a:p>
            <a:r>
              <a:rPr lang="en-SG" dirty="0"/>
              <a:t>Therefore, there will not be any evaluating of the optimal k with the elbow method.</a:t>
            </a:r>
          </a:p>
        </p:txBody>
      </p:sp>
    </p:spTree>
    <p:extLst>
      <p:ext uri="{BB962C8B-B14F-4D97-AF65-F5344CB8AC3E}">
        <p14:creationId xmlns:p14="http://schemas.microsoft.com/office/powerpoint/2010/main" val="15152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D808-320E-B09F-CFEF-B39EF7DD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Clusters created by KMeans</a:t>
            </a:r>
            <a:br>
              <a:rPr lang="en-SG" dirty="0"/>
            </a:b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F1BD0-9A8D-68EC-0C6C-B517992B99A8}"/>
              </a:ext>
            </a:extLst>
          </p:cNvPr>
          <p:cNvSpPr txBox="1"/>
          <p:nvPr/>
        </p:nvSpPr>
        <p:spPr>
          <a:xfrm>
            <a:off x="1409904" y="4686560"/>
            <a:ext cx="9195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Students with high Math score, low English &amp; Science scores</a:t>
            </a:r>
          </a:p>
          <a:p>
            <a:pPr marL="342900" indent="-342900">
              <a:buAutoNum type="arabicPeriod"/>
            </a:pPr>
            <a:r>
              <a:rPr lang="en-SG" dirty="0"/>
              <a:t>Students with average English, Science and Math score</a:t>
            </a:r>
          </a:p>
          <a:p>
            <a:pPr marL="342900" indent="-342900">
              <a:buAutoNum type="arabicPeriod"/>
            </a:pPr>
            <a:r>
              <a:rPr lang="en-SG" dirty="0"/>
              <a:t>Students with high Science score and Math score, low English score</a:t>
            </a:r>
          </a:p>
          <a:p>
            <a:pPr marL="342900" indent="-342900">
              <a:buAutoNum type="arabicPeriod"/>
            </a:pPr>
            <a:r>
              <a:rPr lang="en-SG" dirty="0"/>
              <a:t>Students with high English and average Math score, low Science score</a:t>
            </a:r>
          </a:p>
          <a:p>
            <a:pPr marL="342900" indent="-342900">
              <a:buAutoNum type="arabicPeriod"/>
            </a:pPr>
            <a:r>
              <a:rPr lang="en-SG" dirty="0"/>
              <a:t>Students with high Science score, average English score and low Math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4B1D4-4E1A-6763-1F99-B84EFB35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63" y="1432776"/>
            <a:ext cx="4773621" cy="3158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5CF9F-8379-8E72-CA35-33B6C6F57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18" y="1432776"/>
            <a:ext cx="4692471" cy="315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92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A182-3FE6-FD4F-AC7B-5E6C98B91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00A0-117B-FDB2-FE98-193EBCFB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SG" dirty="0"/>
            </a:br>
            <a:r>
              <a:rPr lang="en-SG" dirty="0"/>
              <a:t>Hierarchical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FFBA5-969A-E656-3834-891A8220766B}"/>
              </a:ext>
            </a:extLst>
          </p:cNvPr>
          <p:cNvSpPr txBox="1"/>
          <p:nvPr/>
        </p:nvSpPr>
        <p:spPr>
          <a:xfrm>
            <a:off x="1066800" y="4297811"/>
            <a:ext cx="4278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Highest Average Silhouette score for Hierarchical Clustering: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0.284 with 2 clusters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B51C5-197C-899B-6042-7102E93B8E61}"/>
              </a:ext>
            </a:extLst>
          </p:cNvPr>
          <p:cNvSpPr txBox="1"/>
          <p:nvPr/>
        </p:nvSpPr>
        <p:spPr>
          <a:xfrm>
            <a:off x="5994699" y="4545407"/>
            <a:ext cx="349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Visualizing the silhouette plots for the top 3 silhouette scores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15235-14CA-CA77-C623-66A84CD94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90" y="1834438"/>
            <a:ext cx="4240111" cy="2432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A3BF3-4BD8-47FB-8479-DE7CB4783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178" y="1834438"/>
            <a:ext cx="6114965" cy="26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F726-4167-9BD3-B8EF-3E02FB16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Hierarchical Clustering (Dendrogram)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6D1FB-7E41-46C3-3650-4FDD6DB841B2}"/>
              </a:ext>
            </a:extLst>
          </p:cNvPr>
          <p:cNvSpPr txBox="1"/>
          <p:nvPr/>
        </p:nvSpPr>
        <p:spPr>
          <a:xfrm>
            <a:off x="1373125" y="4967491"/>
            <a:ext cx="780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dendrogram, it can identify 14 groups separated by the Hierarchal Clustering Model (Agglomerative Clustering).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35BD2-5663-3781-44C1-32162E17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890510"/>
            <a:ext cx="8415528" cy="315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F840-7738-F978-A167-B14B49CB0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8522-2CE7-993B-4623-56AE2E9C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Clusters created by Hierarchical Clustering</a:t>
            </a:r>
            <a:br>
              <a:rPr lang="en-SG" dirty="0"/>
            </a:b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A7F75-F520-D049-87F5-B44309E3B17E}"/>
              </a:ext>
            </a:extLst>
          </p:cNvPr>
          <p:cNvSpPr txBox="1"/>
          <p:nvPr/>
        </p:nvSpPr>
        <p:spPr>
          <a:xfrm>
            <a:off x="1498121" y="5056935"/>
            <a:ext cx="821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Students with average English, Math and Science scores</a:t>
            </a:r>
          </a:p>
          <a:p>
            <a:pPr marL="342900" indent="-342900">
              <a:buAutoNum type="arabicPeriod"/>
            </a:pPr>
            <a:r>
              <a:rPr lang="en-SG" dirty="0"/>
              <a:t>Students with average Math and Science scores,  low English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91BC6-292B-8273-E786-0E14B406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76" y="1468755"/>
            <a:ext cx="3555141" cy="3386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456BE-3E9D-78FC-1B9A-A9C1CE795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42" y="1477899"/>
            <a:ext cx="3611941" cy="34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87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FD4A4-6814-0A4E-9503-E53CD9490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B5C1-255E-1049-C19B-E0F59E27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SG" dirty="0"/>
            </a:br>
            <a:r>
              <a:rPr lang="en-SG" dirty="0"/>
              <a:t>GMM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28C83-BD8D-3688-9AEA-D644E5067CE1}"/>
              </a:ext>
            </a:extLst>
          </p:cNvPr>
          <p:cNvSpPr txBox="1"/>
          <p:nvPr/>
        </p:nvSpPr>
        <p:spPr>
          <a:xfrm>
            <a:off x="1001246" y="4597896"/>
            <a:ext cx="4278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Highest Average Silhouette score for GMM Clustering: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0.35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5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with 6 clusters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F6140-B1B7-86C6-723F-CB8D7E2965E2}"/>
              </a:ext>
            </a:extLst>
          </p:cNvPr>
          <p:cNvSpPr txBox="1"/>
          <p:nvPr/>
        </p:nvSpPr>
        <p:spPr>
          <a:xfrm>
            <a:off x="5994699" y="4597896"/>
            <a:ext cx="349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Visualizing the silhouette plots for the top 3 silhouette scores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2DA7A-D785-353D-8230-204D2D5C7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46" y="1890510"/>
            <a:ext cx="4385094" cy="2564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12F75A-8E76-5C44-BEB5-6B1DF810F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94" y="1811928"/>
            <a:ext cx="6270000" cy="27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2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DFAA0-30DB-425A-3F42-29DC8B36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3A3E-DC67-E041-BEED-70AEE457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Clusters created by GMM Clustering</a:t>
            </a:r>
            <a:br>
              <a:rPr lang="en-SG" dirty="0"/>
            </a:b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1BAD0-B380-5B43-0972-9DB095CB3238}"/>
              </a:ext>
            </a:extLst>
          </p:cNvPr>
          <p:cNvSpPr txBox="1"/>
          <p:nvPr/>
        </p:nvSpPr>
        <p:spPr>
          <a:xfrm>
            <a:off x="1184915" y="4561696"/>
            <a:ext cx="9195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Students with high English score, average Math, low Science scores</a:t>
            </a:r>
          </a:p>
          <a:p>
            <a:pPr marL="342900" indent="-342900">
              <a:buAutoNum type="arabicPeriod"/>
            </a:pPr>
            <a:r>
              <a:rPr lang="en-SG" dirty="0"/>
              <a:t>Students with high Science score,  average English &amp; Math score</a:t>
            </a:r>
          </a:p>
          <a:p>
            <a:pPr marL="342900" indent="-342900">
              <a:buAutoNum type="arabicPeriod"/>
            </a:pPr>
            <a:r>
              <a:rPr lang="en-SG" dirty="0"/>
              <a:t>Students with high Math score, average Science &amp; English scores</a:t>
            </a:r>
          </a:p>
          <a:p>
            <a:pPr marL="342900" indent="-342900">
              <a:buAutoNum type="arabicPeriod"/>
            </a:pPr>
            <a:r>
              <a:rPr lang="en-SG" dirty="0"/>
              <a:t>Students with average Math, Science and English scores</a:t>
            </a:r>
          </a:p>
          <a:p>
            <a:pPr marL="342900" indent="-342900">
              <a:buAutoNum type="arabicPeriod"/>
            </a:pPr>
            <a:r>
              <a:rPr lang="en-SG" dirty="0"/>
              <a:t>Students with high English &amp; Science scores, low English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87B05-9E0C-2B69-787F-F8D36725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15" y="1469789"/>
            <a:ext cx="4644946" cy="3066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66E8B6-BAFE-89F4-278A-EBBE5EE88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860" y="1469789"/>
            <a:ext cx="4586429" cy="30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2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EB87-6941-F53E-5E5E-60547D12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Aim of the assignment (Section B)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D9AB-6172-1FDD-8069-6711B465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Group 1000 students into multiple clusters by using age, gender and subject </a:t>
            </a:r>
          </a:p>
          <a:p>
            <a:r>
              <a:rPr lang="en-SG" dirty="0"/>
              <a:t>To cater to the needs for the different students 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Perform Unsupervised Learning onto the dataset to look at how the different models are grouping the student clusters.</a:t>
            </a:r>
          </a:p>
        </p:txBody>
      </p:sp>
    </p:spTree>
    <p:extLst>
      <p:ext uri="{BB962C8B-B14F-4D97-AF65-F5344CB8AC3E}">
        <p14:creationId xmlns:p14="http://schemas.microsoft.com/office/powerpoint/2010/main" val="3706451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35DA-8FEC-FF5E-5D70-44B9CFCF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AC5F0-FAF0-346E-696B-A8CAC9B1C2B4}"/>
              </a:ext>
            </a:extLst>
          </p:cNvPr>
          <p:cNvSpPr txBox="1"/>
          <p:nvPr/>
        </p:nvSpPr>
        <p:spPr>
          <a:xfrm>
            <a:off x="1170317" y="2014016"/>
            <a:ext cx="49256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Models ranking:</a:t>
            </a: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en-SG" i="0" dirty="0">
                <a:solidFill>
                  <a:srgbClr val="000000"/>
                </a:solidFill>
                <a:effectLst/>
                <a:latin typeface="Helvetica Neue"/>
              </a:rPr>
              <a:t>KMeans Clustering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0.356 silhouette score with 6 clusters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AutoNum type="arabicPeriod"/>
            </a:pPr>
            <a:r>
              <a:rPr lang="en-SG" dirty="0"/>
              <a:t>GMM Clustering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0.355 silhouette score with 6 clusters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en-SG" dirty="0">
                <a:solidFill>
                  <a:srgbClr val="000000"/>
                </a:solidFill>
                <a:latin typeface="Helvetica Neue"/>
              </a:rPr>
              <a:t>Hierarchical Clustering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0.293 silhouette score with 2 clusters</a:t>
            </a:r>
            <a:endParaRPr lang="en-SG" dirty="0"/>
          </a:p>
          <a:p>
            <a:pPr lvl="1"/>
            <a:endParaRPr lang="en-SG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C6D4C-1253-CA5A-6C7C-C552B488ACDD}"/>
              </a:ext>
            </a:extLst>
          </p:cNvPr>
          <p:cNvSpPr txBox="1"/>
          <p:nvPr/>
        </p:nvSpPr>
        <p:spPr>
          <a:xfrm>
            <a:off x="6245352" y="2014016"/>
            <a:ext cx="4151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These models have their own ways on how they segment the students.</a:t>
            </a:r>
          </a:p>
          <a:p>
            <a:endParaRPr lang="en-SG" dirty="0"/>
          </a:p>
          <a:p>
            <a:r>
              <a:rPr lang="en-SG" dirty="0"/>
              <a:t>These models segment the clusters by the students’ scores.</a:t>
            </a:r>
          </a:p>
        </p:txBody>
      </p:sp>
    </p:spTree>
    <p:extLst>
      <p:ext uri="{BB962C8B-B14F-4D97-AF65-F5344CB8AC3E}">
        <p14:creationId xmlns:p14="http://schemas.microsoft.com/office/powerpoint/2010/main" val="28892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1E17-84CE-7DC4-76D4-5CBCF248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0. Importing required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C363C-E8BF-9681-420B-14DDFAB1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24989"/>
            <a:ext cx="742101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6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92E9-7571-7714-1482-0124AA6A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Loading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0FEB-E24D-14D8-333B-9D9A8135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20266"/>
            <a:ext cx="5963482" cy="3219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D8432-0A60-637D-576C-1F71208BB2A9}"/>
              </a:ext>
            </a:extLst>
          </p:cNvPr>
          <p:cNvSpPr txBox="1"/>
          <p:nvPr/>
        </p:nvSpPr>
        <p:spPr>
          <a:xfrm>
            <a:off x="7030282" y="2435290"/>
            <a:ext cx="25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Loading the dataset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77116-C8EF-5FB3-1FCF-DAD3088E2570}"/>
              </a:ext>
            </a:extLst>
          </p:cNvPr>
          <p:cNvSpPr txBox="1"/>
          <p:nvPr/>
        </p:nvSpPr>
        <p:spPr>
          <a:xfrm>
            <a:off x="7030282" y="4711958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Display all columns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55507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5C6A-9E79-70BC-9E19-5CC32226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1. Preprocessing</a:t>
            </a:r>
            <a:br>
              <a:rPr lang="en-SG" dirty="0"/>
            </a:br>
            <a:r>
              <a:rPr lang="en-SG" dirty="0"/>
              <a:t>Check for duplicates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EB81A-3659-AD64-471A-4BCD4FBD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75" y="2292643"/>
            <a:ext cx="3167859" cy="2674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41B5D-252D-D4C5-D815-44A95E2AEC6D}"/>
              </a:ext>
            </a:extLst>
          </p:cNvPr>
          <p:cNvSpPr txBox="1"/>
          <p:nvPr/>
        </p:nvSpPr>
        <p:spPr>
          <a:xfrm>
            <a:off x="4469363" y="4142791"/>
            <a:ext cx="25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 duplicates found</a:t>
            </a:r>
          </a:p>
        </p:txBody>
      </p:sp>
    </p:spTree>
    <p:extLst>
      <p:ext uri="{BB962C8B-B14F-4D97-AF65-F5344CB8AC3E}">
        <p14:creationId xmlns:p14="http://schemas.microsoft.com/office/powerpoint/2010/main" val="220422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CBAD5-C21B-EA56-DB59-3D5B71B24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64" y="4362378"/>
            <a:ext cx="2830673" cy="1592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83D859-668A-17D1-0C4E-5909F203DEF0}"/>
              </a:ext>
            </a:extLst>
          </p:cNvPr>
          <p:cNvSpPr txBox="1"/>
          <p:nvPr/>
        </p:nvSpPr>
        <p:spPr>
          <a:xfrm>
            <a:off x="3864669" y="1868526"/>
            <a:ext cx="159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White bars:</a:t>
            </a:r>
          </a:p>
          <a:p>
            <a:r>
              <a:rPr lang="en-SG" dirty="0">
                <a:sym typeface="Wingdings" panose="05000000000000000000" pitchFamily="2" charset="2"/>
              </a:rPr>
              <a:t>missing data </a:t>
            </a:r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46FF2-D64F-1321-C300-1BF02246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6294"/>
            <a:ext cx="8886884" cy="953669"/>
          </a:xfrm>
        </p:spPr>
        <p:txBody>
          <a:bodyPr>
            <a:normAutofit fontScale="90000"/>
          </a:bodyPr>
          <a:lstStyle/>
          <a:p>
            <a:r>
              <a:rPr lang="en-SG" dirty="0"/>
              <a:t>Check + Impute Missing Values</a:t>
            </a:r>
            <a:br>
              <a:rPr lang="en-SG" dirty="0"/>
            </a:b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71906-5C07-D974-1DE4-C01EABFC7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59" y="1204494"/>
            <a:ext cx="3115110" cy="3163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15964E-AD61-3F8F-0F3A-5B99C271EE8B}"/>
              </a:ext>
            </a:extLst>
          </p:cNvPr>
          <p:cNvSpPr txBox="1"/>
          <p:nvPr/>
        </p:nvSpPr>
        <p:spPr>
          <a:xfrm>
            <a:off x="2213151" y="5010625"/>
            <a:ext cx="165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Sum of missing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367D1-035B-E68A-A4BD-A45A6E15F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181" y="1256655"/>
            <a:ext cx="3591426" cy="1105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8C51B-7EF8-3350-5FE2-E548BE105DDA}"/>
              </a:ext>
            </a:extLst>
          </p:cNvPr>
          <p:cNvSpPr txBox="1"/>
          <p:nvPr/>
        </p:nvSpPr>
        <p:spPr>
          <a:xfrm>
            <a:off x="9053607" y="1404536"/>
            <a:ext cx="12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Impute by </a:t>
            </a:r>
          </a:p>
          <a:p>
            <a:r>
              <a:rPr lang="en-SG" dirty="0"/>
              <a:t>median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19EE09-E970-3C55-6752-BC07D3E81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050" y="2624530"/>
            <a:ext cx="3279127" cy="34372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6A8F1F-E17C-0DAD-E555-76DED964E842}"/>
              </a:ext>
            </a:extLst>
          </p:cNvPr>
          <p:cNvSpPr txBox="1"/>
          <p:nvPr/>
        </p:nvSpPr>
        <p:spPr>
          <a:xfrm>
            <a:off x="8116838" y="3520777"/>
            <a:ext cx="216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Double Check for missing data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E1CB0B-6CCC-7FAA-7649-5E36D2F5A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1938" y="4512602"/>
            <a:ext cx="2144020" cy="11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3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9DA7-7931-CCE8-C8FE-F3348CE9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Check for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C8255-A4B3-8443-83F7-A4471C8DD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55" y="1890510"/>
            <a:ext cx="4699535" cy="2321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9EEFEC-5226-E27A-BBB9-2C34CF5E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369" y="1890510"/>
            <a:ext cx="4699535" cy="2312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455A25-07F4-B62B-D99F-4F98F8112B31}"/>
              </a:ext>
            </a:extLst>
          </p:cNvPr>
          <p:cNvSpPr txBox="1"/>
          <p:nvPr/>
        </p:nvSpPr>
        <p:spPr>
          <a:xfrm>
            <a:off x="3298022" y="4505826"/>
            <a:ext cx="4823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Since there is no markers or points shown outside of the fences of the boxplots, there is no outliers present.</a:t>
            </a:r>
          </a:p>
        </p:txBody>
      </p:sp>
    </p:spTree>
    <p:extLst>
      <p:ext uri="{BB962C8B-B14F-4D97-AF65-F5344CB8AC3E}">
        <p14:creationId xmlns:p14="http://schemas.microsoft.com/office/powerpoint/2010/main" val="128248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9D07-CB4A-2B6A-42EC-C5A515AB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Reducing the ‘Gender’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52345-BC63-0663-AA0A-D3E940F8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97" y="1890510"/>
            <a:ext cx="2524477" cy="2181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08DBF-E06D-C030-538B-A2675B38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575" y="1890510"/>
            <a:ext cx="3504931" cy="3194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D604F6-C577-065C-D7D0-0A39EEB09F54}"/>
              </a:ext>
            </a:extLst>
          </p:cNvPr>
          <p:cNvSpPr txBox="1"/>
          <p:nvPr/>
        </p:nvSpPr>
        <p:spPr>
          <a:xfrm>
            <a:off x="7429207" y="1894307"/>
            <a:ext cx="2605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Applying a function to put other genders into ‘Others’ column</a:t>
            </a:r>
          </a:p>
          <a:p>
            <a:r>
              <a:rPr lang="en-SG" dirty="0"/>
              <a:t>	</a:t>
            </a:r>
            <a:r>
              <a:rPr lang="en-SG" dirty="0">
                <a:sym typeface="Wingdings" panose="05000000000000000000" pitchFamily="2" charset="2"/>
              </a:rPr>
              <a:t></a:t>
            </a:r>
          </a:p>
          <a:p>
            <a:r>
              <a:rPr lang="en-SG" dirty="0">
                <a:sym typeface="Wingdings" panose="05000000000000000000" pitchFamily="2" charset="2"/>
              </a:rPr>
              <a:t>It reduces the number of columns present in the dataset</a:t>
            </a:r>
          </a:p>
          <a:p>
            <a:r>
              <a:rPr lang="en-SG" dirty="0">
                <a:sym typeface="Wingdings" panose="05000000000000000000" pitchFamily="2" charset="2"/>
              </a:rPr>
              <a:t>	</a:t>
            </a:r>
          </a:p>
          <a:p>
            <a:r>
              <a:rPr lang="en-SG" dirty="0">
                <a:sym typeface="Wingdings" panose="05000000000000000000" pitchFamily="2" charset="2"/>
              </a:rPr>
              <a:t>Reduce the size of the dataset </a:t>
            </a:r>
          </a:p>
        </p:txBody>
      </p:sp>
    </p:spTree>
    <p:extLst>
      <p:ext uri="{BB962C8B-B14F-4D97-AF65-F5344CB8AC3E}">
        <p14:creationId xmlns:p14="http://schemas.microsoft.com/office/powerpoint/2010/main" val="382149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F327-2025-D5B2-0142-9BC8BD24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Creating dummy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A7AA1-A820-9C74-9171-2B7985A75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26802"/>
            <a:ext cx="6801799" cy="2524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804DBE-FC86-D73B-8740-6C62CE12F3DC}"/>
              </a:ext>
            </a:extLst>
          </p:cNvPr>
          <p:cNvSpPr txBox="1"/>
          <p:nvPr/>
        </p:nvSpPr>
        <p:spPr>
          <a:xfrm>
            <a:off x="7949682" y="2026802"/>
            <a:ext cx="3016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Creating dummy variables for the ‘Gender’ columns to convert the categorical variables to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997521385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LeftStep">
      <a:dk1>
        <a:srgbClr val="000000"/>
      </a:dk1>
      <a:lt1>
        <a:srgbClr val="FFFFFF"/>
      </a:lt1>
      <a:dk2>
        <a:srgbClr val="1E1833"/>
      </a:dk2>
      <a:lt2>
        <a:srgbClr val="F0F3F2"/>
      </a:lt2>
      <a:accent1>
        <a:srgbClr val="D63A8C"/>
      </a:accent1>
      <a:accent2>
        <a:srgbClr val="C428BC"/>
      </a:accent2>
      <a:accent3>
        <a:srgbClr val="9E3AD6"/>
      </a:accent3>
      <a:accent4>
        <a:srgbClr val="4F2DC6"/>
      </a:accent4>
      <a:accent5>
        <a:srgbClr val="3A58D6"/>
      </a:accent5>
      <a:accent6>
        <a:srgbClr val="2887C4"/>
      </a:accent6>
      <a:hlink>
        <a:srgbClr val="349C65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603</Words>
  <Application>Microsoft Office PowerPoint</Application>
  <PresentationFormat>Widescreen</PresentationFormat>
  <Paragraphs>91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Helvetica Neue</vt:lpstr>
      <vt:lpstr>Aptos</vt:lpstr>
      <vt:lpstr>Arial</vt:lpstr>
      <vt:lpstr>Neue Haas Grotesk Text Pro</vt:lpstr>
      <vt:lpstr>Wingdings</vt:lpstr>
      <vt:lpstr>SwellVTI</vt:lpstr>
      <vt:lpstr>AIML CA2 Part B</vt:lpstr>
      <vt:lpstr>Aim of the assignment (Section B) </vt:lpstr>
      <vt:lpstr>0. Importing required Functions</vt:lpstr>
      <vt:lpstr>Loading the dataset</vt:lpstr>
      <vt:lpstr>1. Preprocessing Check for duplicates</vt:lpstr>
      <vt:lpstr>Check + Impute Missing Values </vt:lpstr>
      <vt:lpstr>Check for outliers</vt:lpstr>
      <vt:lpstr>Reducing the ‘Gender’ column</vt:lpstr>
      <vt:lpstr>Creating dummy variables</vt:lpstr>
      <vt:lpstr>Standardization (Standard Scaling)</vt:lpstr>
      <vt:lpstr>PCA</vt:lpstr>
      <vt:lpstr>2. Model (Train &amp; Test) KMeans</vt:lpstr>
      <vt:lpstr>KMeans</vt:lpstr>
      <vt:lpstr>Clusters created by KMeans </vt:lpstr>
      <vt:lpstr> Hierarchical Clustering</vt:lpstr>
      <vt:lpstr>Hierarchical Clustering (Dendrogram)</vt:lpstr>
      <vt:lpstr>Clusters created by Hierarchical Clustering </vt:lpstr>
      <vt:lpstr> GMM Clustering</vt:lpstr>
      <vt:lpstr>Clusters created by GMM Clustering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CA2 Part B</dc:title>
  <dc:creator>LIM JUN YI</dc:creator>
  <cp:lastModifiedBy>LIM JUN YI</cp:lastModifiedBy>
  <cp:revision>22</cp:revision>
  <dcterms:created xsi:type="dcterms:W3CDTF">2024-02-08T13:37:30Z</dcterms:created>
  <dcterms:modified xsi:type="dcterms:W3CDTF">2024-02-09T13:34:43Z</dcterms:modified>
</cp:coreProperties>
</file>