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462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353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7981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999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052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927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1680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128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1380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701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12/14/2023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2821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12/14/2023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691766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eta.data.gov.sg/collections/1419/view" TargetMode="External"/><Relationship Id="rId2" Type="http://schemas.openxmlformats.org/officeDocument/2006/relationships/hyperlink" Target="https://tablebuilder.singstat.gov.sg/table/TS/M89132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Picture 87" descr="A group of neon lights in a triangle shape&#10;&#10;Description automatically generated">
            <a:extLst>
              <a:ext uri="{FF2B5EF4-FFF2-40B4-BE49-F238E27FC236}">
                <a16:creationId xmlns:a16="http://schemas.microsoft.com/office/drawing/2014/main" id="{49DB3FAB-1752-C1A0-545F-2AD18C5F3ACF}"/>
              </a:ext>
            </a:extLst>
          </p:cNvPr>
          <p:cNvPicPr>
            <a:picLocks noChangeAspect="1"/>
          </p:cNvPicPr>
          <p:nvPr/>
        </p:nvPicPr>
        <p:blipFill rotWithShape="1">
          <a:blip r:embed="rId2">
            <a:alphaModFix amt="40000"/>
          </a:blip>
          <a:srcRect t="5025" r="-1" b="4952"/>
          <a:stretch/>
        </p:blipFill>
        <p:spPr>
          <a:xfrm>
            <a:off x="20" y="10"/>
            <a:ext cx="12188932" cy="6857990"/>
          </a:xfrm>
          <a:prstGeom prst="rect">
            <a:avLst/>
          </a:prstGeom>
        </p:spPr>
      </p:pic>
      <p:sp>
        <p:nvSpPr>
          <p:cNvPr id="2" name="Title 1">
            <a:extLst>
              <a:ext uri="{FF2B5EF4-FFF2-40B4-BE49-F238E27FC236}">
                <a16:creationId xmlns:a16="http://schemas.microsoft.com/office/drawing/2014/main" id="{DB01E191-28A8-B217-F868-EBB21E28AC32}"/>
              </a:ext>
            </a:extLst>
          </p:cNvPr>
          <p:cNvSpPr>
            <a:spLocks noGrp="1"/>
          </p:cNvSpPr>
          <p:nvPr>
            <p:ph type="ctrTitle"/>
          </p:nvPr>
        </p:nvSpPr>
        <p:spPr>
          <a:xfrm>
            <a:off x="482600" y="732032"/>
            <a:ext cx="6900839" cy="2736390"/>
          </a:xfrm>
        </p:spPr>
        <p:txBody>
          <a:bodyPr anchor="t">
            <a:normAutofit/>
          </a:bodyPr>
          <a:lstStyle/>
          <a:p>
            <a:r>
              <a:rPr lang="en-SG" sz="8000" dirty="0">
                <a:solidFill>
                  <a:srgbClr val="FFFFFF"/>
                </a:solidFill>
              </a:rPr>
              <a:t>PDAS CA1</a:t>
            </a:r>
          </a:p>
        </p:txBody>
      </p:sp>
      <p:sp>
        <p:nvSpPr>
          <p:cNvPr id="3" name="Subtitle 2">
            <a:extLst>
              <a:ext uri="{FF2B5EF4-FFF2-40B4-BE49-F238E27FC236}">
                <a16:creationId xmlns:a16="http://schemas.microsoft.com/office/drawing/2014/main" id="{9D6C911C-D27D-BC06-B08F-301E050BB1EF}"/>
              </a:ext>
            </a:extLst>
          </p:cNvPr>
          <p:cNvSpPr>
            <a:spLocks noGrp="1"/>
          </p:cNvSpPr>
          <p:nvPr>
            <p:ph type="subTitle" idx="1"/>
          </p:nvPr>
        </p:nvSpPr>
        <p:spPr>
          <a:xfrm>
            <a:off x="6596565" y="4201721"/>
            <a:ext cx="4986084" cy="1949813"/>
          </a:xfrm>
        </p:spPr>
        <p:txBody>
          <a:bodyPr anchor="b">
            <a:normAutofit/>
          </a:bodyPr>
          <a:lstStyle/>
          <a:p>
            <a:pPr algn="r"/>
            <a:r>
              <a:rPr lang="en-SG" dirty="0">
                <a:solidFill>
                  <a:srgbClr val="FFFFFF"/>
                </a:solidFill>
              </a:rPr>
              <a:t>LIM JUN YI</a:t>
            </a:r>
          </a:p>
          <a:p>
            <a:pPr algn="r"/>
            <a:r>
              <a:rPr lang="en-SG" dirty="0">
                <a:solidFill>
                  <a:srgbClr val="FFFFFF"/>
                </a:solidFill>
              </a:rPr>
              <a:t>DAAA/FT/1B/03</a:t>
            </a:r>
          </a:p>
          <a:p>
            <a:pPr algn="r"/>
            <a:r>
              <a:rPr lang="en-SG" dirty="0">
                <a:solidFill>
                  <a:srgbClr val="FFFFFF"/>
                </a:solidFill>
              </a:rPr>
              <a:t>P2308924</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8343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36E471-1A95-7079-8C02-1DD77A8ADBEA}"/>
              </a:ext>
            </a:extLst>
          </p:cNvPr>
          <p:cNvSpPr txBox="1"/>
          <p:nvPr/>
        </p:nvSpPr>
        <p:spPr>
          <a:xfrm>
            <a:off x="587033" y="511698"/>
            <a:ext cx="5667117" cy="1169551"/>
          </a:xfrm>
          <a:prstGeom prst="rect">
            <a:avLst/>
          </a:prstGeom>
          <a:noFill/>
        </p:spPr>
        <p:txBody>
          <a:bodyPr wrap="square" rtlCol="0">
            <a:spAutoFit/>
          </a:bodyPr>
          <a:lstStyle/>
          <a:p>
            <a:r>
              <a:rPr lang="en-US" sz="3500" dirty="0"/>
              <a:t>EDA on </a:t>
            </a:r>
            <a:r>
              <a:rPr lang="fr-FR" sz="3500" b="1" i="0" dirty="0">
                <a:solidFill>
                  <a:srgbClr val="000000"/>
                </a:solidFill>
                <a:effectLst/>
                <a:latin typeface="+mj-lt"/>
              </a:rPr>
              <a:t>Air Pollutant - Particulate Matter PM 2.5</a:t>
            </a:r>
          </a:p>
        </p:txBody>
      </p:sp>
      <p:sp>
        <p:nvSpPr>
          <p:cNvPr id="9" name="TextBox 8">
            <a:extLst>
              <a:ext uri="{FF2B5EF4-FFF2-40B4-BE49-F238E27FC236}">
                <a16:creationId xmlns:a16="http://schemas.microsoft.com/office/drawing/2014/main" id="{5CB17521-E856-71DD-A2DA-43476E619B71}"/>
              </a:ext>
            </a:extLst>
          </p:cNvPr>
          <p:cNvSpPr txBox="1"/>
          <p:nvPr/>
        </p:nvSpPr>
        <p:spPr>
          <a:xfrm>
            <a:off x="587033" y="1681249"/>
            <a:ext cx="5891404" cy="3970318"/>
          </a:xfrm>
          <a:prstGeom prst="rect">
            <a:avLst/>
          </a:prstGeom>
          <a:noFill/>
        </p:spPr>
        <p:txBody>
          <a:bodyPr wrap="square" rtlCol="0">
            <a:spAutoFit/>
          </a:bodyPr>
          <a:lstStyle/>
          <a:p>
            <a:r>
              <a:rPr lang="en-SG" dirty="0"/>
              <a:t>- This dataset contains the </a:t>
            </a:r>
            <a:r>
              <a:rPr lang="fr-FR" sz="1800" i="0" dirty="0">
                <a:solidFill>
                  <a:srgbClr val="000000"/>
                </a:solidFill>
                <a:effectLst/>
                <a:latin typeface="+mj-lt"/>
              </a:rPr>
              <a:t>Air Pollutant - Particulate Matter PM 2.5</a:t>
            </a:r>
            <a:endParaRPr lang="en-SG" dirty="0"/>
          </a:p>
          <a:p>
            <a:endParaRPr lang="en-SG" dirty="0"/>
          </a:p>
          <a:p>
            <a:r>
              <a:rPr lang="en-SG" dirty="0"/>
              <a:t>PM 2.5 </a:t>
            </a:r>
            <a:r>
              <a:rPr lang="en-SG" dirty="0">
                <a:sym typeface="Wingdings" panose="05000000000000000000" pitchFamily="2" charset="2"/>
              </a:rPr>
              <a:t> Particle pollution from fine particulates, and it is </a:t>
            </a:r>
            <a:r>
              <a:rPr lang="en-US" dirty="0">
                <a:sym typeface="Wingdings" panose="05000000000000000000" pitchFamily="2" charset="2"/>
              </a:rPr>
              <a:t>a concern when levels in air are unhealthy. Breathing in unhealthy levels of PM2.5 can increase the risk of health problems like heart disease, asthma, and low birth weight. Unhealthy levels can also reduce visibility and cause the air to appear hazy.</a:t>
            </a:r>
          </a:p>
          <a:p>
            <a:endParaRPr lang="en-SG" dirty="0"/>
          </a:p>
          <a:p>
            <a:r>
              <a:rPr lang="en-SG" dirty="0"/>
              <a:t>Columns:</a:t>
            </a:r>
          </a:p>
          <a:p>
            <a:r>
              <a:rPr lang="en-SG" dirty="0"/>
              <a:t>Pm2.5_mean = mean of the number of particle pollution</a:t>
            </a:r>
          </a:p>
          <a:p>
            <a:r>
              <a:rPr lang="en-SG" dirty="0"/>
              <a:t>Year  = years that have measured PM 2.5</a:t>
            </a:r>
          </a:p>
          <a:p>
            <a:endParaRPr lang="en-SG" dirty="0"/>
          </a:p>
        </p:txBody>
      </p:sp>
      <p:pic>
        <p:nvPicPr>
          <p:cNvPr id="3" name="Picture 2">
            <a:extLst>
              <a:ext uri="{FF2B5EF4-FFF2-40B4-BE49-F238E27FC236}">
                <a16:creationId xmlns:a16="http://schemas.microsoft.com/office/drawing/2014/main" id="{E1191841-3531-96DB-E9CA-9B4B213A5914}"/>
              </a:ext>
            </a:extLst>
          </p:cNvPr>
          <p:cNvPicPr>
            <a:picLocks noChangeAspect="1"/>
          </p:cNvPicPr>
          <p:nvPr/>
        </p:nvPicPr>
        <p:blipFill>
          <a:blip r:embed="rId2"/>
          <a:stretch>
            <a:fillRect/>
          </a:stretch>
        </p:blipFill>
        <p:spPr>
          <a:xfrm>
            <a:off x="6940233" y="1888388"/>
            <a:ext cx="4272915" cy="2778502"/>
          </a:xfrm>
          <a:prstGeom prst="rect">
            <a:avLst/>
          </a:prstGeom>
        </p:spPr>
      </p:pic>
    </p:spTree>
    <p:extLst>
      <p:ext uri="{BB962C8B-B14F-4D97-AF65-F5344CB8AC3E}">
        <p14:creationId xmlns:p14="http://schemas.microsoft.com/office/powerpoint/2010/main" val="126106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B9B11-129C-B0A7-A153-93623352F18E}"/>
              </a:ext>
            </a:extLst>
          </p:cNvPr>
          <p:cNvSpPr txBox="1"/>
          <p:nvPr/>
        </p:nvSpPr>
        <p:spPr>
          <a:xfrm>
            <a:off x="587033" y="511698"/>
            <a:ext cx="4813103" cy="1477328"/>
          </a:xfrm>
          <a:prstGeom prst="rect">
            <a:avLst/>
          </a:prstGeom>
          <a:noFill/>
        </p:spPr>
        <p:txBody>
          <a:bodyPr wrap="square" rtlCol="0">
            <a:spAutoFit/>
          </a:bodyPr>
          <a:lstStyle/>
          <a:p>
            <a:r>
              <a:rPr lang="en-US" sz="3000" dirty="0"/>
              <a:t>Data Manipulation on  </a:t>
            </a:r>
            <a:r>
              <a:rPr lang="fr-FR" sz="3000" i="0" dirty="0">
                <a:solidFill>
                  <a:srgbClr val="000000"/>
                </a:solidFill>
                <a:effectLst/>
                <a:latin typeface="+mj-lt"/>
              </a:rPr>
              <a:t>Air Pollutant - Particulate Matter PM 2.5</a:t>
            </a:r>
          </a:p>
        </p:txBody>
      </p:sp>
      <p:pic>
        <p:nvPicPr>
          <p:cNvPr id="4" name="Picture 3">
            <a:extLst>
              <a:ext uri="{FF2B5EF4-FFF2-40B4-BE49-F238E27FC236}">
                <a16:creationId xmlns:a16="http://schemas.microsoft.com/office/drawing/2014/main" id="{905FCBA1-2FDE-4E4C-C2BB-62474DE2586A}"/>
              </a:ext>
            </a:extLst>
          </p:cNvPr>
          <p:cNvPicPr>
            <a:picLocks noChangeAspect="1"/>
          </p:cNvPicPr>
          <p:nvPr/>
        </p:nvPicPr>
        <p:blipFill>
          <a:blip r:embed="rId2"/>
          <a:stretch>
            <a:fillRect/>
          </a:stretch>
        </p:blipFill>
        <p:spPr>
          <a:xfrm>
            <a:off x="5400136" y="1850771"/>
            <a:ext cx="6136385" cy="3387724"/>
          </a:xfrm>
          <a:prstGeom prst="rect">
            <a:avLst/>
          </a:prstGeom>
        </p:spPr>
      </p:pic>
      <p:sp>
        <p:nvSpPr>
          <p:cNvPr id="5" name="TextBox 4">
            <a:extLst>
              <a:ext uri="{FF2B5EF4-FFF2-40B4-BE49-F238E27FC236}">
                <a16:creationId xmlns:a16="http://schemas.microsoft.com/office/drawing/2014/main" id="{F9724ACD-032E-1547-6D7E-0815C15374C0}"/>
              </a:ext>
            </a:extLst>
          </p:cNvPr>
          <p:cNvSpPr txBox="1"/>
          <p:nvPr/>
        </p:nvSpPr>
        <p:spPr>
          <a:xfrm>
            <a:off x="587033" y="2113472"/>
            <a:ext cx="4623322" cy="3693319"/>
          </a:xfrm>
          <a:prstGeom prst="rect">
            <a:avLst/>
          </a:prstGeom>
          <a:noFill/>
        </p:spPr>
        <p:txBody>
          <a:bodyPr wrap="square" rtlCol="0">
            <a:spAutoFit/>
          </a:bodyPr>
          <a:lstStyle/>
          <a:p>
            <a:r>
              <a:rPr lang="en-SG" dirty="0"/>
              <a:t>In order to find out the relationship between air pollutants and greenhouse gas emissions, I will be using a scatter plot to allow better analysis.</a:t>
            </a:r>
          </a:p>
          <a:p>
            <a:endParaRPr lang="en-SG" dirty="0"/>
          </a:p>
          <a:p>
            <a:r>
              <a:rPr lang="en-SG" dirty="0"/>
              <a:t>However, before plotting the scatter plot, I will have to manipulate data on both dataset, as they will have to be in the same shape to be able to be plotted on the scatter plot.</a:t>
            </a:r>
          </a:p>
          <a:p>
            <a:endParaRPr lang="en-SG" dirty="0"/>
          </a:p>
          <a:p>
            <a:r>
              <a:rPr lang="en-SG" dirty="0"/>
              <a:t>Transpose() </a:t>
            </a:r>
            <a:r>
              <a:rPr lang="en-SG" dirty="0">
                <a:sym typeface="Wingdings" panose="05000000000000000000" pitchFamily="2" charset="2"/>
              </a:rPr>
              <a:t> changing the columns into rows</a:t>
            </a:r>
            <a:endParaRPr lang="en-SG" dirty="0"/>
          </a:p>
        </p:txBody>
      </p:sp>
    </p:spTree>
    <p:extLst>
      <p:ext uri="{BB962C8B-B14F-4D97-AF65-F5344CB8AC3E}">
        <p14:creationId xmlns:p14="http://schemas.microsoft.com/office/powerpoint/2010/main" val="268569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304168-01D3-B875-F894-D1FB3E2619B1}"/>
              </a:ext>
            </a:extLst>
          </p:cNvPr>
          <p:cNvPicPr>
            <a:picLocks noChangeAspect="1"/>
          </p:cNvPicPr>
          <p:nvPr/>
        </p:nvPicPr>
        <p:blipFill>
          <a:blip r:embed="rId2"/>
          <a:stretch>
            <a:fillRect/>
          </a:stretch>
        </p:blipFill>
        <p:spPr>
          <a:xfrm>
            <a:off x="7066229" y="529497"/>
            <a:ext cx="4165363" cy="1307573"/>
          </a:xfrm>
          <a:prstGeom prst="rect">
            <a:avLst/>
          </a:prstGeom>
        </p:spPr>
      </p:pic>
      <p:pic>
        <p:nvPicPr>
          <p:cNvPr id="5" name="Picture 4">
            <a:extLst>
              <a:ext uri="{FF2B5EF4-FFF2-40B4-BE49-F238E27FC236}">
                <a16:creationId xmlns:a16="http://schemas.microsoft.com/office/drawing/2014/main" id="{A4DD35C4-6825-BBD5-0D80-7696FD07F326}"/>
              </a:ext>
            </a:extLst>
          </p:cNvPr>
          <p:cNvPicPr>
            <a:picLocks noChangeAspect="1"/>
          </p:cNvPicPr>
          <p:nvPr/>
        </p:nvPicPr>
        <p:blipFill>
          <a:blip r:embed="rId3"/>
          <a:stretch>
            <a:fillRect/>
          </a:stretch>
        </p:blipFill>
        <p:spPr>
          <a:xfrm>
            <a:off x="6417288" y="1837070"/>
            <a:ext cx="5338062" cy="4001273"/>
          </a:xfrm>
          <a:prstGeom prst="rect">
            <a:avLst/>
          </a:prstGeom>
        </p:spPr>
      </p:pic>
      <p:pic>
        <p:nvPicPr>
          <p:cNvPr id="7" name="Picture 6">
            <a:extLst>
              <a:ext uri="{FF2B5EF4-FFF2-40B4-BE49-F238E27FC236}">
                <a16:creationId xmlns:a16="http://schemas.microsoft.com/office/drawing/2014/main" id="{4796BF45-D87B-A0FF-D54C-FB1D3F8C419A}"/>
              </a:ext>
            </a:extLst>
          </p:cNvPr>
          <p:cNvPicPr>
            <a:picLocks noChangeAspect="1"/>
          </p:cNvPicPr>
          <p:nvPr/>
        </p:nvPicPr>
        <p:blipFill>
          <a:blip r:embed="rId4"/>
          <a:stretch>
            <a:fillRect/>
          </a:stretch>
        </p:blipFill>
        <p:spPr>
          <a:xfrm>
            <a:off x="6417288" y="6055133"/>
            <a:ext cx="5454618" cy="221058"/>
          </a:xfrm>
          <a:prstGeom prst="rect">
            <a:avLst/>
          </a:prstGeom>
        </p:spPr>
      </p:pic>
      <p:sp>
        <p:nvSpPr>
          <p:cNvPr id="8" name="TextBox 7">
            <a:extLst>
              <a:ext uri="{FF2B5EF4-FFF2-40B4-BE49-F238E27FC236}">
                <a16:creationId xmlns:a16="http://schemas.microsoft.com/office/drawing/2014/main" id="{BF616D42-1BD5-DAF5-A427-18FCB323D56E}"/>
              </a:ext>
            </a:extLst>
          </p:cNvPr>
          <p:cNvSpPr txBox="1"/>
          <p:nvPr/>
        </p:nvSpPr>
        <p:spPr>
          <a:xfrm>
            <a:off x="784568" y="667519"/>
            <a:ext cx="4322269" cy="1169551"/>
          </a:xfrm>
          <a:prstGeom prst="rect">
            <a:avLst/>
          </a:prstGeom>
          <a:noFill/>
        </p:spPr>
        <p:txBody>
          <a:bodyPr wrap="square" rtlCol="0">
            <a:spAutoFit/>
          </a:bodyPr>
          <a:lstStyle/>
          <a:p>
            <a:r>
              <a:rPr lang="en-SG" sz="3500" dirty="0"/>
              <a:t>Scatter Plot between 2 variables</a:t>
            </a:r>
          </a:p>
        </p:txBody>
      </p:sp>
      <p:sp>
        <p:nvSpPr>
          <p:cNvPr id="9" name="TextBox 8">
            <a:extLst>
              <a:ext uri="{FF2B5EF4-FFF2-40B4-BE49-F238E27FC236}">
                <a16:creationId xmlns:a16="http://schemas.microsoft.com/office/drawing/2014/main" id="{7141FBDE-69BC-3F6F-3B18-76725DFC4D0D}"/>
              </a:ext>
            </a:extLst>
          </p:cNvPr>
          <p:cNvSpPr txBox="1"/>
          <p:nvPr/>
        </p:nvSpPr>
        <p:spPr>
          <a:xfrm>
            <a:off x="784568" y="1868025"/>
            <a:ext cx="5067347" cy="4247317"/>
          </a:xfrm>
          <a:prstGeom prst="rect">
            <a:avLst/>
          </a:prstGeom>
          <a:noFill/>
        </p:spPr>
        <p:txBody>
          <a:bodyPr wrap="square" rtlCol="0">
            <a:spAutoFit/>
          </a:bodyPr>
          <a:lstStyle/>
          <a:p>
            <a:r>
              <a:rPr lang="en-SG" dirty="0"/>
              <a:t>Reason </a:t>
            </a:r>
            <a:r>
              <a:rPr lang="en-SG" dirty="0">
                <a:sym typeface="Wingdings" panose="05000000000000000000" pitchFamily="2" charset="2"/>
              </a:rPr>
              <a:t> I chose Scatter Plot as it’s the most useful when I’m trying to find a relationship between 2 variables.</a:t>
            </a:r>
          </a:p>
          <a:p>
            <a:endParaRPr lang="en-SG" dirty="0">
              <a:sym typeface="Wingdings" panose="05000000000000000000" pitchFamily="2" charset="2"/>
            </a:endParaRPr>
          </a:p>
          <a:p>
            <a:r>
              <a:rPr lang="en-SG" dirty="0">
                <a:sym typeface="Wingdings" panose="05000000000000000000" pitchFamily="2" charset="2"/>
              </a:rPr>
              <a:t>As we can observe from the scatter plot, the data points are scattered all over the plot. This implies that there is close to no linear relationship between the 2 variables.</a:t>
            </a:r>
          </a:p>
          <a:p>
            <a:endParaRPr lang="en-SG" dirty="0">
              <a:sym typeface="Wingdings" panose="05000000000000000000" pitchFamily="2" charset="2"/>
            </a:endParaRPr>
          </a:p>
          <a:p>
            <a:r>
              <a:rPr lang="en-SG" dirty="0">
                <a:sym typeface="Wingdings" panose="05000000000000000000" pitchFamily="2" charset="2"/>
              </a:rPr>
              <a:t>To conclude, the greenhouse gas emissions does not impact the amount of air pollutants in Singapore.</a:t>
            </a:r>
          </a:p>
          <a:p>
            <a:endParaRPr lang="en-SG" dirty="0">
              <a:sym typeface="Wingdings" panose="05000000000000000000" pitchFamily="2" charset="2"/>
            </a:endParaRPr>
          </a:p>
          <a:p>
            <a:r>
              <a:rPr lang="en-SG" dirty="0">
                <a:sym typeface="Wingdings" panose="05000000000000000000" pitchFamily="2" charset="2"/>
              </a:rPr>
              <a:t>Therefore, the quality of air is not affected by the greenhouse gas emissions.</a:t>
            </a:r>
            <a:endParaRPr lang="en-SG" dirty="0"/>
          </a:p>
        </p:txBody>
      </p:sp>
    </p:spTree>
    <p:extLst>
      <p:ext uri="{BB962C8B-B14F-4D97-AF65-F5344CB8AC3E}">
        <p14:creationId xmlns:p14="http://schemas.microsoft.com/office/powerpoint/2010/main" val="369250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4F18D5-4052-0B4D-7236-AA7D624661A4}"/>
              </a:ext>
            </a:extLst>
          </p:cNvPr>
          <p:cNvSpPr txBox="1"/>
          <p:nvPr/>
        </p:nvSpPr>
        <p:spPr>
          <a:xfrm>
            <a:off x="431320" y="586597"/>
            <a:ext cx="5037827" cy="1169551"/>
          </a:xfrm>
          <a:prstGeom prst="rect">
            <a:avLst/>
          </a:prstGeom>
          <a:noFill/>
        </p:spPr>
        <p:txBody>
          <a:bodyPr wrap="square" rtlCol="0">
            <a:spAutoFit/>
          </a:bodyPr>
          <a:lstStyle/>
          <a:p>
            <a:r>
              <a:rPr lang="en-SG" sz="3500" dirty="0"/>
              <a:t>EDA on </a:t>
            </a:r>
            <a:r>
              <a:rPr lang="en-SG" sz="3500" b="1" i="0" dirty="0">
                <a:solidFill>
                  <a:srgbClr val="000000"/>
                </a:solidFill>
                <a:effectLst/>
                <a:latin typeface="+mj-lt"/>
              </a:rPr>
              <a:t>Mean Surface Temperature</a:t>
            </a:r>
          </a:p>
        </p:txBody>
      </p:sp>
      <p:sp>
        <p:nvSpPr>
          <p:cNvPr id="5" name="TextBox 4">
            <a:extLst>
              <a:ext uri="{FF2B5EF4-FFF2-40B4-BE49-F238E27FC236}">
                <a16:creationId xmlns:a16="http://schemas.microsoft.com/office/drawing/2014/main" id="{E4D24B74-69D1-EE5B-49B1-B5AFAD7A511A}"/>
              </a:ext>
            </a:extLst>
          </p:cNvPr>
          <p:cNvSpPr txBox="1"/>
          <p:nvPr/>
        </p:nvSpPr>
        <p:spPr>
          <a:xfrm>
            <a:off x="431320" y="1948873"/>
            <a:ext cx="5680364" cy="3139321"/>
          </a:xfrm>
          <a:prstGeom prst="rect">
            <a:avLst/>
          </a:prstGeom>
          <a:noFill/>
        </p:spPr>
        <p:txBody>
          <a:bodyPr wrap="square" rtlCol="0">
            <a:spAutoFit/>
          </a:bodyPr>
          <a:lstStyle/>
          <a:p>
            <a:r>
              <a:rPr lang="en-SG" dirty="0"/>
              <a:t>- This dataset contains the monthly mean surface temperature in Singapore</a:t>
            </a:r>
          </a:p>
          <a:p>
            <a:endParaRPr lang="en-SG" dirty="0"/>
          </a:p>
          <a:p>
            <a:r>
              <a:rPr lang="en-SG" dirty="0"/>
              <a:t>- By placing this data in a line graph, we will be able to observe if there is any trend on the surface temperature and create an explanation.</a:t>
            </a:r>
          </a:p>
          <a:p>
            <a:endParaRPr lang="en-SG" dirty="0"/>
          </a:p>
          <a:p>
            <a:r>
              <a:rPr lang="en-SG" dirty="0"/>
              <a:t>Columns:</a:t>
            </a:r>
          </a:p>
          <a:p>
            <a:r>
              <a:rPr lang="en-SG" dirty="0"/>
              <a:t>Month = months from 1982 onwards</a:t>
            </a:r>
          </a:p>
          <a:p>
            <a:r>
              <a:rPr lang="en-SG" dirty="0"/>
              <a:t>Mean_temp = mean temperatures of each month </a:t>
            </a:r>
          </a:p>
          <a:p>
            <a:endParaRPr lang="en-SG" dirty="0"/>
          </a:p>
        </p:txBody>
      </p:sp>
      <p:pic>
        <p:nvPicPr>
          <p:cNvPr id="6" name="Picture 5">
            <a:extLst>
              <a:ext uri="{FF2B5EF4-FFF2-40B4-BE49-F238E27FC236}">
                <a16:creationId xmlns:a16="http://schemas.microsoft.com/office/drawing/2014/main" id="{147EB355-03CB-6D9C-B752-518463934182}"/>
              </a:ext>
            </a:extLst>
          </p:cNvPr>
          <p:cNvPicPr>
            <a:picLocks noChangeAspect="1"/>
          </p:cNvPicPr>
          <p:nvPr/>
        </p:nvPicPr>
        <p:blipFill>
          <a:blip r:embed="rId2"/>
          <a:stretch>
            <a:fillRect/>
          </a:stretch>
        </p:blipFill>
        <p:spPr>
          <a:xfrm>
            <a:off x="6403595" y="1588264"/>
            <a:ext cx="4966019" cy="3145145"/>
          </a:xfrm>
          <a:prstGeom prst="rect">
            <a:avLst/>
          </a:prstGeom>
        </p:spPr>
      </p:pic>
    </p:spTree>
    <p:extLst>
      <p:ext uri="{BB962C8B-B14F-4D97-AF65-F5344CB8AC3E}">
        <p14:creationId xmlns:p14="http://schemas.microsoft.com/office/powerpoint/2010/main" val="328433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B9B11-129C-B0A7-A153-93623352F18E}"/>
              </a:ext>
            </a:extLst>
          </p:cNvPr>
          <p:cNvSpPr txBox="1"/>
          <p:nvPr/>
        </p:nvSpPr>
        <p:spPr>
          <a:xfrm>
            <a:off x="587033" y="511699"/>
            <a:ext cx="5028763" cy="1077218"/>
          </a:xfrm>
          <a:prstGeom prst="rect">
            <a:avLst/>
          </a:prstGeom>
          <a:noFill/>
        </p:spPr>
        <p:txBody>
          <a:bodyPr wrap="square" rtlCol="0">
            <a:spAutoFit/>
          </a:bodyPr>
          <a:lstStyle/>
          <a:p>
            <a:r>
              <a:rPr lang="en-US" sz="3000" dirty="0"/>
              <a:t>Data Manipulation on </a:t>
            </a:r>
            <a:r>
              <a:rPr lang="en-SG" sz="3200" i="0" dirty="0">
                <a:solidFill>
                  <a:srgbClr val="000000"/>
                </a:solidFill>
                <a:effectLst/>
                <a:latin typeface="+mj-lt"/>
              </a:rPr>
              <a:t>Mean Surface Temperature</a:t>
            </a:r>
            <a:endParaRPr lang="fr-FR" sz="3000" i="0" dirty="0">
              <a:solidFill>
                <a:srgbClr val="000000"/>
              </a:solidFill>
              <a:effectLst/>
              <a:latin typeface="+mj-lt"/>
            </a:endParaRPr>
          </a:p>
        </p:txBody>
      </p:sp>
      <p:sp>
        <p:nvSpPr>
          <p:cNvPr id="5" name="TextBox 4">
            <a:extLst>
              <a:ext uri="{FF2B5EF4-FFF2-40B4-BE49-F238E27FC236}">
                <a16:creationId xmlns:a16="http://schemas.microsoft.com/office/drawing/2014/main" id="{F9724ACD-032E-1547-6D7E-0815C15374C0}"/>
              </a:ext>
            </a:extLst>
          </p:cNvPr>
          <p:cNvSpPr txBox="1"/>
          <p:nvPr/>
        </p:nvSpPr>
        <p:spPr>
          <a:xfrm>
            <a:off x="587033" y="2286000"/>
            <a:ext cx="4623322" cy="2585323"/>
          </a:xfrm>
          <a:prstGeom prst="rect">
            <a:avLst/>
          </a:prstGeom>
          <a:noFill/>
        </p:spPr>
        <p:txBody>
          <a:bodyPr wrap="square" rtlCol="0">
            <a:spAutoFit/>
          </a:bodyPr>
          <a:lstStyle/>
          <a:p>
            <a:r>
              <a:rPr lang="en-SG" dirty="0"/>
              <a:t>Since my focus is more on the years 2020 and 2021, I will have to create new dataframes to store the data of both years.</a:t>
            </a:r>
          </a:p>
          <a:p>
            <a:endParaRPr lang="en-SG" dirty="0"/>
          </a:p>
          <a:p>
            <a:r>
              <a:rPr lang="en-SG" dirty="0"/>
              <a:t>After doing so, I will be able to plot 2 different line graphs (2020 and 2021) and place them in the same plot, and analyse the trends of the 2 line charts.</a:t>
            </a:r>
          </a:p>
          <a:p>
            <a:endParaRPr lang="en-SG" dirty="0"/>
          </a:p>
        </p:txBody>
      </p:sp>
      <p:pic>
        <p:nvPicPr>
          <p:cNvPr id="6" name="Picture 5">
            <a:extLst>
              <a:ext uri="{FF2B5EF4-FFF2-40B4-BE49-F238E27FC236}">
                <a16:creationId xmlns:a16="http://schemas.microsoft.com/office/drawing/2014/main" id="{E03F8E88-0758-2288-12FA-16A34B60F426}"/>
              </a:ext>
            </a:extLst>
          </p:cNvPr>
          <p:cNvPicPr>
            <a:picLocks noChangeAspect="1"/>
          </p:cNvPicPr>
          <p:nvPr/>
        </p:nvPicPr>
        <p:blipFill>
          <a:blip r:embed="rId2"/>
          <a:stretch>
            <a:fillRect/>
          </a:stretch>
        </p:blipFill>
        <p:spPr>
          <a:xfrm>
            <a:off x="5456693" y="2302932"/>
            <a:ext cx="6070637" cy="2252136"/>
          </a:xfrm>
          <a:prstGeom prst="rect">
            <a:avLst/>
          </a:prstGeom>
        </p:spPr>
      </p:pic>
    </p:spTree>
    <p:extLst>
      <p:ext uri="{BB962C8B-B14F-4D97-AF65-F5344CB8AC3E}">
        <p14:creationId xmlns:p14="http://schemas.microsoft.com/office/powerpoint/2010/main" val="75203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3320DE-BEDA-A964-C03A-6564F7468199}"/>
              </a:ext>
            </a:extLst>
          </p:cNvPr>
          <p:cNvSpPr txBox="1"/>
          <p:nvPr/>
        </p:nvSpPr>
        <p:spPr>
          <a:xfrm>
            <a:off x="592348" y="519470"/>
            <a:ext cx="4393720" cy="1169551"/>
          </a:xfrm>
          <a:prstGeom prst="rect">
            <a:avLst/>
          </a:prstGeom>
          <a:noFill/>
        </p:spPr>
        <p:txBody>
          <a:bodyPr wrap="square" rtlCol="0">
            <a:spAutoFit/>
          </a:bodyPr>
          <a:lstStyle/>
          <a:p>
            <a:r>
              <a:rPr lang="en-SG" sz="3500" dirty="0"/>
              <a:t>Line Chart on </a:t>
            </a:r>
            <a:r>
              <a:rPr lang="en-SG" sz="3500" i="0" dirty="0">
                <a:solidFill>
                  <a:srgbClr val="000000"/>
                </a:solidFill>
                <a:effectLst/>
                <a:latin typeface="+mj-lt"/>
              </a:rPr>
              <a:t>Mean Surface Temperature</a:t>
            </a:r>
            <a:endParaRPr lang="en-SG" sz="3500" dirty="0"/>
          </a:p>
        </p:txBody>
      </p:sp>
      <p:sp>
        <p:nvSpPr>
          <p:cNvPr id="9" name="TextBox 8">
            <a:extLst>
              <a:ext uri="{FF2B5EF4-FFF2-40B4-BE49-F238E27FC236}">
                <a16:creationId xmlns:a16="http://schemas.microsoft.com/office/drawing/2014/main" id="{89D53D71-FE97-16EE-01BB-340D769231AB}"/>
              </a:ext>
            </a:extLst>
          </p:cNvPr>
          <p:cNvSpPr txBox="1"/>
          <p:nvPr/>
        </p:nvSpPr>
        <p:spPr>
          <a:xfrm>
            <a:off x="592348" y="1814283"/>
            <a:ext cx="5065884" cy="4247317"/>
          </a:xfrm>
          <a:prstGeom prst="rect">
            <a:avLst/>
          </a:prstGeom>
          <a:noFill/>
        </p:spPr>
        <p:txBody>
          <a:bodyPr wrap="square" rtlCol="0">
            <a:spAutoFit/>
          </a:bodyPr>
          <a:lstStyle/>
          <a:p>
            <a:r>
              <a:rPr lang="en-SG" dirty="0"/>
              <a:t>Reason </a:t>
            </a:r>
            <a:r>
              <a:rPr lang="en-SG" dirty="0">
                <a:sym typeface="Wingdings" panose="05000000000000000000" pitchFamily="2" charset="2"/>
              </a:rPr>
              <a:t></a:t>
            </a:r>
            <a:r>
              <a:rPr lang="en-SG" dirty="0"/>
              <a:t> I chose line chart as a line chart allows us to notice any trends present in the chosen data.</a:t>
            </a:r>
          </a:p>
          <a:p>
            <a:endParaRPr lang="en-US" dirty="0">
              <a:latin typeface="Google Sans"/>
            </a:endParaRPr>
          </a:p>
          <a:p>
            <a:r>
              <a:rPr lang="en-US" dirty="0">
                <a:latin typeface="Google Sans"/>
              </a:rPr>
              <a:t>Even though 2020 starts out at a higher temperature compared to 2021, 2021 had a higher mean surface temperature most of the time from the 5</a:t>
            </a:r>
            <a:r>
              <a:rPr lang="en-US" baseline="30000" dirty="0">
                <a:latin typeface="Google Sans"/>
              </a:rPr>
              <a:t>th</a:t>
            </a:r>
            <a:r>
              <a:rPr lang="en-US" dirty="0">
                <a:latin typeface="Google Sans"/>
              </a:rPr>
              <a:t> month onwards.</a:t>
            </a:r>
          </a:p>
          <a:p>
            <a:endParaRPr lang="en-US" dirty="0">
              <a:latin typeface="Google Sans"/>
            </a:endParaRPr>
          </a:p>
          <a:p>
            <a:r>
              <a:rPr lang="en-US" dirty="0">
                <a:latin typeface="Google Sans"/>
              </a:rPr>
              <a:t>2021 ended at a higher mean surface temperature compared to 2020.</a:t>
            </a:r>
          </a:p>
          <a:p>
            <a:endParaRPr lang="en-US" dirty="0">
              <a:latin typeface="Google Sans"/>
            </a:endParaRPr>
          </a:p>
          <a:p>
            <a:r>
              <a:rPr lang="en-US" dirty="0">
                <a:latin typeface="Google Sans"/>
              </a:rPr>
              <a:t>Overall, 2021 had an </a:t>
            </a:r>
            <a:r>
              <a:rPr lang="en-US" b="1" dirty="0">
                <a:latin typeface="Google Sans"/>
              </a:rPr>
              <a:t>increase</a:t>
            </a:r>
            <a:r>
              <a:rPr lang="en-US" dirty="0">
                <a:latin typeface="Google Sans"/>
              </a:rPr>
              <a:t> in its surface temperature which can be seen on the line graphs plot on the right.</a:t>
            </a:r>
            <a:endParaRPr lang="en-SG" dirty="0"/>
          </a:p>
        </p:txBody>
      </p:sp>
      <p:pic>
        <p:nvPicPr>
          <p:cNvPr id="3" name="Picture 2">
            <a:extLst>
              <a:ext uri="{FF2B5EF4-FFF2-40B4-BE49-F238E27FC236}">
                <a16:creationId xmlns:a16="http://schemas.microsoft.com/office/drawing/2014/main" id="{3265D5AD-53C2-B894-F6B2-B0FA66D051FB}"/>
              </a:ext>
            </a:extLst>
          </p:cNvPr>
          <p:cNvPicPr>
            <a:picLocks noChangeAspect="1"/>
          </p:cNvPicPr>
          <p:nvPr/>
        </p:nvPicPr>
        <p:blipFill>
          <a:blip r:embed="rId2"/>
          <a:stretch>
            <a:fillRect/>
          </a:stretch>
        </p:blipFill>
        <p:spPr>
          <a:xfrm>
            <a:off x="6216801" y="1104245"/>
            <a:ext cx="5382851" cy="4059020"/>
          </a:xfrm>
          <a:prstGeom prst="rect">
            <a:avLst/>
          </a:prstGeom>
        </p:spPr>
      </p:pic>
    </p:spTree>
    <p:extLst>
      <p:ext uri="{BB962C8B-B14F-4D97-AF65-F5344CB8AC3E}">
        <p14:creationId xmlns:p14="http://schemas.microsoft.com/office/powerpoint/2010/main" val="4208226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4F18D5-4052-0B4D-7236-AA7D624661A4}"/>
              </a:ext>
            </a:extLst>
          </p:cNvPr>
          <p:cNvSpPr txBox="1"/>
          <p:nvPr/>
        </p:nvSpPr>
        <p:spPr>
          <a:xfrm>
            <a:off x="431320" y="586598"/>
            <a:ext cx="5357086" cy="1169551"/>
          </a:xfrm>
          <a:prstGeom prst="rect">
            <a:avLst/>
          </a:prstGeom>
          <a:noFill/>
        </p:spPr>
        <p:txBody>
          <a:bodyPr wrap="square" rtlCol="0">
            <a:spAutoFit/>
          </a:bodyPr>
          <a:lstStyle/>
          <a:p>
            <a:r>
              <a:rPr lang="en-SG" sz="3500" dirty="0"/>
              <a:t>EDA on </a:t>
            </a:r>
            <a:r>
              <a:rPr lang="en-SG" sz="3500" i="0" dirty="0">
                <a:solidFill>
                  <a:srgbClr val="000000"/>
                </a:solidFill>
                <a:effectLst/>
                <a:latin typeface="+mj-lt"/>
              </a:rPr>
              <a:t>Rainfall - </a:t>
            </a:r>
            <a:r>
              <a:rPr lang="en-SG" sz="3500" b="1" i="0" dirty="0">
                <a:solidFill>
                  <a:srgbClr val="000000"/>
                </a:solidFill>
                <a:effectLst/>
                <a:latin typeface="+mj-lt"/>
              </a:rPr>
              <a:t>Monthly Total</a:t>
            </a:r>
          </a:p>
        </p:txBody>
      </p:sp>
      <p:sp>
        <p:nvSpPr>
          <p:cNvPr id="5" name="TextBox 4">
            <a:extLst>
              <a:ext uri="{FF2B5EF4-FFF2-40B4-BE49-F238E27FC236}">
                <a16:creationId xmlns:a16="http://schemas.microsoft.com/office/drawing/2014/main" id="{E4D24B74-69D1-EE5B-49B1-B5AFAD7A511A}"/>
              </a:ext>
            </a:extLst>
          </p:cNvPr>
          <p:cNvSpPr txBox="1"/>
          <p:nvPr/>
        </p:nvSpPr>
        <p:spPr>
          <a:xfrm>
            <a:off x="431320" y="1948873"/>
            <a:ext cx="5680364" cy="3139321"/>
          </a:xfrm>
          <a:prstGeom prst="rect">
            <a:avLst/>
          </a:prstGeom>
          <a:noFill/>
        </p:spPr>
        <p:txBody>
          <a:bodyPr wrap="square" rtlCol="0">
            <a:spAutoFit/>
          </a:bodyPr>
          <a:lstStyle/>
          <a:p>
            <a:r>
              <a:rPr lang="en-SG" dirty="0"/>
              <a:t>- This dataset contains the total amount of rainfall per month</a:t>
            </a:r>
          </a:p>
          <a:p>
            <a:endParaRPr lang="en-SG" dirty="0"/>
          </a:p>
          <a:p>
            <a:r>
              <a:rPr lang="en-SG" dirty="0"/>
              <a:t>- By using this dataset, we can observe if the amount of rainfall changes if climate change (global warming) is more serious</a:t>
            </a:r>
          </a:p>
          <a:p>
            <a:endParaRPr lang="en-SG" dirty="0"/>
          </a:p>
          <a:p>
            <a:endParaRPr lang="en-SG" dirty="0"/>
          </a:p>
          <a:p>
            <a:r>
              <a:rPr lang="en-SG" dirty="0"/>
              <a:t>Columns:</a:t>
            </a:r>
          </a:p>
          <a:p>
            <a:r>
              <a:rPr lang="en-SG" dirty="0"/>
              <a:t>Month = months from 1982 onwards</a:t>
            </a:r>
          </a:p>
          <a:p>
            <a:r>
              <a:rPr lang="en-SG" dirty="0"/>
              <a:t>Total_rainfall = amount of rainfall per month</a:t>
            </a:r>
          </a:p>
        </p:txBody>
      </p:sp>
      <p:pic>
        <p:nvPicPr>
          <p:cNvPr id="4" name="Picture 3">
            <a:extLst>
              <a:ext uri="{FF2B5EF4-FFF2-40B4-BE49-F238E27FC236}">
                <a16:creationId xmlns:a16="http://schemas.microsoft.com/office/drawing/2014/main" id="{AC385062-9F88-6E1F-F663-DE9314B7CCB0}"/>
              </a:ext>
            </a:extLst>
          </p:cNvPr>
          <p:cNvPicPr>
            <a:picLocks noChangeAspect="1"/>
          </p:cNvPicPr>
          <p:nvPr/>
        </p:nvPicPr>
        <p:blipFill>
          <a:blip r:embed="rId2"/>
          <a:stretch>
            <a:fillRect/>
          </a:stretch>
        </p:blipFill>
        <p:spPr>
          <a:xfrm>
            <a:off x="6357748" y="1924573"/>
            <a:ext cx="5072251" cy="3163621"/>
          </a:xfrm>
          <a:prstGeom prst="rect">
            <a:avLst/>
          </a:prstGeom>
        </p:spPr>
      </p:pic>
    </p:spTree>
    <p:extLst>
      <p:ext uri="{BB962C8B-B14F-4D97-AF65-F5344CB8AC3E}">
        <p14:creationId xmlns:p14="http://schemas.microsoft.com/office/powerpoint/2010/main" val="3715912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B9B11-129C-B0A7-A153-93623352F18E}"/>
              </a:ext>
            </a:extLst>
          </p:cNvPr>
          <p:cNvSpPr txBox="1"/>
          <p:nvPr/>
        </p:nvSpPr>
        <p:spPr>
          <a:xfrm>
            <a:off x="587033" y="511699"/>
            <a:ext cx="5028763" cy="1077218"/>
          </a:xfrm>
          <a:prstGeom prst="rect">
            <a:avLst/>
          </a:prstGeom>
          <a:noFill/>
        </p:spPr>
        <p:txBody>
          <a:bodyPr wrap="square" rtlCol="0">
            <a:spAutoFit/>
          </a:bodyPr>
          <a:lstStyle/>
          <a:p>
            <a:r>
              <a:rPr lang="en-US" sz="3000" dirty="0"/>
              <a:t>Data Manipulation on </a:t>
            </a:r>
            <a:r>
              <a:rPr lang="en-SG" sz="3200" i="0" dirty="0">
                <a:solidFill>
                  <a:srgbClr val="000000"/>
                </a:solidFill>
                <a:effectLst/>
                <a:latin typeface="+mj-lt"/>
              </a:rPr>
              <a:t>Rainfall - Monthly Total</a:t>
            </a:r>
            <a:endParaRPr lang="fr-FR" sz="3000" i="0" dirty="0">
              <a:solidFill>
                <a:srgbClr val="000000"/>
              </a:solidFill>
              <a:effectLst/>
              <a:latin typeface="+mj-lt"/>
            </a:endParaRPr>
          </a:p>
        </p:txBody>
      </p:sp>
      <p:sp>
        <p:nvSpPr>
          <p:cNvPr id="5" name="TextBox 4">
            <a:extLst>
              <a:ext uri="{FF2B5EF4-FFF2-40B4-BE49-F238E27FC236}">
                <a16:creationId xmlns:a16="http://schemas.microsoft.com/office/drawing/2014/main" id="{F9724ACD-032E-1547-6D7E-0815C15374C0}"/>
              </a:ext>
            </a:extLst>
          </p:cNvPr>
          <p:cNvSpPr txBox="1"/>
          <p:nvPr/>
        </p:nvSpPr>
        <p:spPr>
          <a:xfrm>
            <a:off x="587033" y="2286000"/>
            <a:ext cx="4623322" cy="3139321"/>
          </a:xfrm>
          <a:prstGeom prst="rect">
            <a:avLst/>
          </a:prstGeom>
          <a:noFill/>
        </p:spPr>
        <p:txBody>
          <a:bodyPr wrap="square" rtlCol="0">
            <a:spAutoFit/>
          </a:bodyPr>
          <a:lstStyle/>
          <a:p>
            <a:r>
              <a:rPr lang="en-SG" dirty="0"/>
              <a:t>Similar to the data manipulation on mean surface temperature, since my focus is more on the years 2020 and 2021, I will have to create new dataframes to store the data of both years.</a:t>
            </a:r>
          </a:p>
          <a:p>
            <a:endParaRPr lang="en-SG" dirty="0"/>
          </a:p>
          <a:p>
            <a:r>
              <a:rPr lang="en-SG" dirty="0"/>
              <a:t>After doing so, I will be able to plot 2 different boxplots for both years (2020 and 2021) and place them in the same plot to allow a side-by-side comparison.</a:t>
            </a:r>
          </a:p>
          <a:p>
            <a:endParaRPr lang="en-SG" dirty="0"/>
          </a:p>
        </p:txBody>
      </p:sp>
      <p:pic>
        <p:nvPicPr>
          <p:cNvPr id="4" name="Picture 3">
            <a:extLst>
              <a:ext uri="{FF2B5EF4-FFF2-40B4-BE49-F238E27FC236}">
                <a16:creationId xmlns:a16="http://schemas.microsoft.com/office/drawing/2014/main" id="{A0203401-D1A0-87A0-E39C-80A1ED6EA2C2}"/>
              </a:ext>
            </a:extLst>
          </p:cNvPr>
          <p:cNvPicPr>
            <a:picLocks noChangeAspect="1"/>
          </p:cNvPicPr>
          <p:nvPr/>
        </p:nvPicPr>
        <p:blipFill>
          <a:blip r:embed="rId2"/>
          <a:stretch>
            <a:fillRect/>
          </a:stretch>
        </p:blipFill>
        <p:spPr>
          <a:xfrm>
            <a:off x="5481341" y="2219499"/>
            <a:ext cx="6123626" cy="2419001"/>
          </a:xfrm>
          <a:prstGeom prst="rect">
            <a:avLst/>
          </a:prstGeom>
        </p:spPr>
      </p:pic>
    </p:spTree>
    <p:extLst>
      <p:ext uri="{BB962C8B-B14F-4D97-AF65-F5344CB8AC3E}">
        <p14:creationId xmlns:p14="http://schemas.microsoft.com/office/powerpoint/2010/main" val="268128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3320DE-BEDA-A964-C03A-6564F7468199}"/>
              </a:ext>
            </a:extLst>
          </p:cNvPr>
          <p:cNvSpPr txBox="1"/>
          <p:nvPr/>
        </p:nvSpPr>
        <p:spPr>
          <a:xfrm>
            <a:off x="592348" y="519470"/>
            <a:ext cx="4393720" cy="1169551"/>
          </a:xfrm>
          <a:prstGeom prst="rect">
            <a:avLst/>
          </a:prstGeom>
          <a:noFill/>
        </p:spPr>
        <p:txBody>
          <a:bodyPr wrap="square" rtlCol="0">
            <a:spAutoFit/>
          </a:bodyPr>
          <a:lstStyle/>
          <a:p>
            <a:r>
              <a:rPr lang="en-SG" sz="3500" dirty="0"/>
              <a:t>Boxplot on Rainfall – Monthly Total</a:t>
            </a:r>
          </a:p>
        </p:txBody>
      </p:sp>
      <p:sp>
        <p:nvSpPr>
          <p:cNvPr id="9" name="TextBox 8">
            <a:extLst>
              <a:ext uri="{FF2B5EF4-FFF2-40B4-BE49-F238E27FC236}">
                <a16:creationId xmlns:a16="http://schemas.microsoft.com/office/drawing/2014/main" id="{89D53D71-FE97-16EE-01BB-340D769231AB}"/>
              </a:ext>
            </a:extLst>
          </p:cNvPr>
          <p:cNvSpPr txBox="1"/>
          <p:nvPr/>
        </p:nvSpPr>
        <p:spPr>
          <a:xfrm>
            <a:off x="592347" y="1814284"/>
            <a:ext cx="5083833" cy="4247317"/>
          </a:xfrm>
          <a:prstGeom prst="rect">
            <a:avLst/>
          </a:prstGeom>
          <a:noFill/>
        </p:spPr>
        <p:txBody>
          <a:bodyPr wrap="square" rtlCol="0">
            <a:spAutoFit/>
          </a:bodyPr>
          <a:lstStyle/>
          <a:p>
            <a:r>
              <a:rPr lang="en-SG" dirty="0"/>
              <a:t>Reason </a:t>
            </a:r>
            <a:r>
              <a:rPr lang="en-SG" dirty="0">
                <a:sym typeface="Wingdings" panose="05000000000000000000" pitchFamily="2" charset="2"/>
              </a:rPr>
              <a:t></a:t>
            </a:r>
            <a:r>
              <a:rPr lang="en-SG" dirty="0"/>
              <a:t> I chose boxplot as a boxplot contains the median, ranges, interquartile range, even outliers if there is.</a:t>
            </a:r>
          </a:p>
          <a:p>
            <a:endParaRPr lang="en-US" dirty="0">
              <a:latin typeface="Google Sans"/>
            </a:endParaRPr>
          </a:p>
          <a:p>
            <a:r>
              <a:rPr lang="en-US" dirty="0">
                <a:latin typeface="Google Sans"/>
              </a:rPr>
              <a:t>We can observe that:</a:t>
            </a:r>
          </a:p>
          <a:p>
            <a:pPr marL="342900" indent="-342900">
              <a:buAutoNum type="arabicPeriod"/>
            </a:pPr>
            <a:r>
              <a:rPr lang="en-US" dirty="0">
                <a:latin typeface="Google Sans"/>
              </a:rPr>
              <a:t>2021 has a longer lower fence, suggesting that 2021 is negatively-skewed.</a:t>
            </a:r>
          </a:p>
          <a:p>
            <a:pPr marL="342900" indent="-342900">
              <a:buAutoNum type="arabicPeriod"/>
            </a:pPr>
            <a:r>
              <a:rPr lang="en-US" dirty="0">
                <a:latin typeface="Google Sans"/>
              </a:rPr>
              <a:t>2021 has overall, more rainfall compared to 2020</a:t>
            </a:r>
          </a:p>
          <a:p>
            <a:pPr marL="342900" indent="-342900">
              <a:buAutoNum type="arabicPeriod"/>
            </a:pPr>
            <a:r>
              <a:rPr lang="en-US" dirty="0">
                <a:latin typeface="Google Sans"/>
              </a:rPr>
              <a:t>The median in 2021 is larger compared to the median in 2020</a:t>
            </a:r>
          </a:p>
          <a:p>
            <a:endParaRPr lang="en-US" dirty="0">
              <a:latin typeface="Google Sans"/>
            </a:endParaRPr>
          </a:p>
          <a:p>
            <a:r>
              <a:rPr lang="en-US" dirty="0">
                <a:latin typeface="Google Sans"/>
              </a:rPr>
              <a:t>Overall, it is seen that 2021 contains a </a:t>
            </a:r>
            <a:r>
              <a:rPr lang="en-US" b="1" dirty="0">
                <a:latin typeface="Google Sans"/>
              </a:rPr>
              <a:t>higher</a:t>
            </a:r>
            <a:r>
              <a:rPr lang="en-US" dirty="0">
                <a:latin typeface="Google Sans"/>
              </a:rPr>
              <a:t> </a:t>
            </a:r>
            <a:r>
              <a:rPr lang="en-US" b="1" dirty="0">
                <a:latin typeface="Google Sans"/>
              </a:rPr>
              <a:t>amount</a:t>
            </a:r>
            <a:r>
              <a:rPr lang="en-US" dirty="0">
                <a:latin typeface="Google Sans"/>
              </a:rPr>
              <a:t> of monthly total rainfall compared to 2020.</a:t>
            </a:r>
          </a:p>
          <a:p>
            <a:pPr marL="342900" indent="-342900">
              <a:buAutoNum type="arabicPeriod"/>
            </a:pPr>
            <a:endParaRPr lang="en-US" dirty="0">
              <a:latin typeface="Google Sans"/>
            </a:endParaRPr>
          </a:p>
        </p:txBody>
      </p:sp>
      <p:pic>
        <p:nvPicPr>
          <p:cNvPr id="4" name="Picture 3">
            <a:extLst>
              <a:ext uri="{FF2B5EF4-FFF2-40B4-BE49-F238E27FC236}">
                <a16:creationId xmlns:a16="http://schemas.microsoft.com/office/drawing/2014/main" id="{8F80233B-DBE5-9582-7CCD-B5F9019D90D3}"/>
              </a:ext>
            </a:extLst>
          </p:cNvPr>
          <p:cNvPicPr>
            <a:picLocks noChangeAspect="1"/>
          </p:cNvPicPr>
          <p:nvPr/>
        </p:nvPicPr>
        <p:blipFill>
          <a:blip r:embed="rId2"/>
          <a:stretch>
            <a:fillRect/>
          </a:stretch>
        </p:blipFill>
        <p:spPr>
          <a:xfrm>
            <a:off x="5944085" y="1320344"/>
            <a:ext cx="5534797" cy="4277322"/>
          </a:xfrm>
          <a:prstGeom prst="rect">
            <a:avLst/>
          </a:prstGeom>
        </p:spPr>
      </p:pic>
    </p:spTree>
    <p:extLst>
      <p:ext uri="{BB962C8B-B14F-4D97-AF65-F5344CB8AC3E}">
        <p14:creationId xmlns:p14="http://schemas.microsoft.com/office/powerpoint/2010/main" val="8612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4F18D5-4052-0B4D-7236-AA7D624661A4}"/>
              </a:ext>
            </a:extLst>
          </p:cNvPr>
          <p:cNvSpPr txBox="1"/>
          <p:nvPr/>
        </p:nvSpPr>
        <p:spPr>
          <a:xfrm>
            <a:off x="431320" y="586598"/>
            <a:ext cx="5357086" cy="1169551"/>
          </a:xfrm>
          <a:prstGeom prst="rect">
            <a:avLst/>
          </a:prstGeom>
          <a:noFill/>
        </p:spPr>
        <p:txBody>
          <a:bodyPr wrap="square" rtlCol="0">
            <a:spAutoFit/>
          </a:bodyPr>
          <a:lstStyle/>
          <a:p>
            <a:r>
              <a:rPr lang="en-SG" sz="3500" dirty="0"/>
              <a:t>EDA on </a:t>
            </a:r>
            <a:r>
              <a:rPr lang="en-SG" sz="3500" i="0" dirty="0">
                <a:solidFill>
                  <a:srgbClr val="000000"/>
                </a:solidFill>
                <a:effectLst/>
                <a:latin typeface="+mj-lt"/>
              </a:rPr>
              <a:t>Rainfall - </a:t>
            </a:r>
            <a:r>
              <a:rPr lang="en-US" sz="3500" b="1" i="0" dirty="0">
                <a:solidFill>
                  <a:srgbClr val="000000"/>
                </a:solidFill>
                <a:effectLst/>
                <a:latin typeface="+mj-lt"/>
              </a:rPr>
              <a:t>Monthly Number of Rain Days</a:t>
            </a:r>
          </a:p>
        </p:txBody>
      </p:sp>
      <p:sp>
        <p:nvSpPr>
          <p:cNvPr id="5" name="TextBox 4">
            <a:extLst>
              <a:ext uri="{FF2B5EF4-FFF2-40B4-BE49-F238E27FC236}">
                <a16:creationId xmlns:a16="http://schemas.microsoft.com/office/drawing/2014/main" id="{E4D24B74-69D1-EE5B-49B1-B5AFAD7A511A}"/>
              </a:ext>
            </a:extLst>
          </p:cNvPr>
          <p:cNvSpPr txBox="1"/>
          <p:nvPr/>
        </p:nvSpPr>
        <p:spPr>
          <a:xfrm>
            <a:off x="431320" y="1948873"/>
            <a:ext cx="5680364" cy="2862322"/>
          </a:xfrm>
          <a:prstGeom prst="rect">
            <a:avLst/>
          </a:prstGeom>
          <a:noFill/>
        </p:spPr>
        <p:txBody>
          <a:bodyPr wrap="square" rtlCol="0">
            <a:spAutoFit/>
          </a:bodyPr>
          <a:lstStyle/>
          <a:p>
            <a:r>
              <a:rPr lang="en-SG" dirty="0"/>
              <a:t>- This dataset contains the total days of rainfall per month</a:t>
            </a:r>
          </a:p>
          <a:p>
            <a:endParaRPr lang="en-SG" dirty="0"/>
          </a:p>
          <a:p>
            <a:r>
              <a:rPr lang="en-SG" dirty="0"/>
              <a:t>- By using this dataset, we can observe if there is any increase or decrease to the number of rainfall days for both of the years</a:t>
            </a:r>
          </a:p>
          <a:p>
            <a:endParaRPr lang="en-SG" dirty="0"/>
          </a:p>
          <a:p>
            <a:r>
              <a:rPr lang="en-SG" dirty="0"/>
              <a:t>Columns:</a:t>
            </a:r>
          </a:p>
          <a:p>
            <a:r>
              <a:rPr lang="en-SG" dirty="0"/>
              <a:t>Month = months from 1982 onwards</a:t>
            </a:r>
          </a:p>
          <a:p>
            <a:r>
              <a:rPr lang="en-SG" dirty="0" err="1"/>
              <a:t>No_of_rainy_days</a:t>
            </a:r>
            <a:r>
              <a:rPr lang="en-SG" dirty="0"/>
              <a:t> = number of rainfall days per month</a:t>
            </a:r>
          </a:p>
        </p:txBody>
      </p:sp>
      <p:pic>
        <p:nvPicPr>
          <p:cNvPr id="6" name="Picture 5">
            <a:extLst>
              <a:ext uri="{FF2B5EF4-FFF2-40B4-BE49-F238E27FC236}">
                <a16:creationId xmlns:a16="http://schemas.microsoft.com/office/drawing/2014/main" id="{5333DBC3-2D94-A7A9-7EC9-4E5B422CE43A}"/>
              </a:ext>
            </a:extLst>
          </p:cNvPr>
          <p:cNvPicPr>
            <a:picLocks noChangeAspect="1"/>
          </p:cNvPicPr>
          <p:nvPr/>
        </p:nvPicPr>
        <p:blipFill>
          <a:blip r:embed="rId2"/>
          <a:stretch>
            <a:fillRect/>
          </a:stretch>
        </p:blipFill>
        <p:spPr>
          <a:xfrm>
            <a:off x="6223604" y="1855477"/>
            <a:ext cx="5081705" cy="3147045"/>
          </a:xfrm>
          <a:prstGeom prst="rect">
            <a:avLst/>
          </a:prstGeom>
        </p:spPr>
      </p:pic>
    </p:spTree>
    <p:extLst>
      <p:ext uri="{BB962C8B-B14F-4D97-AF65-F5344CB8AC3E}">
        <p14:creationId xmlns:p14="http://schemas.microsoft.com/office/powerpoint/2010/main" val="134955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1C23-170C-4463-D16C-A0DE0B330349}"/>
              </a:ext>
            </a:extLst>
          </p:cNvPr>
          <p:cNvSpPr>
            <a:spLocks noGrp="1"/>
          </p:cNvSpPr>
          <p:nvPr>
            <p:ph type="title"/>
          </p:nvPr>
        </p:nvSpPr>
        <p:spPr>
          <a:xfrm>
            <a:off x="482599" y="978408"/>
            <a:ext cx="11128555" cy="781381"/>
          </a:xfrm>
        </p:spPr>
        <p:txBody>
          <a:bodyPr/>
          <a:lstStyle/>
          <a:p>
            <a:pPr algn="ctr"/>
            <a:r>
              <a:rPr lang="en-SG" dirty="0"/>
              <a:t>Data Analysis Question</a:t>
            </a:r>
          </a:p>
        </p:txBody>
      </p:sp>
      <p:sp>
        <p:nvSpPr>
          <p:cNvPr id="3" name="Content Placeholder 2">
            <a:extLst>
              <a:ext uri="{FF2B5EF4-FFF2-40B4-BE49-F238E27FC236}">
                <a16:creationId xmlns:a16="http://schemas.microsoft.com/office/drawing/2014/main" id="{EA1464A7-DD90-DC7E-506B-62D7BFB8A694}"/>
              </a:ext>
            </a:extLst>
          </p:cNvPr>
          <p:cNvSpPr>
            <a:spLocks noGrp="1"/>
          </p:cNvSpPr>
          <p:nvPr>
            <p:ph idx="1"/>
          </p:nvPr>
        </p:nvSpPr>
        <p:spPr>
          <a:xfrm>
            <a:off x="482600" y="2053087"/>
            <a:ext cx="11128554" cy="3826505"/>
          </a:xfrm>
        </p:spPr>
        <p:txBody>
          <a:bodyPr>
            <a:normAutofit/>
          </a:bodyPr>
          <a:lstStyle/>
          <a:p>
            <a:pPr algn="ctr"/>
            <a:endParaRPr lang="en-SG" dirty="0"/>
          </a:p>
          <a:p>
            <a:pPr algn="ctr"/>
            <a:endParaRPr lang="en-US" sz="2600" b="1" i="0" dirty="0">
              <a:solidFill>
                <a:srgbClr val="000000"/>
              </a:solidFill>
              <a:effectLst/>
              <a:latin typeface="Helvetica Neue"/>
            </a:endParaRPr>
          </a:p>
          <a:p>
            <a:r>
              <a:rPr lang="en-US" sz="5000" b="1" i="0" dirty="0">
                <a:solidFill>
                  <a:srgbClr val="000000"/>
                </a:solidFill>
                <a:effectLst/>
                <a:latin typeface="Helvetica Neue"/>
              </a:rPr>
              <a:t>How does climate change affect the weather in Singapore?</a:t>
            </a:r>
          </a:p>
          <a:p>
            <a:pPr algn="ctr"/>
            <a:endParaRPr lang="en-SG" dirty="0"/>
          </a:p>
        </p:txBody>
      </p:sp>
    </p:spTree>
    <p:extLst>
      <p:ext uri="{BB962C8B-B14F-4D97-AF65-F5344CB8AC3E}">
        <p14:creationId xmlns:p14="http://schemas.microsoft.com/office/powerpoint/2010/main" val="74603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B9B11-129C-B0A7-A153-93623352F18E}"/>
              </a:ext>
            </a:extLst>
          </p:cNvPr>
          <p:cNvSpPr txBox="1"/>
          <p:nvPr/>
        </p:nvSpPr>
        <p:spPr>
          <a:xfrm>
            <a:off x="587033" y="770492"/>
            <a:ext cx="5615359" cy="1015663"/>
          </a:xfrm>
          <a:prstGeom prst="rect">
            <a:avLst/>
          </a:prstGeom>
          <a:noFill/>
        </p:spPr>
        <p:txBody>
          <a:bodyPr wrap="square" rtlCol="0">
            <a:spAutoFit/>
          </a:bodyPr>
          <a:lstStyle/>
          <a:p>
            <a:r>
              <a:rPr lang="en-US" sz="3000" dirty="0"/>
              <a:t>Data Manipulation on </a:t>
            </a:r>
            <a:r>
              <a:rPr lang="en-SG" sz="2800" i="0" dirty="0">
                <a:solidFill>
                  <a:srgbClr val="000000"/>
                </a:solidFill>
                <a:effectLst/>
                <a:latin typeface="+mj-lt"/>
              </a:rPr>
              <a:t>Rainfall - Monthly number of rain days</a:t>
            </a:r>
            <a:endParaRPr lang="fr-FR" sz="3000" i="0" dirty="0">
              <a:solidFill>
                <a:srgbClr val="000000"/>
              </a:solidFill>
              <a:effectLst/>
              <a:latin typeface="+mj-lt"/>
            </a:endParaRPr>
          </a:p>
        </p:txBody>
      </p:sp>
      <p:sp>
        <p:nvSpPr>
          <p:cNvPr id="5" name="TextBox 4">
            <a:extLst>
              <a:ext uri="{FF2B5EF4-FFF2-40B4-BE49-F238E27FC236}">
                <a16:creationId xmlns:a16="http://schemas.microsoft.com/office/drawing/2014/main" id="{F9724ACD-032E-1547-6D7E-0815C15374C0}"/>
              </a:ext>
            </a:extLst>
          </p:cNvPr>
          <p:cNvSpPr txBox="1"/>
          <p:nvPr/>
        </p:nvSpPr>
        <p:spPr>
          <a:xfrm>
            <a:off x="587033" y="2286000"/>
            <a:ext cx="4623322" cy="2862322"/>
          </a:xfrm>
          <a:prstGeom prst="rect">
            <a:avLst/>
          </a:prstGeom>
          <a:noFill/>
        </p:spPr>
        <p:txBody>
          <a:bodyPr wrap="square" rtlCol="0">
            <a:spAutoFit/>
          </a:bodyPr>
          <a:lstStyle/>
          <a:p>
            <a:r>
              <a:rPr lang="en-SG" dirty="0"/>
              <a:t>Similar to the data manipulation on mean surface temperature, since my focus is more on the years 2020 and 2021, I will have to create new dataframes to store the data of both years.</a:t>
            </a:r>
          </a:p>
          <a:p>
            <a:endParaRPr lang="en-SG" dirty="0"/>
          </a:p>
          <a:p>
            <a:r>
              <a:rPr lang="en-SG" dirty="0"/>
              <a:t>After doing so, I will be able to plot 2 different histograms for both years (2020 and 2021) and compare their distributions.</a:t>
            </a:r>
          </a:p>
          <a:p>
            <a:endParaRPr lang="en-SG" dirty="0"/>
          </a:p>
        </p:txBody>
      </p:sp>
      <p:pic>
        <p:nvPicPr>
          <p:cNvPr id="8" name="Picture 7">
            <a:extLst>
              <a:ext uri="{FF2B5EF4-FFF2-40B4-BE49-F238E27FC236}">
                <a16:creationId xmlns:a16="http://schemas.microsoft.com/office/drawing/2014/main" id="{CA414840-2C7B-E0CC-046B-6754B8B223C4}"/>
              </a:ext>
            </a:extLst>
          </p:cNvPr>
          <p:cNvPicPr>
            <a:picLocks noChangeAspect="1"/>
          </p:cNvPicPr>
          <p:nvPr/>
        </p:nvPicPr>
        <p:blipFill>
          <a:blip r:embed="rId2"/>
          <a:stretch>
            <a:fillRect/>
          </a:stretch>
        </p:blipFill>
        <p:spPr>
          <a:xfrm>
            <a:off x="5101486" y="2467166"/>
            <a:ext cx="6686291" cy="2317270"/>
          </a:xfrm>
          <a:prstGeom prst="rect">
            <a:avLst/>
          </a:prstGeom>
        </p:spPr>
      </p:pic>
    </p:spTree>
    <p:extLst>
      <p:ext uri="{BB962C8B-B14F-4D97-AF65-F5344CB8AC3E}">
        <p14:creationId xmlns:p14="http://schemas.microsoft.com/office/powerpoint/2010/main" val="3499161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3320DE-BEDA-A964-C03A-6564F7468199}"/>
              </a:ext>
            </a:extLst>
          </p:cNvPr>
          <p:cNvSpPr txBox="1"/>
          <p:nvPr/>
        </p:nvSpPr>
        <p:spPr>
          <a:xfrm>
            <a:off x="379910" y="550882"/>
            <a:ext cx="6076308" cy="1077218"/>
          </a:xfrm>
          <a:prstGeom prst="rect">
            <a:avLst/>
          </a:prstGeom>
          <a:noFill/>
        </p:spPr>
        <p:txBody>
          <a:bodyPr wrap="square" rtlCol="0">
            <a:spAutoFit/>
          </a:bodyPr>
          <a:lstStyle/>
          <a:p>
            <a:r>
              <a:rPr lang="en-SG" sz="3200" dirty="0"/>
              <a:t>Scatter Plot on </a:t>
            </a:r>
            <a:r>
              <a:rPr lang="en-SG" sz="3200" i="0" dirty="0">
                <a:solidFill>
                  <a:srgbClr val="000000"/>
                </a:solidFill>
                <a:effectLst/>
                <a:latin typeface="+mj-lt"/>
              </a:rPr>
              <a:t>Rainfall - Monthly number of rain days</a:t>
            </a:r>
            <a:endParaRPr lang="en-SG" sz="3200" dirty="0"/>
          </a:p>
        </p:txBody>
      </p:sp>
      <p:sp>
        <p:nvSpPr>
          <p:cNvPr id="9" name="TextBox 8">
            <a:extLst>
              <a:ext uri="{FF2B5EF4-FFF2-40B4-BE49-F238E27FC236}">
                <a16:creationId xmlns:a16="http://schemas.microsoft.com/office/drawing/2014/main" id="{89D53D71-FE97-16EE-01BB-340D769231AB}"/>
              </a:ext>
            </a:extLst>
          </p:cNvPr>
          <p:cNvSpPr txBox="1"/>
          <p:nvPr/>
        </p:nvSpPr>
        <p:spPr>
          <a:xfrm>
            <a:off x="777075" y="1847550"/>
            <a:ext cx="4574876" cy="4031873"/>
          </a:xfrm>
          <a:prstGeom prst="rect">
            <a:avLst/>
          </a:prstGeom>
          <a:noFill/>
        </p:spPr>
        <p:txBody>
          <a:bodyPr wrap="square" rtlCol="0">
            <a:spAutoFit/>
          </a:bodyPr>
          <a:lstStyle/>
          <a:p>
            <a:r>
              <a:rPr lang="en-SG" sz="1600" dirty="0"/>
              <a:t>Reason </a:t>
            </a:r>
            <a:r>
              <a:rPr lang="en-SG" sz="1600" dirty="0">
                <a:sym typeface="Wingdings" panose="05000000000000000000" pitchFamily="2" charset="2"/>
              </a:rPr>
              <a:t></a:t>
            </a:r>
            <a:r>
              <a:rPr lang="en-SG" sz="1600" dirty="0"/>
              <a:t> I chose scatter plot as I can</a:t>
            </a:r>
            <a:r>
              <a:rPr lang="en-US" sz="1600" dirty="0"/>
              <a:t> display the relationship between two variables and observe the nature of the relationship.</a:t>
            </a:r>
          </a:p>
          <a:p>
            <a:endParaRPr lang="en-US" sz="1600" dirty="0"/>
          </a:p>
          <a:p>
            <a:r>
              <a:rPr lang="en-US" sz="1600" dirty="0"/>
              <a:t>From the scatter plots on the right, I can observe that:</a:t>
            </a:r>
          </a:p>
          <a:p>
            <a:pPr marL="342900" indent="-342900">
              <a:buAutoNum type="arabicPeriod"/>
            </a:pPr>
            <a:r>
              <a:rPr lang="en-US" sz="1600" dirty="0"/>
              <a:t>The number of rainfall days in 2020 is spread out, while the number of rainfall days in 2021 has more bell-shaped curve with a distinct peak.</a:t>
            </a:r>
          </a:p>
          <a:p>
            <a:pPr marL="342900" indent="-342900">
              <a:buAutoNum type="arabicPeriod"/>
            </a:pPr>
            <a:r>
              <a:rPr lang="en-US" sz="1600" dirty="0"/>
              <a:t>In 2021, there are more rainfall days compared to 2020.</a:t>
            </a:r>
          </a:p>
          <a:p>
            <a:endParaRPr lang="en-US" sz="1600" dirty="0"/>
          </a:p>
          <a:p>
            <a:r>
              <a:rPr lang="en-US" sz="1600" dirty="0"/>
              <a:t>Overall, we can observe that climate change (global warming) can results to more rainfall days in a month.</a:t>
            </a:r>
          </a:p>
        </p:txBody>
      </p:sp>
      <p:pic>
        <p:nvPicPr>
          <p:cNvPr id="3" name="Picture 2">
            <a:extLst>
              <a:ext uri="{FF2B5EF4-FFF2-40B4-BE49-F238E27FC236}">
                <a16:creationId xmlns:a16="http://schemas.microsoft.com/office/drawing/2014/main" id="{633F1BAA-2D47-E6C9-3A40-3853ED4FF706}"/>
              </a:ext>
            </a:extLst>
          </p:cNvPr>
          <p:cNvPicPr>
            <a:picLocks noChangeAspect="1"/>
          </p:cNvPicPr>
          <p:nvPr/>
        </p:nvPicPr>
        <p:blipFill>
          <a:blip r:embed="rId2"/>
          <a:stretch>
            <a:fillRect/>
          </a:stretch>
        </p:blipFill>
        <p:spPr>
          <a:xfrm>
            <a:off x="5985164" y="667252"/>
            <a:ext cx="5614489" cy="2858534"/>
          </a:xfrm>
          <a:prstGeom prst="rect">
            <a:avLst/>
          </a:prstGeom>
        </p:spPr>
      </p:pic>
      <p:pic>
        <p:nvPicPr>
          <p:cNvPr id="6" name="Picture 5">
            <a:extLst>
              <a:ext uri="{FF2B5EF4-FFF2-40B4-BE49-F238E27FC236}">
                <a16:creationId xmlns:a16="http://schemas.microsoft.com/office/drawing/2014/main" id="{F922F7C7-39AA-4391-9724-AC4A279BC543}"/>
              </a:ext>
            </a:extLst>
          </p:cNvPr>
          <p:cNvPicPr>
            <a:picLocks noChangeAspect="1"/>
          </p:cNvPicPr>
          <p:nvPr/>
        </p:nvPicPr>
        <p:blipFill>
          <a:blip r:embed="rId3"/>
          <a:stretch>
            <a:fillRect/>
          </a:stretch>
        </p:blipFill>
        <p:spPr>
          <a:xfrm>
            <a:off x="5985163" y="3429000"/>
            <a:ext cx="5632603" cy="2761748"/>
          </a:xfrm>
          <a:prstGeom prst="rect">
            <a:avLst/>
          </a:prstGeom>
        </p:spPr>
      </p:pic>
    </p:spTree>
    <p:extLst>
      <p:ext uri="{BB962C8B-B14F-4D97-AF65-F5344CB8AC3E}">
        <p14:creationId xmlns:p14="http://schemas.microsoft.com/office/powerpoint/2010/main" val="137084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4F18D5-4052-0B4D-7236-AA7D624661A4}"/>
              </a:ext>
            </a:extLst>
          </p:cNvPr>
          <p:cNvSpPr txBox="1"/>
          <p:nvPr/>
        </p:nvSpPr>
        <p:spPr>
          <a:xfrm>
            <a:off x="431320" y="681488"/>
            <a:ext cx="5357086" cy="630942"/>
          </a:xfrm>
          <a:prstGeom prst="rect">
            <a:avLst/>
          </a:prstGeom>
          <a:noFill/>
        </p:spPr>
        <p:txBody>
          <a:bodyPr wrap="square" rtlCol="0">
            <a:spAutoFit/>
          </a:bodyPr>
          <a:lstStyle/>
          <a:p>
            <a:r>
              <a:rPr lang="en-SG" sz="3500" dirty="0"/>
              <a:t>EDA on </a:t>
            </a:r>
            <a:r>
              <a:rPr lang="en-SG" sz="3500" b="1" i="0" dirty="0">
                <a:solidFill>
                  <a:srgbClr val="000000"/>
                </a:solidFill>
                <a:effectLst/>
                <a:latin typeface="+mj-lt"/>
              </a:rPr>
              <a:t>Sunshine Duration</a:t>
            </a:r>
          </a:p>
        </p:txBody>
      </p:sp>
      <p:sp>
        <p:nvSpPr>
          <p:cNvPr id="5" name="TextBox 4">
            <a:extLst>
              <a:ext uri="{FF2B5EF4-FFF2-40B4-BE49-F238E27FC236}">
                <a16:creationId xmlns:a16="http://schemas.microsoft.com/office/drawing/2014/main" id="{E4D24B74-69D1-EE5B-49B1-B5AFAD7A511A}"/>
              </a:ext>
            </a:extLst>
          </p:cNvPr>
          <p:cNvSpPr txBox="1"/>
          <p:nvPr/>
        </p:nvSpPr>
        <p:spPr>
          <a:xfrm>
            <a:off x="431320" y="1948873"/>
            <a:ext cx="5680364" cy="3139321"/>
          </a:xfrm>
          <a:prstGeom prst="rect">
            <a:avLst/>
          </a:prstGeom>
          <a:noFill/>
        </p:spPr>
        <p:txBody>
          <a:bodyPr wrap="square" rtlCol="0">
            <a:spAutoFit/>
          </a:bodyPr>
          <a:lstStyle/>
          <a:p>
            <a:r>
              <a:rPr lang="en-SG" dirty="0"/>
              <a:t>- This dataset contains the sunshine duration of each month from 1982</a:t>
            </a:r>
          </a:p>
          <a:p>
            <a:endParaRPr lang="en-SG" dirty="0"/>
          </a:p>
          <a:p>
            <a:r>
              <a:rPr lang="en-SG" dirty="0"/>
              <a:t>- By using this dataset, we can observe if there is changes in the sunshine duration of the years 2020 and 2021.</a:t>
            </a:r>
          </a:p>
          <a:p>
            <a:endParaRPr lang="en-SG" dirty="0"/>
          </a:p>
          <a:p>
            <a:r>
              <a:rPr lang="en-SG" dirty="0"/>
              <a:t>Columns:</a:t>
            </a:r>
          </a:p>
          <a:p>
            <a:r>
              <a:rPr lang="en-SG" dirty="0"/>
              <a:t>Month = months from 1982 onwards</a:t>
            </a:r>
          </a:p>
          <a:p>
            <a:r>
              <a:rPr lang="en-SG" dirty="0" err="1"/>
              <a:t>mean_sunshine_hrs</a:t>
            </a:r>
            <a:r>
              <a:rPr lang="en-SG" dirty="0"/>
              <a:t> = number of hours of sunshine in Singapore</a:t>
            </a:r>
          </a:p>
        </p:txBody>
      </p:sp>
      <p:pic>
        <p:nvPicPr>
          <p:cNvPr id="4" name="Picture 3">
            <a:extLst>
              <a:ext uri="{FF2B5EF4-FFF2-40B4-BE49-F238E27FC236}">
                <a16:creationId xmlns:a16="http://schemas.microsoft.com/office/drawing/2014/main" id="{C20C78BC-81A6-59E6-36BA-9A857ED8721D}"/>
              </a:ext>
            </a:extLst>
          </p:cNvPr>
          <p:cNvPicPr>
            <a:picLocks noChangeAspect="1"/>
          </p:cNvPicPr>
          <p:nvPr/>
        </p:nvPicPr>
        <p:blipFill>
          <a:blip r:embed="rId2"/>
          <a:stretch>
            <a:fillRect/>
          </a:stretch>
        </p:blipFill>
        <p:spPr>
          <a:xfrm>
            <a:off x="6209792" y="1702788"/>
            <a:ext cx="5077042" cy="3228479"/>
          </a:xfrm>
          <a:prstGeom prst="rect">
            <a:avLst/>
          </a:prstGeom>
        </p:spPr>
      </p:pic>
    </p:spTree>
    <p:extLst>
      <p:ext uri="{BB962C8B-B14F-4D97-AF65-F5344CB8AC3E}">
        <p14:creationId xmlns:p14="http://schemas.microsoft.com/office/powerpoint/2010/main" val="3709011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B9B11-129C-B0A7-A153-93623352F18E}"/>
              </a:ext>
            </a:extLst>
          </p:cNvPr>
          <p:cNvSpPr txBox="1"/>
          <p:nvPr/>
        </p:nvSpPr>
        <p:spPr>
          <a:xfrm>
            <a:off x="587033" y="770492"/>
            <a:ext cx="5615359" cy="984885"/>
          </a:xfrm>
          <a:prstGeom prst="rect">
            <a:avLst/>
          </a:prstGeom>
          <a:noFill/>
        </p:spPr>
        <p:txBody>
          <a:bodyPr wrap="square" rtlCol="0">
            <a:spAutoFit/>
          </a:bodyPr>
          <a:lstStyle/>
          <a:p>
            <a:r>
              <a:rPr lang="en-US" sz="3000" dirty="0"/>
              <a:t>Data Manipulation on </a:t>
            </a:r>
            <a:r>
              <a:rPr lang="en-SG" sz="2800" i="0" dirty="0">
                <a:solidFill>
                  <a:srgbClr val="000000"/>
                </a:solidFill>
                <a:effectLst/>
                <a:latin typeface="+mj-lt"/>
              </a:rPr>
              <a:t>Sunshine Duration</a:t>
            </a:r>
            <a:endParaRPr lang="fr-FR" sz="3000" i="0" dirty="0">
              <a:solidFill>
                <a:srgbClr val="000000"/>
              </a:solidFill>
              <a:effectLst/>
              <a:latin typeface="+mj-lt"/>
            </a:endParaRPr>
          </a:p>
        </p:txBody>
      </p:sp>
      <p:sp>
        <p:nvSpPr>
          <p:cNvPr id="5" name="TextBox 4">
            <a:extLst>
              <a:ext uri="{FF2B5EF4-FFF2-40B4-BE49-F238E27FC236}">
                <a16:creationId xmlns:a16="http://schemas.microsoft.com/office/drawing/2014/main" id="{F9724ACD-032E-1547-6D7E-0815C15374C0}"/>
              </a:ext>
            </a:extLst>
          </p:cNvPr>
          <p:cNvSpPr txBox="1"/>
          <p:nvPr/>
        </p:nvSpPr>
        <p:spPr>
          <a:xfrm>
            <a:off x="587033" y="2286000"/>
            <a:ext cx="4372894" cy="2862322"/>
          </a:xfrm>
          <a:prstGeom prst="rect">
            <a:avLst/>
          </a:prstGeom>
          <a:noFill/>
        </p:spPr>
        <p:txBody>
          <a:bodyPr wrap="square" rtlCol="0">
            <a:spAutoFit/>
          </a:bodyPr>
          <a:lstStyle/>
          <a:p>
            <a:r>
              <a:rPr lang="en-SG" dirty="0"/>
              <a:t>Similar to the data manipulation on monthly rainfall days, since my focus is more on the years 2020 and 2021, I will have to create new dataframes to store the data of both years.</a:t>
            </a:r>
          </a:p>
          <a:p>
            <a:endParaRPr lang="en-SG" dirty="0"/>
          </a:p>
          <a:p>
            <a:r>
              <a:rPr lang="en-SG" dirty="0"/>
              <a:t>After doing so, I will be able to plot 2 different boxplots for both years (2020 and 2021) and compare their trends.</a:t>
            </a:r>
          </a:p>
          <a:p>
            <a:endParaRPr lang="en-SG" dirty="0"/>
          </a:p>
        </p:txBody>
      </p:sp>
      <p:pic>
        <p:nvPicPr>
          <p:cNvPr id="4" name="Picture 3">
            <a:extLst>
              <a:ext uri="{FF2B5EF4-FFF2-40B4-BE49-F238E27FC236}">
                <a16:creationId xmlns:a16="http://schemas.microsoft.com/office/drawing/2014/main" id="{761C0657-5B9F-8DA8-21E5-09CFE261778F}"/>
              </a:ext>
            </a:extLst>
          </p:cNvPr>
          <p:cNvPicPr>
            <a:picLocks noChangeAspect="1"/>
          </p:cNvPicPr>
          <p:nvPr/>
        </p:nvPicPr>
        <p:blipFill>
          <a:blip r:embed="rId2"/>
          <a:stretch>
            <a:fillRect/>
          </a:stretch>
        </p:blipFill>
        <p:spPr>
          <a:xfrm>
            <a:off x="4894680" y="2174258"/>
            <a:ext cx="6411220" cy="2638793"/>
          </a:xfrm>
          <a:prstGeom prst="rect">
            <a:avLst/>
          </a:prstGeom>
        </p:spPr>
      </p:pic>
    </p:spTree>
    <p:extLst>
      <p:ext uri="{BB962C8B-B14F-4D97-AF65-F5344CB8AC3E}">
        <p14:creationId xmlns:p14="http://schemas.microsoft.com/office/powerpoint/2010/main" val="866943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3320DE-BEDA-A964-C03A-6564F7468199}"/>
              </a:ext>
            </a:extLst>
          </p:cNvPr>
          <p:cNvSpPr txBox="1"/>
          <p:nvPr/>
        </p:nvSpPr>
        <p:spPr>
          <a:xfrm>
            <a:off x="592348" y="519470"/>
            <a:ext cx="4393720" cy="1169551"/>
          </a:xfrm>
          <a:prstGeom prst="rect">
            <a:avLst/>
          </a:prstGeom>
          <a:noFill/>
        </p:spPr>
        <p:txBody>
          <a:bodyPr wrap="square" rtlCol="0">
            <a:spAutoFit/>
          </a:bodyPr>
          <a:lstStyle/>
          <a:p>
            <a:r>
              <a:rPr lang="en-SG" sz="3500" dirty="0"/>
              <a:t>Line Chart on </a:t>
            </a:r>
            <a:r>
              <a:rPr lang="en-SG" sz="3500" i="0" dirty="0">
                <a:solidFill>
                  <a:srgbClr val="000000"/>
                </a:solidFill>
                <a:effectLst/>
                <a:latin typeface="+mj-lt"/>
              </a:rPr>
              <a:t>Sunshine Duration</a:t>
            </a:r>
            <a:endParaRPr lang="en-SG" sz="3500" dirty="0"/>
          </a:p>
        </p:txBody>
      </p:sp>
      <p:sp>
        <p:nvSpPr>
          <p:cNvPr id="9" name="TextBox 8">
            <a:extLst>
              <a:ext uri="{FF2B5EF4-FFF2-40B4-BE49-F238E27FC236}">
                <a16:creationId xmlns:a16="http://schemas.microsoft.com/office/drawing/2014/main" id="{89D53D71-FE97-16EE-01BB-340D769231AB}"/>
              </a:ext>
            </a:extLst>
          </p:cNvPr>
          <p:cNvSpPr txBox="1"/>
          <p:nvPr/>
        </p:nvSpPr>
        <p:spPr>
          <a:xfrm>
            <a:off x="592348" y="1814283"/>
            <a:ext cx="5065884" cy="3970318"/>
          </a:xfrm>
          <a:prstGeom prst="rect">
            <a:avLst/>
          </a:prstGeom>
          <a:noFill/>
        </p:spPr>
        <p:txBody>
          <a:bodyPr wrap="square" rtlCol="0">
            <a:spAutoFit/>
          </a:bodyPr>
          <a:lstStyle/>
          <a:p>
            <a:r>
              <a:rPr lang="en-SG" dirty="0"/>
              <a:t>Reason </a:t>
            </a:r>
            <a:r>
              <a:rPr lang="en-SG" dirty="0">
                <a:sym typeface="Wingdings" panose="05000000000000000000" pitchFamily="2" charset="2"/>
              </a:rPr>
              <a:t></a:t>
            </a:r>
            <a:r>
              <a:rPr lang="en-SG" dirty="0"/>
              <a:t> I chose boxplot as a boxplot contains the median, ranges, interquartile range, even outliers if there is.</a:t>
            </a:r>
          </a:p>
          <a:p>
            <a:endParaRPr lang="en-US" dirty="0">
              <a:latin typeface="Google Sans"/>
            </a:endParaRPr>
          </a:p>
          <a:p>
            <a:r>
              <a:rPr lang="en-US" dirty="0">
                <a:latin typeface="Google Sans"/>
              </a:rPr>
              <a:t>From the boxplot on the right, we can observe that:</a:t>
            </a:r>
          </a:p>
          <a:p>
            <a:pPr marL="342900" indent="-342900">
              <a:buAutoNum type="arabicPeriod"/>
            </a:pPr>
            <a:r>
              <a:rPr lang="en-US" dirty="0">
                <a:latin typeface="Google Sans"/>
              </a:rPr>
              <a:t>Ranges of both boxplots are around the same</a:t>
            </a:r>
          </a:p>
          <a:p>
            <a:pPr marL="342900" indent="-342900">
              <a:buAutoNum type="arabicPeriod"/>
            </a:pPr>
            <a:r>
              <a:rPr lang="en-US" dirty="0">
                <a:latin typeface="Google Sans"/>
              </a:rPr>
              <a:t>The median in 2021 is higher compared to the median in 2020.</a:t>
            </a:r>
          </a:p>
          <a:p>
            <a:pPr marL="342900" indent="-342900">
              <a:buAutoNum type="arabicPeriod"/>
            </a:pPr>
            <a:r>
              <a:rPr lang="en-US" dirty="0">
                <a:latin typeface="Google Sans"/>
              </a:rPr>
              <a:t>The interquartile range in 2020 is larger compared to the interquartile range in 2021.</a:t>
            </a:r>
          </a:p>
          <a:p>
            <a:endParaRPr lang="en-US" dirty="0">
              <a:latin typeface="Google Sans"/>
            </a:endParaRPr>
          </a:p>
          <a:p>
            <a:r>
              <a:rPr lang="en-US" dirty="0">
                <a:latin typeface="Google Sans"/>
              </a:rPr>
              <a:t>As a results of the plots, we can observe that 2021 has overall, a </a:t>
            </a:r>
            <a:r>
              <a:rPr lang="en-US" b="1" dirty="0">
                <a:latin typeface="Google Sans"/>
              </a:rPr>
              <a:t>higher</a:t>
            </a:r>
            <a:r>
              <a:rPr lang="en-US" dirty="0">
                <a:latin typeface="Google Sans"/>
              </a:rPr>
              <a:t> sunshine duration due to the higher median and smaller interquartile range.</a:t>
            </a:r>
          </a:p>
        </p:txBody>
      </p:sp>
      <p:pic>
        <p:nvPicPr>
          <p:cNvPr id="4" name="Picture 3">
            <a:extLst>
              <a:ext uri="{FF2B5EF4-FFF2-40B4-BE49-F238E27FC236}">
                <a16:creationId xmlns:a16="http://schemas.microsoft.com/office/drawing/2014/main" id="{0A4AA30D-ACC1-15CF-9291-E3C5D0114DFE}"/>
              </a:ext>
            </a:extLst>
          </p:cNvPr>
          <p:cNvPicPr>
            <a:picLocks noChangeAspect="1"/>
          </p:cNvPicPr>
          <p:nvPr/>
        </p:nvPicPr>
        <p:blipFill>
          <a:blip r:embed="rId2"/>
          <a:stretch>
            <a:fillRect/>
          </a:stretch>
        </p:blipFill>
        <p:spPr>
          <a:xfrm>
            <a:off x="5658232" y="1104245"/>
            <a:ext cx="5430008" cy="4258269"/>
          </a:xfrm>
          <a:prstGeom prst="rect">
            <a:avLst/>
          </a:prstGeom>
        </p:spPr>
      </p:pic>
    </p:spTree>
    <p:extLst>
      <p:ext uri="{BB962C8B-B14F-4D97-AF65-F5344CB8AC3E}">
        <p14:creationId xmlns:p14="http://schemas.microsoft.com/office/powerpoint/2010/main" val="66127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934AF-F888-3F8C-F6BC-3D56413449E8}"/>
              </a:ext>
            </a:extLst>
          </p:cNvPr>
          <p:cNvSpPr>
            <a:spLocks noGrp="1"/>
          </p:cNvSpPr>
          <p:nvPr>
            <p:ph type="title"/>
          </p:nvPr>
        </p:nvSpPr>
        <p:spPr>
          <a:xfrm>
            <a:off x="482600" y="583405"/>
            <a:ext cx="10634472" cy="676052"/>
          </a:xfrm>
        </p:spPr>
        <p:txBody>
          <a:bodyPr/>
          <a:lstStyle/>
          <a:p>
            <a:r>
              <a:rPr lang="en-SG" sz="5000"/>
              <a:t>Conclusion</a:t>
            </a:r>
            <a:endParaRPr lang="en-SG" sz="5000" dirty="0"/>
          </a:p>
        </p:txBody>
      </p:sp>
      <p:sp>
        <p:nvSpPr>
          <p:cNvPr id="3" name="Content Placeholder 2">
            <a:extLst>
              <a:ext uri="{FF2B5EF4-FFF2-40B4-BE49-F238E27FC236}">
                <a16:creationId xmlns:a16="http://schemas.microsoft.com/office/drawing/2014/main" id="{D33B9231-717D-FBEF-00BF-ADB0E04E9667}"/>
              </a:ext>
            </a:extLst>
          </p:cNvPr>
          <p:cNvSpPr>
            <a:spLocks noGrp="1"/>
          </p:cNvSpPr>
          <p:nvPr>
            <p:ph idx="1"/>
          </p:nvPr>
        </p:nvSpPr>
        <p:spPr>
          <a:xfrm>
            <a:off x="482600" y="1535502"/>
            <a:ext cx="4779513" cy="4606505"/>
          </a:xfrm>
        </p:spPr>
        <p:txBody>
          <a:bodyPr>
            <a:normAutofit/>
          </a:bodyPr>
          <a:lstStyle/>
          <a:p>
            <a:r>
              <a:rPr lang="en-SG" sz="2000"/>
              <a:t>Comparison of 2021 to 2020</a:t>
            </a:r>
          </a:p>
          <a:p>
            <a:pPr marL="457200" indent="-457200">
              <a:buAutoNum type="arabicPeriod"/>
            </a:pPr>
            <a:r>
              <a:rPr lang="en-SG" sz="2000"/>
              <a:t>2021 had an </a:t>
            </a:r>
            <a:r>
              <a:rPr lang="en-SG" sz="2000" b="1"/>
              <a:t>increase</a:t>
            </a:r>
            <a:r>
              <a:rPr lang="en-SG" sz="2000"/>
              <a:t> in surface temperature.</a:t>
            </a:r>
          </a:p>
          <a:p>
            <a:pPr marL="457200" indent="-457200">
              <a:buAutoNum type="arabicPeriod"/>
            </a:pPr>
            <a:r>
              <a:rPr lang="en-SG" sz="2000"/>
              <a:t>2021 had a </a:t>
            </a:r>
            <a:r>
              <a:rPr lang="en-SG" sz="2000" b="1"/>
              <a:t>higher</a:t>
            </a:r>
            <a:r>
              <a:rPr lang="en-SG" sz="2000"/>
              <a:t> monthly total amount of rainfall.</a:t>
            </a:r>
          </a:p>
          <a:p>
            <a:pPr marL="457200" indent="-457200">
              <a:buAutoNum type="arabicPeriod"/>
            </a:pPr>
            <a:r>
              <a:rPr lang="en-SG" sz="2000"/>
              <a:t>2021 had </a:t>
            </a:r>
            <a:r>
              <a:rPr lang="en-SG" sz="2000" b="1"/>
              <a:t>more</a:t>
            </a:r>
            <a:r>
              <a:rPr lang="en-SG" sz="2000"/>
              <a:t> months with more rain days.</a:t>
            </a:r>
          </a:p>
          <a:p>
            <a:pPr marL="457200" indent="-457200">
              <a:buAutoNum type="arabicPeriod"/>
            </a:pPr>
            <a:r>
              <a:rPr lang="en-SG" sz="2000"/>
              <a:t>2021 had a </a:t>
            </a:r>
            <a:r>
              <a:rPr lang="en-SG" sz="2000" b="1"/>
              <a:t>higher</a:t>
            </a:r>
            <a:r>
              <a:rPr lang="en-SG" sz="2000"/>
              <a:t> sunshine duration</a:t>
            </a:r>
          </a:p>
          <a:p>
            <a:endParaRPr lang="en-SG" sz="2000"/>
          </a:p>
          <a:p>
            <a:r>
              <a:rPr lang="en-SG" sz="2000"/>
              <a:t>2021 had a </a:t>
            </a:r>
            <a:r>
              <a:rPr lang="en-SG" sz="2000" b="1"/>
              <a:t>more</a:t>
            </a:r>
            <a:r>
              <a:rPr lang="en-SG" sz="2000"/>
              <a:t> serious global warming (climate change) compared to 2020.</a:t>
            </a:r>
          </a:p>
          <a:p>
            <a:endParaRPr lang="en-SG" sz="2000" dirty="0"/>
          </a:p>
        </p:txBody>
      </p:sp>
      <p:sp>
        <p:nvSpPr>
          <p:cNvPr id="4" name="TextBox 3">
            <a:extLst>
              <a:ext uri="{FF2B5EF4-FFF2-40B4-BE49-F238E27FC236}">
                <a16:creationId xmlns:a16="http://schemas.microsoft.com/office/drawing/2014/main" id="{07D4A5F3-9F38-6C87-0E72-057B1D4FD2CB}"/>
              </a:ext>
            </a:extLst>
          </p:cNvPr>
          <p:cNvSpPr txBox="1"/>
          <p:nvPr/>
        </p:nvSpPr>
        <p:spPr>
          <a:xfrm>
            <a:off x="5799836" y="1697176"/>
            <a:ext cx="5072332" cy="3693319"/>
          </a:xfrm>
          <a:prstGeom prst="rect">
            <a:avLst/>
          </a:prstGeom>
          <a:noFill/>
        </p:spPr>
        <p:txBody>
          <a:bodyPr wrap="square" rtlCol="0">
            <a:spAutoFit/>
          </a:bodyPr>
          <a:lstStyle/>
          <a:p>
            <a:r>
              <a:rPr lang="en-SG" dirty="0"/>
              <a:t>To conclude, we can observe that climate change (global warming) mostly impacts Singapore by </a:t>
            </a:r>
            <a:r>
              <a:rPr lang="en-SG" b="1" dirty="0"/>
              <a:t>increasing</a:t>
            </a:r>
            <a:r>
              <a:rPr lang="en-SG" dirty="0"/>
              <a:t> the aspects of weather, such as temperature, amount of rain and number of rain days, and even sunshine duration.</a:t>
            </a:r>
          </a:p>
          <a:p>
            <a:endParaRPr lang="en-SG" dirty="0"/>
          </a:p>
          <a:p>
            <a:r>
              <a:rPr lang="en-SG" dirty="0"/>
              <a:t>These effects can be </a:t>
            </a:r>
            <a:r>
              <a:rPr lang="en-SG" b="1" dirty="0"/>
              <a:t>detrimental</a:t>
            </a:r>
            <a:r>
              <a:rPr lang="en-SG" dirty="0"/>
              <a:t> to many countries, not only Singapore. Therefore, many countries should take climate change more seriously and find solutions to prevent it from becoming worse before it gets to a point where nothing can be done to stop climate change (global warming </a:t>
            </a:r>
          </a:p>
        </p:txBody>
      </p:sp>
    </p:spTree>
    <p:extLst>
      <p:ext uri="{BB962C8B-B14F-4D97-AF65-F5344CB8AC3E}">
        <p14:creationId xmlns:p14="http://schemas.microsoft.com/office/powerpoint/2010/main" val="1076537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C278C-9C9E-EA09-EAB3-2D6343C91ABD}"/>
              </a:ext>
            </a:extLst>
          </p:cNvPr>
          <p:cNvSpPr txBox="1"/>
          <p:nvPr/>
        </p:nvSpPr>
        <p:spPr>
          <a:xfrm>
            <a:off x="570781" y="819509"/>
            <a:ext cx="11050438" cy="4247317"/>
          </a:xfrm>
          <a:prstGeom prst="rect">
            <a:avLst/>
          </a:prstGeom>
          <a:noFill/>
        </p:spPr>
        <p:txBody>
          <a:bodyPr wrap="square" rtlCol="0">
            <a:spAutoFit/>
          </a:bodyPr>
          <a:lstStyle/>
          <a:p>
            <a:r>
              <a:rPr lang="en-SG" b="1" dirty="0"/>
              <a:t>Reference Links:</a:t>
            </a:r>
          </a:p>
          <a:p>
            <a:endParaRPr lang="en-SG" b="1" dirty="0"/>
          </a:p>
          <a:p>
            <a:r>
              <a:rPr lang="en-SG" dirty="0"/>
              <a:t>Emissions by gas type - </a:t>
            </a:r>
            <a:r>
              <a:rPr lang="en-SG" dirty="0">
                <a:hlinkClick r:id="rId2"/>
              </a:rPr>
              <a:t>https://tablebuilder.singstat.gov.sg/table/TS/M891321</a:t>
            </a:r>
            <a:endParaRPr lang="en-SG" dirty="0"/>
          </a:p>
          <a:p>
            <a:endParaRPr lang="en-SG" dirty="0"/>
          </a:p>
          <a:p>
            <a:r>
              <a:rPr lang="en-US" dirty="0"/>
              <a:t>Surface Air Temperature - Monthly Mean - </a:t>
            </a:r>
            <a:r>
              <a:rPr lang="en-US" dirty="0">
                <a:hlinkClick r:id="rId3"/>
              </a:rPr>
              <a:t>https://beta.data.gov.sg/collections/1419/view</a:t>
            </a:r>
            <a:endParaRPr lang="en-US" dirty="0"/>
          </a:p>
          <a:p>
            <a:r>
              <a:rPr lang="en-US" dirty="0"/>
              <a:t> </a:t>
            </a:r>
          </a:p>
          <a:p>
            <a:r>
              <a:rPr lang="en-US" dirty="0"/>
              <a:t>Rainfall - Monthly Total - https://beta.data.gov.sg/collections/1399/view </a:t>
            </a:r>
          </a:p>
          <a:p>
            <a:endParaRPr lang="en-US" dirty="0"/>
          </a:p>
          <a:p>
            <a:r>
              <a:rPr lang="en-US" dirty="0"/>
              <a:t>Sunshine Duration- Monthly Mean Daily Duration - https://beta.data.gov.sg/collections/1417/view </a:t>
            </a:r>
          </a:p>
          <a:p>
            <a:endParaRPr lang="en-US" dirty="0"/>
          </a:p>
          <a:p>
            <a:r>
              <a:rPr lang="en-US" dirty="0"/>
              <a:t>Rainfall - Monthly Number of Rain Days - https://beta.data.gov.sg/collections/1398/view</a:t>
            </a:r>
          </a:p>
          <a:p>
            <a:endParaRPr lang="en-SG" dirty="0"/>
          </a:p>
          <a:p>
            <a:endParaRPr lang="en-SG" dirty="0"/>
          </a:p>
          <a:p>
            <a:endParaRPr lang="en-SG" dirty="0"/>
          </a:p>
          <a:p>
            <a:endParaRPr lang="en-SG" dirty="0"/>
          </a:p>
        </p:txBody>
      </p:sp>
    </p:spTree>
    <p:extLst>
      <p:ext uri="{BB962C8B-B14F-4D97-AF65-F5344CB8AC3E}">
        <p14:creationId xmlns:p14="http://schemas.microsoft.com/office/powerpoint/2010/main" val="248007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F1654F-9411-5388-EBB8-F70960019248}"/>
              </a:ext>
            </a:extLst>
          </p:cNvPr>
          <p:cNvSpPr>
            <a:spLocks noGrp="1"/>
          </p:cNvSpPr>
          <p:nvPr>
            <p:ph type="title"/>
          </p:nvPr>
        </p:nvSpPr>
        <p:spPr>
          <a:xfrm>
            <a:off x="786246" y="925402"/>
            <a:ext cx="5160818" cy="2237925"/>
          </a:xfrm>
        </p:spPr>
        <p:txBody>
          <a:bodyPr>
            <a:normAutofit/>
          </a:bodyPr>
          <a:lstStyle/>
          <a:p>
            <a:pPr>
              <a:lnSpc>
                <a:spcPct val="90000"/>
              </a:lnSpc>
            </a:pPr>
            <a:r>
              <a:rPr lang="en-SG" sz="5100" dirty="0"/>
              <a:t>Reason why I pick the problem statement</a:t>
            </a:r>
          </a:p>
        </p:txBody>
      </p:sp>
      <p:sp>
        <p:nvSpPr>
          <p:cNvPr id="3" name="Content Placeholder 2">
            <a:extLst>
              <a:ext uri="{FF2B5EF4-FFF2-40B4-BE49-F238E27FC236}">
                <a16:creationId xmlns:a16="http://schemas.microsoft.com/office/drawing/2014/main" id="{23439F02-ADEB-481C-A952-8C87CFFC5418}"/>
              </a:ext>
            </a:extLst>
          </p:cNvPr>
          <p:cNvSpPr>
            <a:spLocks noGrp="1"/>
          </p:cNvSpPr>
          <p:nvPr>
            <p:ph idx="1"/>
          </p:nvPr>
        </p:nvSpPr>
        <p:spPr>
          <a:xfrm>
            <a:off x="482600" y="3408254"/>
            <a:ext cx="5844309" cy="2470031"/>
          </a:xfrm>
        </p:spPr>
        <p:txBody>
          <a:bodyPr>
            <a:normAutofit/>
          </a:bodyPr>
          <a:lstStyle/>
          <a:p>
            <a:pPr marL="457200" indent="-457200">
              <a:buAutoNum type="arabicPeriod"/>
            </a:pPr>
            <a:r>
              <a:rPr lang="en-SG" sz="1900" dirty="0"/>
              <a:t>Climate change is becoming more serious as the years go by and it’s impacting the world. (Icebergs melting, low-lying countries starting to flood, etc).</a:t>
            </a:r>
          </a:p>
          <a:p>
            <a:pPr marL="457200" indent="-457200">
              <a:buAutoNum type="arabicPeriod"/>
            </a:pPr>
            <a:r>
              <a:rPr lang="en-SG" sz="1900" dirty="0"/>
              <a:t>Temperature all over the globe are rising.</a:t>
            </a:r>
          </a:p>
          <a:p>
            <a:pPr marL="457200" indent="-457200">
              <a:buAutoNum type="arabicPeriod"/>
            </a:pPr>
            <a:r>
              <a:rPr lang="en-SG" sz="1900" dirty="0"/>
              <a:t>Additionally, global warming is becoming a serious issue to all countries.</a:t>
            </a:r>
          </a:p>
          <a:p>
            <a:pPr marL="457200" indent="-457200">
              <a:buAutoNum type="arabicPeriod"/>
            </a:pPr>
            <a:endParaRPr lang="en-SG" sz="1900" dirty="0"/>
          </a:p>
        </p:txBody>
      </p:sp>
      <p:pic>
        <p:nvPicPr>
          <p:cNvPr id="1026" name="Picture 2" descr="high rise buildings under gray clouds">
            <a:extLst>
              <a:ext uri="{FF2B5EF4-FFF2-40B4-BE49-F238E27FC236}">
                <a16:creationId xmlns:a16="http://schemas.microsoft.com/office/drawing/2014/main" id="{CE6F0F09-6424-B6D7-D1DB-CEC7C1FAA91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7584" r="-1" b="-1"/>
          <a:stretch/>
        </p:blipFill>
        <p:spPr bwMode="auto">
          <a:xfrm>
            <a:off x="6733309" y="489856"/>
            <a:ext cx="4896362" cy="5878282"/>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35" name="Straight Connector 1034">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635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5087-A145-E781-D4EF-099DCE1CEDB8}"/>
              </a:ext>
            </a:extLst>
          </p:cNvPr>
          <p:cNvSpPr>
            <a:spLocks noGrp="1"/>
          </p:cNvSpPr>
          <p:nvPr>
            <p:ph type="title"/>
          </p:nvPr>
        </p:nvSpPr>
        <p:spPr/>
        <p:txBody>
          <a:bodyPr/>
          <a:lstStyle/>
          <a:p>
            <a:r>
              <a:rPr lang="en-SG" dirty="0"/>
              <a:t>Insights</a:t>
            </a:r>
          </a:p>
        </p:txBody>
      </p:sp>
    </p:spTree>
    <p:extLst>
      <p:ext uri="{BB962C8B-B14F-4D97-AF65-F5344CB8AC3E}">
        <p14:creationId xmlns:p14="http://schemas.microsoft.com/office/powerpoint/2010/main" val="116211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FEAE-8C49-31A2-FE01-8DDC0FE309B5}"/>
              </a:ext>
            </a:extLst>
          </p:cNvPr>
          <p:cNvSpPr>
            <a:spLocks noGrp="1"/>
          </p:cNvSpPr>
          <p:nvPr>
            <p:ph type="title"/>
          </p:nvPr>
        </p:nvSpPr>
        <p:spPr>
          <a:xfrm>
            <a:off x="1143000" y="872935"/>
            <a:ext cx="9905999" cy="898715"/>
          </a:xfrm>
        </p:spPr>
        <p:txBody>
          <a:bodyPr>
            <a:normAutofit fontScale="90000"/>
          </a:bodyPr>
          <a:lstStyle/>
          <a:p>
            <a:r>
              <a:rPr lang="en-SG" dirty="0"/>
              <a:t>Data Analysis Process</a:t>
            </a:r>
          </a:p>
        </p:txBody>
      </p:sp>
      <p:sp>
        <p:nvSpPr>
          <p:cNvPr id="5" name="TextBox 4">
            <a:extLst>
              <a:ext uri="{FF2B5EF4-FFF2-40B4-BE49-F238E27FC236}">
                <a16:creationId xmlns:a16="http://schemas.microsoft.com/office/drawing/2014/main" id="{18D8E7AB-0B33-AE3F-81F8-6840CB3F8BA0}"/>
              </a:ext>
            </a:extLst>
          </p:cNvPr>
          <p:cNvSpPr txBox="1"/>
          <p:nvPr/>
        </p:nvSpPr>
        <p:spPr>
          <a:xfrm>
            <a:off x="1468180" y="2177106"/>
            <a:ext cx="1819275" cy="923330"/>
          </a:xfrm>
          <a:prstGeom prst="rect">
            <a:avLst/>
          </a:prstGeom>
          <a:solidFill>
            <a:schemeClr val="accent1">
              <a:lumMod val="60000"/>
              <a:lumOff val="40000"/>
            </a:schemeClr>
          </a:solidFill>
        </p:spPr>
        <p:txBody>
          <a:bodyPr wrap="square" rtlCol="0">
            <a:spAutoFit/>
          </a:bodyPr>
          <a:lstStyle/>
          <a:p>
            <a:r>
              <a:rPr lang="en-SG" dirty="0"/>
              <a:t>Finding the right dataset</a:t>
            </a:r>
          </a:p>
          <a:p>
            <a:endParaRPr lang="en-SG" dirty="0"/>
          </a:p>
        </p:txBody>
      </p:sp>
      <p:sp>
        <p:nvSpPr>
          <p:cNvPr id="6" name="TextBox 5">
            <a:extLst>
              <a:ext uri="{FF2B5EF4-FFF2-40B4-BE49-F238E27FC236}">
                <a16:creationId xmlns:a16="http://schemas.microsoft.com/office/drawing/2014/main" id="{7F6F36FF-3843-7263-9C32-BD356105F0AB}"/>
              </a:ext>
            </a:extLst>
          </p:cNvPr>
          <p:cNvSpPr txBox="1"/>
          <p:nvPr/>
        </p:nvSpPr>
        <p:spPr>
          <a:xfrm>
            <a:off x="4270280" y="2177106"/>
            <a:ext cx="1965650" cy="923330"/>
          </a:xfrm>
          <a:prstGeom prst="rect">
            <a:avLst/>
          </a:prstGeom>
          <a:solidFill>
            <a:schemeClr val="accent1">
              <a:lumMod val="60000"/>
              <a:lumOff val="40000"/>
            </a:schemeClr>
          </a:solidFill>
        </p:spPr>
        <p:txBody>
          <a:bodyPr wrap="square" rtlCol="0">
            <a:spAutoFit/>
          </a:bodyPr>
          <a:lstStyle/>
          <a:p>
            <a:r>
              <a:rPr lang="en-SG" dirty="0"/>
              <a:t>Exploratory Data Analysis (EDA)</a:t>
            </a:r>
          </a:p>
          <a:p>
            <a:endParaRPr lang="en-SG" dirty="0"/>
          </a:p>
        </p:txBody>
      </p:sp>
      <p:sp>
        <p:nvSpPr>
          <p:cNvPr id="7" name="TextBox 6">
            <a:extLst>
              <a:ext uri="{FF2B5EF4-FFF2-40B4-BE49-F238E27FC236}">
                <a16:creationId xmlns:a16="http://schemas.microsoft.com/office/drawing/2014/main" id="{ED729A26-1438-82E6-39B6-0CBA37000980}"/>
              </a:ext>
            </a:extLst>
          </p:cNvPr>
          <p:cNvSpPr txBox="1"/>
          <p:nvPr/>
        </p:nvSpPr>
        <p:spPr>
          <a:xfrm>
            <a:off x="7218755" y="2211920"/>
            <a:ext cx="1965650" cy="923330"/>
          </a:xfrm>
          <a:prstGeom prst="rect">
            <a:avLst/>
          </a:prstGeom>
          <a:solidFill>
            <a:schemeClr val="accent1">
              <a:lumMod val="60000"/>
              <a:lumOff val="40000"/>
            </a:schemeClr>
          </a:solidFill>
        </p:spPr>
        <p:txBody>
          <a:bodyPr wrap="square" rtlCol="0">
            <a:spAutoFit/>
          </a:bodyPr>
          <a:lstStyle/>
          <a:p>
            <a:r>
              <a:rPr lang="en-SG" dirty="0"/>
              <a:t>Graph/Chart on the data set</a:t>
            </a:r>
          </a:p>
          <a:p>
            <a:endParaRPr lang="en-SG" dirty="0"/>
          </a:p>
        </p:txBody>
      </p:sp>
      <p:sp>
        <p:nvSpPr>
          <p:cNvPr id="10" name="Arrow: Right 9">
            <a:extLst>
              <a:ext uri="{FF2B5EF4-FFF2-40B4-BE49-F238E27FC236}">
                <a16:creationId xmlns:a16="http://schemas.microsoft.com/office/drawing/2014/main" id="{4F4B891F-6890-2F5B-F49F-1CFA167DF2C8}"/>
              </a:ext>
            </a:extLst>
          </p:cNvPr>
          <p:cNvSpPr/>
          <p:nvPr/>
        </p:nvSpPr>
        <p:spPr>
          <a:xfrm>
            <a:off x="3287455" y="2445452"/>
            <a:ext cx="992184" cy="456266"/>
          </a:xfrm>
          <a:prstGeom prst="rightArrow">
            <a:avLst/>
          </a:prstGeom>
          <a:solidFill>
            <a:schemeClr val="accent1">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SG" dirty="0"/>
          </a:p>
        </p:txBody>
      </p:sp>
      <p:sp>
        <p:nvSpPr>
          <p:cNvPr id="11" name="Arrow: Right 10">
            <a:extLst>
              <a:ext uri="{FF2B5EF4-FFF2-40B4-BE49-F238E27FC236}">
                <a16:creationId xmlns:a16="http://schemas.microsoft.com/office/drawing/2014/main" id="{AA5B26EC-3BA1-18D2-7705-79C52FA43D1C}"/>
              </a:ext>
            </a:extLst>
          </p:cNvPr>
          <p:cNvSpPr/>
          <p:nvPr/>
        </p:nvSpPr>
        <p:spPr>
          <a:xfrm>
            <a:off x="6226571" y="2445452"/>
            <a:ext cx="992184" cy="456266"/>
          </a:xfrm>
          <a:prstGeom prst="rightArrow">
            <a:avLst/>
          </a:prstGeom>
          <a:solidFill>
            <a:schemeClr val="accent1">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SG" dirty="0"/>
          </a:p>
        </p:txBody>
      </p:sp>
      <p:sp>
        <p:nvSpPr>
          <p:cNvPr id="13" name="TextBox 12">
            <a:extLst>
              <a:ext uri="{FF2B5EF4-FFF2-40B4-BE49-F238E27FC236}">
                <a16:creationId xmlns:a16="http://schemas.microsoft.com/office/drawing/2014/main" id="{B06F0878-B166-68B0-53F2-7409BF3B90F7}"/>
              </a:ext>
            </a:extLst>
          </p:cNvPr>
          <p:cNvSpPr txBox="1"/>
          <p:nvPr/>
        </p:nvSpPr>
        <p:spPr>
          <a:xfrm>
            <a:off x="1143000" y="3100436"/>
            <a:ext cx="2357409" cy="1708160"/>
          </a:xfrm>
          <a:prstGeom prst="rect">
            <a:avLst/>
          </a:prstGeom>
          <a:noFill/>
        </p:spPr>
        <p:txBody>
          <a:bodyPr wrap="square" rtlCol="0">
            <a:spAutoFit/>
          </a:bodyPr>
          <a:lstStyle/>
          <a:p>
            <a:r>
              <a:rPr lang="en-SG" sz="1500" dirty="0"/>
              <a:t>- Search on data.gov.sg on any datasets that are linked with the weather in Singapore </a:t>
            </a:r>
          </a:p>
          <a:p>
            <a:endParaRPr lang="en-SG" sz="1500" dirty="0"/>
          </a:p>
          <a:p>
            <a:r>
              <a:rPr lang="en-SG" sz="1500" dirty="0"/>
              <a:t>- Search on other sites if needed</a:t>
            </a:r>
          </a:p>
        </p:txBody>
      </p:sp>
      <p:sp>
        <p:nvSpPr>
          <p:cNvPr id="14" name="TextBox 13">
            <a:extLst>
              <a:ext uri="{FF2B5EF4-FFF2-40B4-BE49-F238E27FC236}">
                <a16:creationId xmlns:a16="http://schemas.microsoft.com/office/drawing/2014/main" id="{F0A9EF6E-4F37-6BA5-3C72-21FBF1B5796B}"/>
              </a:ext>
            </a:extLst>
          </p:cNvPr>
          <p:cNvSpPr txBox="1"/>
          <p:nvPr/>
        </p:nvSpPr>
        <p:spPr>
          <a:xfrm>
            <a:off x="4167576" y="3079041"/>
            <a:ext cx="2513045" cy="1477328"/>
          </a:xfrm>
          <a:prstGeom prst="rect">
            <a:avLst/>
          </a:prstGeom>
          <a:noFill/>
        </p:spPr>
        <p:txBody>
          <a:bodyPr wrap="square" rtlCol="0">
            <a:spAutoFit/>
          </a:bodyPr>
          <a:lstStyle/>
          <a:p>
            <a:r>
              <a:rPr lang="en-SG" sz="1500" dirty="0"/>
              <a:t>- Find out what the data contains, data types, shape of the data</a:t>
            </a:r>
          </a:p>
          <a:p>
            <a:endParaRPr lang="en-SG" sz="1500" dirty="0"/>
          </a:p>
          <a:p>
            <a:r>
              <a:rPr lang="en-SG" sz="1500" dirty="0"/>
              <a:t>- Find more information on the data</a:t>
            </a:r>
          </a:p>
        </p:txBody>
      </p:sp>
      <p:sp>
        <p:nvSpPr>
          <p:cNvPr id="15" name="TextBox 14">
            <a:extLst>
              <a:ext uri="{FF2B5EF4-FFF2-40B4-BE49-F238E27FC236}">
                <a16:creationId xmlns:a16="http://schemas.microsoft.com/office/drawing/2014/main" id="{017DBF52-D99B-DCCC-6BBC-E007DEAAC692}"/>
              </a:ext>
            </a:extLst>
          </p:cNvPr>
          <p:cNvSpPr txBox="1"/>
          <p:nvPr/>
        </p:nvSpPr>
        <p:spPr>
          <a:xfrm>
            <a:off x="7237473" y="3079041"/>
            <a:ext cx="2254899" cy="1477328"/>
          </a:xfrm>
          <a:prstGeom prst="rect">
            <a:avLst/>
          </a:prstGeom>
          <a:noFill/>
        </p:spPr>
        <p:txBody>
          <a:bodyPr wrap="square" rtlCol="0">
            <a:spAutoFit/>
          </a:bodyPr>
          <a:lstStyle/>
          <a:p>
            <a:r>
              <a:rPr lang="en-SG" sz="1500" dirty="0"/>
              <a:t>- Plotting a graph/chart that is suitable for that dataset</a:t>
            </a:r>
          </a:p>
          <a:p>
            <a:endParaRPr lang="en-SG" sz="1500" dirty="0"/>
          </a:p>
          <a:p>
            <a:r>
              <a:rPr lang="en-SG" sz="1500" dirty="0"/>
              <a:t>- Visualize and analyse the plot</a:t>
            </a:r>
          </a:p>
        </p:txBody>
      </p:sp>
    </p:spTree>
    <p:extLst>
      <p:ext uri="{BB962C8B-B14F-4D97-AF65-F5344CB8AC3E}">
        <p14:creationId xmlns:p14="http://schemas.microsoft.com/office/powerpoint/2010/main" val="384162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36E471-1A95-7079-8C02-1DD77A8ADBEA}"/>
              </a:ext>
            </a:extLst>
          </p:cNvPr>
          <p:cNvSpPr txBox="1"/>
          <p:nvPr/>
        </p:nvSpPr>
        <p:spPr>
          <a:xfrm>
            <a:off x="587034" y="537578"/>
            <a:ext cx="5443268" cy="1169551"/>
          </a:xfrm>
          <a:prstGeom prst="rect">
            <a:avLst/>
          </a:prstGeom>
          <a:noFill/>
        </p:spPr>
        <p:txBody>
          <a:bodyPr wrap="square" rtlCol="0">
            <a:spAutoFit/>
          </a:bodyPr>
          <a:lstStyle/>
          <a:p>
            <a:r>
              <a:rPr lang="en-US" sz="3500" dirty="0"/>
              <a:t>EDA on </a:t>
            </a:r>
            <a:r>
              <a:rPr lang="en-US" sz="3500" b="1" dirty="0"/>
              <a:t>Greenhouse Gas Emissions By Gas Type</a:t>
            </a:r>
            <a:endParaRPr lang="en-SG" sz="3500" b="1" dirty="0"/>
          </a:p>
        </p:txBody>
      </p:sp>
      <p:pic>
        <p:nvPicPr>
          <p:cNvPr id="6" name="Picture 5">
            <a:extLst>
              <a:ext uri="{FF2B5EF4-FFF2-40B4-BE49-F238E27FC236}">
                <a16:creationId xmlns:a16="http://schemas.microsoft.com/office/drawing/2014/main" id="{F63C4245-D507-D1D2-F7B6-72725E54F78F}"/>
              </a:ext>
            </a:extLst>
          </p:cNvPr>
          <p:cNvPicPr>
            <a:picLocks noChangeAspect="1"/>
          </p:cNvPicPr>
          <p:nvPr/>
        </p:nvPicPr>
        <p:blipFill>
          <a:blip r:embed="rId2"/>
          <a:stretch>
            <a:fillRect/>
          </a:stretch>
        </p:blipFill>
        <p:spPr>
          <a:xfrm>
            <a:off x="7224996" y="623843"/>
            <a:ext cx="4006596" cy="5162345"/>
          </a:xfrm>
          <a:prstGeom prst="rect">
            <a:avLst/>
          </a:prstGeom>
        </p:spPr>
      </p:pic>
      <p:pic>
        <p:nvPicPr>
          <p:cNvPr id="8" name="Picture 7">
            <a:extLst>
              <a:ext uri="{FF2B5EF4-FFF2-40B4-BE49-F238E27FC236}">
                <a16:creationId xmlns:a16="http://schemas.microsoft.com/office/drawing/2014/main" id="{DB45039D-A29D-1FDD-54B0-76D5F485E5F0}"/>
              </a:ext>
            </a:extLst>
          </p:cNvPr>
          <p:cNvPicPr>
            <a:picLocks noChangeAspect="1"/>
          </p:cNvPicPr>
          <p:nvPr/>
        </p:nvPicPr>
        <p:blipFill>
          <a:blip r:embed="rId3"/>
          <a:stretch>
            <a:fillRect/>
          </a:stretch>
        </p:blipFill>
        <p:spPr>
          <a:xfrm>
            <a:off x="7224996" y="5786188"/>
            <a:ext cx="4013496" cy="365426"/>
          </a:xfrm>
          <a:prstGeom prst="rect">
            <a:avLst/>
          </a:prstGeom>
        </p:spPr>
      </p:pic>
      <p:sp>
        <p:nvSpPr>
          <p:cNvPr id="9" name="TextBox 8">
            <a:extLst>
              <a:ext uri="{FF2B5EF4-FFF2-40B4-BE49-F238E27FC236}">
                <a16:creationId xmlns:a16="http://schemas.microsoft.com/office/drawing/2014/main" id="{5CB17521-E856-71DD-A2DA-43476E619B71}"/>
              </a:ext>
            </a:extLst>
          </p:cNvPr>
          <p:cNvSpPr txBox="1"/>
          <p:nvPr/>
        </p:nvSpPr>
        <p:spPr>
          <a:xfrm>
            <a:off x="587034" y="1707129"/>
            <a:ext cx="5891404" cy="4801314"/>
          </a:xfrm>
          <a:prstGeom prst="rect">
            <a:avLst/>
          </a:prstGeom>
          <a:noFill/>
        </p:spPr>
        <p:txBody>
          <a:bodyPr wrap="square" rtlCol="0">
            <a:spAutoFit/>
          </a:bodyPr>
          <a:lstStyle/>
          <a:p>
            <a:r>
              <a:rPr lang="en-SG" dirty="0"/>
              <a:t>- This dataset contains the greenhouse gas emissions by all gas type in Singapore</a:t>
            </a:r>
          </a:p>
          <a:p>
            <a:endParaRPr lang="en-SG" dirty="0"/>
          </a:p>
          <a:p>
            <a:r>
              <a:rPr lang="en-SG" dirty="0"/>
              <a:t>- It includes the different greenhouse gases that are emitted throughout the years from 2000 to 2021 in Singapore</a:t>
            </a:r>
          </a:p>
          <a:p>
            <a:endParaRPr lang="en-SG" dirty="0"/>
          </a:p>
          <a:p>
            <a:r>
              <a:rPr lang="en-SG" dirty="0"/>
              <a:t>I’m using the emissions of greenhouse gases as a gauge on how serious climate change is on the weather on Singapore. If the emissions are high for that year, I will assume that the climate change is more serious and thus, global warming has a larger effect on that year.</a:t>
            </a:r>
          </a:p>
          <a:p>
            <a:endParaRPr lang="en-SG" dirty="0"/>
          </a:p>
          <a:p>
            <a:r>
              <a:rPr lang="en-SG" dirty="0"/>
              <a:t>Columns:</a:t>
            </a:r>
          </a:p>
          <a:p>
            <a:r>
              <a:rPr lang="en-SG" dirty="0"/>
              <a:t>Data Series = Greenhouse gas emitted (string)</a:t>
            </a:r>
          </a:p>
          <a:p>
            <a:r>
              <a:rPr lang="en-SG" dirty="0"/>
              <a:t>Rest of the columns (Years) = Amount of gas emitted</a:t>
            </a:r>
          </a:p>
          <a:p>
            <a:endParaRPr lang="en-SG" dirty="0"/>
          </a:p>
        </p:txBody>
      </p:sp>
    </p:spTree>
    <p:extLst>
      <p:ext uri="{BB962C8B-B14F-4D97-AF65-F5344CB8AC3E}">
        <p14:creationId xmlns:p14="http://schemas.microsoft.com/office/powerpoint/2010/main" val="424814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2AAA5-65BC-E700-89E0-A07293E3E9A8}"/>
              </a:ext>
            </a:extLst>
          </p:cNvPr>
          <p:cNvPicPr>
            <a:picLocks noChangeAspect="1"/>
          </p:cNvPicPr>
          <p:nvPr/>
        </p:nvPicPr>
        <p:blipFill>
          <a:blip r:embed="rId2"/>
          <a:stretch>
            <a:fillRect/>
          </a:stretch>
        </p:blipFill>
        <p:spPr>
          <a:xfrm>
            <a:off x="6864855" y="519471"/>
            <a:ext cx="4556519" cy="1924492"/>
          </a:xfrm>
          <a:prstGeom prst="rect">
            <a:avLst/>
          </a:prstGeom>
        </p:spPr>
      </p:pic>
      <p:sp>
        <p:nvSpPr>
          <p:cNvPr id="5" name="TextBox 4">
            <a:extLst>
              <a:ext uri="{FF2B5EF4-FFF2-40B4-BE49-F238E27FC236}">
                <a16:creationId xmlns:a16="http://schemas.microsoft.com/office/drawing/2014/main" id="{1C939ADF-AD30-A8C8-1254-0269F37F31CE}"/>
              </a:ext>
            </a:extLst>
          </p:cNvPr>
          <p:cNvSpPr txBox="1"/>
          <p:nvPr/>
        </p:nvSpPr>
        <p:spPr>
          <a:xfrm>
            <a:off x="592347" y="519470"/>
            <a:ext cx="5696310" cy="1169551"/>
          </a:xfrm>
          <a:prstGeom prst="rect">
            <a:avLst/>
          </a:prstGeom>
          <a:noFill/>
        </p:spPr>
        <p:txBody>
          <a:bodyPr wrap="square" rtlCol="0">
            <a:spAutoFit/>
          </a:bodyPr>
          <a:lstStyle/>
          <a:p>
            <a:r>
              <a:rPr lang="en-SG" sz="3500" dirty="0"/>
              <a:t>Bar Chart on Greenhouse Gas Emissions By Gas Type</a:t>
            </a:r>
          </a:p>
        </p:txBody>
      </p:sp>
      <p:pic>
        <p:nvPicPr>
          <p:cNvPr id="7" name="Picture 6">
            <a:extLst>
              <a:ext uri="{FF2B5EF4-FFF2-40B4-BE49-F238E27FC236}">
                <a16:creationId xmlns:a16="http://schemas.microsoft.com/office/drawing/2014/main" id="{56248160-7D29-E767-7A56-67246B5C6599}"/>
              </a:ext>
            </a:extLst>
          </p:cNvPr>
          <p:cNvPicPr>
            <a:picLocks noChangeAspect="1"/>
          </p:cNvPicPr>
          <p:nvPr/>
        </p:nvPicPr>
        <p:blipFill>
          <a:blip r:embed="rId3"/>
          <a:stretch>
            <a:fillRect/>
          </a:stretch>
        </p:blipFill>
        <p:spPr>
          <a:xfrm>
            <a:off x="6750920" y="2443963"/>
            <a:ext cx="4871507" cy="3802362"/>
          </a:xfrm>
          <a:prstGeom prst="rect">
            <a:avLst/>
          </a:prstGeom>
        </p:spPr>
      </p:pic>
      <p:sp>
        <p:nvSpPr>
          <p:cNvPr id="8" name="TextBox 7">
            <a:extLst>
              <a:ext uri="{FF2B5EF4-FFF2-40B4-BE49-F238E27FC236}">
                <a16:creationId xmlns:a16="http://schemas.microsoft.com/office/drawing/2014/main" id="{7275FBC1-3604-ED67-856C-CA3ED2A8297A}"/>
              </a:ext>
            </a:extLst>
          </p:cNvPr>
          <p:cNvSpPr txBox="1"/>
          <p:nvPr/>
        </p:nvSpPr>
        <p:spPr>
          <a:xfrm>
            <a:off x="471577" y="1889184"/>
            <a:ext cx="5963729" cy="4247317"/>
          </a:xfrm>
          <a:prstGeom prst="rect">
            <a:avLst/>
          </a:prstGeom>
          <a:noFill/>
        </p:spPr>
        <p:txBody>
          <a:bodyPr wrap="square" rtlCol="0">
            <a:spAutoFit/>
          </a:bodyPr>
          <a:lstStyle/>
          <a:p>
            <a:r>
              <a:rPr lang="en-SG" dirty="0"/>
              <a:t>Reason </a:t>
            </a:r>
            <a:r>
              <a:rPr lang="en-SG" dirty="0">
                <a:sym typeface="Wingdings" panose="05000000000000000000" pitchFamily="2" charset="2"/>
              </a:rPr>
              <a:t></a:t>
            </a:r>
            <a:r>
              <a:rPr lang="en-SG" dirty="0"/>
              <a:t> I chose bar chart for this data as it is </a:t>
            </a:r>
            <a:r>
              <a:rPr lang="en-US" b="0" i="0" dirty="0">
                <a:effectLst/>
                <a:latin typeface="Google Sans"/>
              </a:rPr>
              <a:t>useful to compare different categorical variables (Years) based on the total greenhouse gas emissions. </a:t>
            </a:r>
            <a:r>
              <a:rPr lang="en-US" dirty="0">
                <a:latin typeface="Google Sans"/>
              </a:rPr>
              <a:t>It provides an easier visibility of the values throughout the year.</a:t>
            </a:r>
          </a:p>
          <a:p>
            <a:endParaRPr lang="en-US" dirty="0">
              <a:latin typeface="Google Sans"/>
            </a:endParaRPr>
          </a:p>
          <a:p>
            <a:r>
              <a:rPr lang="en-US" dirty="0">
                <a:latin typeface="Google Sans"/>
              </a:rPr>
              <a:t>I only used the most recent 5 years available in the dataset as they are the latest data and provide a more present analysis on what climate change is in Singapore.</a:t>
            </a:r>
          </a:p>
          <a:p>
            <a:endParaRPr lang="en-US" dirty="0">
              <a:latin typeface="Google Sans"/>
            </a:endParaRPr>
          </a:p>
          <a:p>
            <a:r>
              <a:rPr lang="en-US" dirty="0">
                <a:latin typeface="Google Sans"/>
              </a:rPr>
              <a:t>This bar chart suggests that in these 5 years, 2020 contains the least amount of total greenhouse gas emissions, 2021 contains the most amount of total greenhouse gas emissions. Thus, I will be finding out the different weather aspects in Singapore for both these years to see what impact climate change does on the weather in Singapore.</a:t>
            </a:r>
            <a:endParaRPr lang="en-SG" dirty="0"/>
          </a:p>
        </p:txBody>
      </p:sp>
      <p:pic>
        <p:nvPicPr>
          <p:cNvPr id="10" name="Picture 9">
            <a:extLst>
              <a:ext uri="{FF2B5EF4-FFF2-40B4-BE49-F238E27FC236}">
                <a16:creationId xmlns:a16="http://schemas.microsoft.com/office/drawing/2014/main" id="{A34A682F-E374-74B2-A744-DD0215F06000}"/>
              </a:ext>
            </a:extLst>
          </p:cNvPr>
          <p:cNvPicPr>
            <a:picLocks noChangeAspect="1"/>
          </p:cNvPicPr>
          <p:nvPr/>
        </p:nvPicPr>
        <p:blipFill>
          <a:blip r:embed="rId4"/>
          <a:stretch>
            <a:fillRect/>
          </a:stretch>
        </p:blipFill>
        <p:spPr>
          <a:xfrm>
            <a:off x="6089000" y="6136501"/>
            <a:ext cx="5963730" cy="437540"/>
          </a:xfrm>
          <a:prstGeom prst="rect">
            <a:avLst/>
          </a:prstGeom>
        </p:spPr>
      </p:pic>
      <p:sp>
        <p:nvSpPr>
          <p:cNvPr id="11" name="TextBox 10">
            <a:extLst>
              <a:ext uri="{FF2B5EF4-FFF2-40B4-BE49-F238E27FC236}">
                <a16:creationId xmlns:a16="http://schemas.microsoft.com/office/drawing/2014/main" id="{D01FA519-A448-65B1-5F7E-12DB6135D572}"/>
              </a:ext>
            </a:extLst>
          </p:cNvPr>
          <p:cNvSpPr txBox="1"/>
          <p:nvPr/>
        </p:nvSpPr>
        <p:spPr>
          <a:xfrm>
            <a:off x="397164" y="6246325"/>
            <a:ext cx="5691836" cy="369332"/>
          </a:xfrm>
          <a:prstGeom prst="rect">
            <a:avLst/>
          </a:prstGeom>
          <a:solidFill>
            <a:schemeClr val="bg1"/>
          </a:solidFill>
        </p:spPr>
        <p:txBody>
          <a:bodyPr wrap="square" rtlCol="0">
            <a:spAutoFit/>
          </a:bodyPr>
          <a:lstStyle/>
          <a:p>
            <a:endParaRPr lang="en-SG" dirty="0"/>
          </a:p>
        </p:txBody>
      </p:sp>
    </p:spTree>
    <p:extLst>
      <p:ext uri="{BB962C8B-B14F-4D97-AF65-F5344CB8AC3E}">
        <p14:creationId xmlns:p14="http://schemas.microsoft.com/office/powerpoint/2010/main" val="177344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4F18D5-4052-0B4D-7236-AA7D624661A4}"/>
              </a:ext>
            </a:extLst>
          </p:cNvPr>
          <p:cNvSpPr txBox="1"/>
          <p:nvPr/>
        </p:nvSpPr>
        <p:spPr>
          <a:xfrm>
            <a:off x="431320" y="586597"/>
            <a:ext cx="5124091" cy="1169551"/>
          </a:xfrm>
          <a:prstGeom prst="rect">
            <a:avLst/>
          </a:prstGeom>
          <a:noFill/>
        </p:spPr>
        <p:txBody>
          <a:bodyPr wrap="square" rtlCol="0">
            <a:spAutoFit/>
          </a:bodyPr>
          <a:lstStyle/>
          <a:p>
            <a:r>
              <a:rPr lang="en-SG" sz="3500" dirty="0"/>
              <a:t>EDA on </a:t>
            </a:r>
            <a:r>
              <a:rPr lang="en-US" sz="3500" b="1" dirty="0"/>
              <a:t>Greenhouse Gas Emissions By Sector</a:t>
            </a:r>
            <a:r>
              <a:rPr lang="en-SG" sz="3500" b="1" dirty="0"/>
              <a:t> </a:t>
            </a:r>
          </a:p>
        </p:txBody>
      </p:sp>
      <p:pic>
        <p:nvPicPr>
          <p:cNvPr id="4" name="Picture 3">
            <a:extLst>
              <a:ext uri="{FF2B5EF4-FFF2-40B4-BE49-F238E27FC236}">
                <a16:creationId xmlns:a16="http://schemas.microsoft.com/office/drawing/2014/main" id="{1615EB80-22D9-1655-080F-A4A4911EE719}"/>
              </a:ext>
            </a:extLst>
          </p:cNvPr>
          <p:cNvPicPr>
            <a:picLocks noChangeAspect="1"/>
          </p:cNvPicPr>
          <p:nvPr/>
        </p:nvPicPr>
        <p:blipFill>
          <a:blip r:embed="rId2"/>
          <a:stretch>
            <a:fillRect/>
          </a:stretch>
        </p:blipFill>
        <p:spPr>
          <a:xfrm>
            <a:off x="6636591" y="1253870"/>
            <a:ext cx="4528921" cy="3118079"/>
          </a:xfrm>
          <a:prstGeom prst="rect">
            <a:avLst/>
          </a:prstGeom>
        </p:spPr>
      </p:pic>
      <p:sp>
        <p:nvSpPr>
          <p:cNvPr id="5" name="TextBox 4">
            <a:extLst>
              <a:ext uri="{FF2B5EF4-FFF2-40B4-BE49-F238E27FC236}">
                <a16:creationId xmlns:a16="http://schemas.microsoft.com/office/drawing/2014/main" id="{E4D24B74-69D1-EE5B-49B1-B5AFAD7A511A}"/>
              </a:ext>
            </a:extLst>
          </p:cNvPr>
          <p:cNvSpPr txBox="1"/>
          <p:nvPr/>
        </p:nvSpPr>
        <p:spPr>
          <a:xfrm>
            <a:off x="431320" y="1948873"/>
            <a:ext cx="5680364" cy="3416320"/>
          </a:xfrm>
          <a:prstGeom prst="rect">
            <a:avLst/>
          </a:prstGeom>
          <a:noFill/>
        </p:spPr>
        <p:txBody>
          <a:bodyPr wrap="square" rtlCol="0">
            <a:spAutoFit/>
          </a:bodyPr>
          <a:lstStyle/>
          <a:p>
            <a:r>
              <a:rPr lang="en-SG" dirty="0"/>
              <a:t>- This dataset contains the greenhouse gas emissions by sector in Singapore</a:t>
            </a:r>
          </a:p>
          <a:p>
            <a:endParaRPr lang="en-SG" dirty="0"/>
          </a:p>
          <a:p>
            <a:r>
              <a:rPr lang="en-SG" dirty="0"/>
              <a:t>- It includes the percentages of the different greenhouse gases in the years from 2000 to 2021 in Singapore</a:t>
            </a:r>
          </a:p>
          <a:p>
            <a:endParaRPr lang="en-SG" dirty="0"/>
          </a:p>
          <a:p>
            <a:r>
              <a:rPr lang="en-SG" dirty="0"/>
              <a:t>Columns:</a:t>
            </a:r>
          </a:p>
          <a:p>
            <a:r>
              <a:rPr lang="en-SG" dirty="0"/>
              <a:t>Data Series = Greenhouse gas emitted (string)</a:t>
            </a:r>
          </a:p>
          <a:p>
            <a:r>
              <a:rPr lang="en-SG" dirty="0"/>
              <a:t>Rest of the columns (Years) = Percentages of what the greenhouse gas emitted out of the total</a:t>
            </a:r>
          </a:p>
          <a:p>
            <a:endParaRPr lang="en-SG" dirty="0"/>
          </a:p>
        </p:txBody>
      </p:sp>
    </p:spTree>
    <p:extLst>
      <p:ext uri="{BB962C8B-B14F-4D97-AF65-F5344CB8AC3E}">
        <p14:creationId xmlns:p14="http://schemas.microsoft.com/office/powerpoint/2010/main" val="195974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74CC7C-5B79-2D04-C55E-416B9FD4CA22}"/>
              </a:ext>
            </a:extLst>
          </p:cNvPr>
          <p:cNvPicPr>
            <a:picLocks noChangeAspect="1"/>
          </p:cNvPicPr>
          <p:nvPr/>
        </p:nvPicPr>
        <p:blipFill>
          <a:blip r:embed="rId2"/>
          <a:stretch>
            <a:fillRect/>
          </a:stretch>
        </p:blipFill>
        <p:spPr>
          <a:xfrm>
            <a:off x="5956216" y="672128"/>
            <a:ext cx="5131488" cy="2756872"/>
          </a:xfrm>
          <a:prstGeom prst="rect">
            <a:avLst/>
          </a:prstGeom>
        </p:spPr>
      </p:pic>
      <p:pic>
        <p:nvPicPr>
          <p:cNvPr id="7" name="Picture 6">
            <a:extLst>
              <a:ext uri="{FF2B5EF4-FFF2-40B4-BE49-F238E27FC236}">
                <a16:creationId xmlns:a16="http://schemas.microsoft.com/office/drawing/2014/main" id="{5BCBD21F-6170-2770-9901-A7ED6070E5A4}"/>
              </a:ext>
            </a:extLst>
          </p:cNvPr>
          <p:cNvPicPr>
            <a:picLocks noChangeAspect="1"/>
          </p:cNvPicPr>
          <p:nvPr/>
        </p:nvPicPr>
        <p:blipFill>
          <a:blip r:embed="rId3"/>
          <a:stretch>
            <a:fillRect/>
          </a:stretch>
        </p:blipFill>
        <p:spPr>
          <a:xfrm>
            <a:off x="5956216" y="3457224"/>
            <a:ext cx="5131488" cy="2728648"/>
          </a:xfrm>
          <a:prstGeom prst="rect">
            <a:avLst/>
          </a:prstGeom>
        </p:spPr>
      </p:pic>
      <p:sp>
        <p:nvSpPr>
          <p:cNvPr id="8" name="TextBox 7">
            <a:extLst>
              <a:ext uri="{FF2B5EF4-FFF2-40B4-BE49-F238E27FC236}">
                <a16:creationId xmlns:a16="http://schemas.microsoft.com/office/drawing/2014/main" id="{003320DE-BEDA-A964-C03A-6564F7468199}"/>
              </a:ext>
            </a:extLst>
          </p:cNvPr>
          <p:cNvSpPr txBox="1"/>
          <p:nvPr/>
        </p:nvSpPr>
        <p:spPr>
          <a:xfrm>
            <a:off x="592348" y="519470"/>
            <a:ext cx="4247508" cy="1708160"/>
          </a:xfrm>
          <a:prstGeom prst="rect">
            <a:avLst/>
          </a:prstGeom>
          <a:noFill/>
        </p:spPr>
        <p:txBody>
          <a:bodyPr wrap="square" rtlCol="0">
            <a:spAutoFit/>
          </a:bodyPr>
          <a:lstStyle/>
          <a:p>
            <a:r>
              <a:rPr lang="en-SG" sz="3500" dirty="0"/>
              <a:t>Pie Chart on Greenhouse Gas Emissions By Sector</a:t>
            </a:r>
          </a:p>
        </p:txBody>
      </p:sp>
      <p:sp>
        <p:nvSpPr>
          <p:cNvPr id="9" name="TextBox 8">
            <a:extLst>
              <a:ext uri="{FF2B5EF4-FFF2-40B4-BE49-F238E27FC236}">
                <a16:creationId xmlns:a16="http://schemas.microsoft.com/office/drawing/2014/main" id="{89D53D71-FE97-16EE-01BB-340D769231AB}"/>
              </a:ext>
            </a:extLst>
          </p:cNvPr>
          <p:cNvSpPr txBox="1"/>
          <p:nvPr/>
        </p:nvSpPr>
        <p:spPr>
          <a:xfrm>
            <a:off x="411890" y="2357747"/>
            <a:ext cx="5065884" cy="3970318"/>
          </a:xfrm>
          <a:prstGeom prst="rect">
            <a:avLst/>
          </a:prstGeom>
          <a:noFill/>
        </p:spPr>
        <p:txBody>
          <a:bodyPr wrap="square" rtlCol="0">
            <a:spAutoFit/>
          </a:bodyPr>
          <a:lstStyle/>
          <a:p>
            <a:r>
              <a:rPr lang="en-SG" dirty="0"/>
              <a:t>Reason </a:t>
            </a:r>
            <a:r>
              <a:rPr lang="en-SG" dirty="0">
                <a:sym typeface="Wingdings" panose="05000000000000000000" pitchFamily="2" charset="2"/>
              </a:rPr>
              <a:t></a:t>
            </a:r>
            <a:r>
              <a:rPr lang="en-SG" dirty="0"/>
              <a:t> I chose pie chart for this data as it contains different percentages of how much the different greenhouse gases holds in the total emissions.</a:t>
            </a:r>
            <a:endParaRPr lang="en-SG" dirty="0">
              <a:latin typeface="Google Sans"/>
            </a:endParaRPr>
          </a:p>
          <a:p>
            <a:endParaRPr lang="en-US" dirty="0">
              <a:latin typeface="Google Sans"/>
            </a:endParaRPr>
          </a:p>
          <a:p>
            <a:r>
              <a:rPr lang="en-US" dirty="0">
                <a:latin typeface="Google Sans"/>
              </a:rPr>
              <a:t>This bar chart suggests the top 3 highest emitted greenhouse gases are from the industry, power, and transport. This implies that these 3 sectors are producing the most greenhouse gases and are contributing majorly to climate change (global warming) </a:t>
            </a:r>
          </a:p>
          <a:p>
            <a:endParaRPr lang="en-US" dirty="0">
              <a:latin typeface="Google Sans"/>
            </a:endParaRPr>
          </a:p>
          <a:p>
            <a:r>
              <a:rPr lang="en-US" dirty="0">
                <a:latin typeface="Google Sans"/>
              </a:rPr>
              <a:t>Thus, if the government would want to reduce the emissions, they can focus more on these areas.</a:t>
            </a:r>
            <a:endParaRPr lang="en-SG" dirty="0"/>
          </a:p>
        </p:txBody>
      </p:sp>
    </p:spTree>
    <p:extLst>
      <p:ext uri="{BB962C8B-B14F-4D97-AF65-F5344CB8AC3E}">
        <p14:creationId xmlns:p14="http://schemas.microsoft.com/office/powerpoint/2010/main" val="3772654782"/>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223A3C"/>
      </a:dk2>
      <a:lt2>
        <a:srgbClr val="E8E5E2"/>
      </a:lt2>
      <a:accent1>
        <a:srgbClr val="4687CA"/>
      </a:accent1>
      <a:accent2>
        <a:srgbClr val="34ACB8"/>
      </a:accent2>
      <a:accent3>
        <a:srgbClr val="3FB48E"/>
      </a:accent3>
      <a:accent4>
        <a:srgbClr val="34B856"/>
      </a:accent4>
      <a:accent5>
        <a:srgbClr val="52B640"/>
      </a:accent5>
      <a:accent6>
        <a:srgbClr val="7CB233"/>
      </a:accent6>
      <a:hlink>
        <a:srgbClr val="319332"/>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160</TotalTime>
  <Words>2068</Words>
  <Application>Microsoft Office PowerPoint</Application>
  <PresentationFormat>Widescreen</PresentationFormat>
  <Paragraphs>185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Google Sans</vt:lpstr>
      <vt:lpstr>Helvetica Neue</vt:lpstr>
      <vt:lpstr>Arial</vt:lpstr>
      <vt:lpstr>Seaford</vt:lpstr>
      <vt:lpstr>LevelVTI</vt:lpstr>
      <vt:lpstr>PDAS CA1</vt:lpstr>
      <vt:lpstr>Data Analysis Question</vt:lpstr>
      <vt:lpstr>Reason why I pick the problem statement</vt:lpstr>
      <vt:lpstr>Insights</vt:lpstr>
      <vt:lpstr>Data Analysis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LIM JUN YI</dc:creator>
  <cp:lastModifiedBy>LIM JUN YI</cp:lastModifiedBy>
  <cp:revision>5</cp:revision>
  <dcterms:created xsi:type="dcterms:W3CDTF">2023-12-14T08:37:19Z</dcterms:created>
  <dcterms:modified xsi:type="dcterms:W3CDTF">2023-12-14T11:19:28Z</dcterms:modified>
</cp:coreProperties>
</file>