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83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3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89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2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58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48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688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7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45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04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94D-7D6A-4378-93F6-A3A33186E34B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2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3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</a:extLst>
            </p:cNvPr>
            <p:cNvSpPr/>
            <p:nvPr/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</a:extLst>
            </p:cNvPr>
            <p:cNvSpPr/>
            <p:nvPr/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</a:extLst>
            </p:cNvPr>
            <p:cNvSpPr/>
            <p:nvPr/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</a:extLst>
            </p:cNvPr>
            <p:cNvSpPr/>
            <p:nvPr/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</a:extLst>
            </p:cNvPr>
            <p:cNvSpPr/>
            <p:nvPr/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</a:extLst>
            </p:cNvPr>
            <p:cNvSpPr/>
            <p:nvPr/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FD30-2122-4F4A-97B4-D0A849E36C5F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672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tablebuilder.singstat.gov.sg/table/CT/16631" TargetMode="External"/><Relationship Id="rId3" Type="http://schemas.openxmlformats.org/officeDocument/2006/relationships/hyperlink" Target="https://beta.data.gov.sg/collections/676/datasets/d_ae92f125ca6bf7e3bba260c137a68c79/view" TargetMode="External"/><Relationship Id="rId7" Type="http://schemas.openxmlformats.org/officeDocument/2006/relationships/hyperlink" Target="https://tablebuilder.singstat.gov.sg/table/CT/16640" TargetMode="External"/><Relationship Id="rId2" Type="http://schemas.openxmlformats.org/officeDocument/2006/relationships/hyperlink" Target="https://stats.mom.gov.sg/Pages/EmploymentTimeSeries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ablebuilder.singstat.gov.sg/table/CT/16659" TargetMode="External"/><Relationship Id="rId5" Type="http://schemas.openxmlformats.org/officeDocument/2006/relationships/hyperlink" Target="https://beta.data.gov.sg/collections/1919/view" TargetMode="External"/><Relationship Id="rId4" Type="http://schemas.openxmlformats.org/officeDocument/2006/relationships/hyperlink" Target="https://beta.data.gov.sg/collections/652/view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1EA5BB-A258-4E22-94F4-C79A44136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13" name="Oval 12">
            <a:extLst>
              <a:ext uri="{FF2B5EF4-FFF2-40B4-BE49-F238E27FC236}">
                <a16:creationId xmlns:a16="http://schemas.microsoft.com/office/drawing/2014/main" id="{D4ABA013-0939-4293-B39F-3B85576FB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22250" y="1219200"/>
            <a:ext cx="373689" cy="373689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5" name="Graphic 10">
            <a:extLst>
              <a:ext uri="{FF2B5EF4-FFF2-40B4-BE49-F238E27FC236}">
                <a16:creationId xmlns:a16="http://schemas.microsoft.com/office/drawing/2014/main" id="{51E206C0-387B-4108-8BD3-D98A4DA7E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5890" y="28456"/>
            <a:ext cx="1977027" cy="1977027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F34F6-363F-0B16-0E09-C9ADA83C1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634" y="728905"/>
            <a:ext cx="5893683" cy="3184274"/>
          </a:xfrm>
        </p:spPr>
        <p:txBody>
          <a:bodyPr anchor="b">
            <a:normAutofit/>
          </a:bodyPr>
          <a:lstStyle/>
          <a:p>
            <a:pPr algn="l"/>
            <a:r>
              <a:rPr lang="en-SG" sz="5400" dirty="0"/>
              <a:t>PDAS CA2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9F9B0-7379-4689-3C56-9B67C8AF5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753" y="4072044"/>
            <a:ext cx="5912715" cy="1495379"/>
          </a:xfrm>
        </p:spPr>
        <p:txBody>
          <a:bodyPr>
            <a:normAutofit/>
          </a:bodyPr>
          <a:lstStyle/>
          <a:p>
            <a:pPr algn="l"/>
            <a:r>
              <a:rPr lang="en-SG" sz="2200" dirty="0"/>
              <a:t>LIM JUN YI</a:t>
            </a:r>
          </a:p>
          <a:p>
            <a:pPr algn="l"/>
            <a:r>
              <a:rPr lang="en-SG" sz="2200" dirty="0"/>
              <a:t>DAAA/FT/1B/03</a:t>
            </a:r>
          </a:p>
          <a:p>
            <a:pPr algn="l"/>
            <a:r>
              <a:rPr lang="en-SG" sz="2200" dirty="0"/>
              <a:t>P2308924</a:t>
            </a:r>
          </a:p>
        </p:txBody>
      </p:sp>
      <p:pic>
        <p:nvPicPr>
          <p:cNvPr id="4" name="Picture 3" descr="Sunlit desk">
            <a:extLst>
              <a:ext uri="{FF2B5EF4-FFF2-40B4-BE49-F238E27FC236}">
                <a16:creationId xmlns:a16="http://schemas.microsoft.com/office/drawing/2014/main" id="{6C9F2A66-BC6F-D2A4-EFB0-0FA2C5CD91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69" r="30513" b="-2"/>
          <a:stretch/>
        </p:blipFill>
        <p:spPr>
          <a:xfrm>
            <a:off x="7330303" y="1"/>
            <a:ext cx="4851171" cy="6858000"/>
          </a:xfrm>
          <a:prstGeom prst="rect">
            <a:avLst/>
          </a:prstGeom>
        </p:spPr>
      </p:pic>
      <p:sp useBgFill="1">
        <p:nvSpPr>
          <p:cNvPr id="17" name="Graphic 10">
            <a:extLst>
              <a:ext uri="{FF2B5EF4-FFF2-40B4-BE49-F238E27FC236}">
                <a16:creationId xmlns:a16="http://schemas.microsoft.com/office/drawing/2014/main" id="{74A68384-D945-4F45-B9FB-C5A00DCC9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967314" y="5207478"/>
            <a:ext cx="719888" cy="719888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850F4-4BC4-2CFF-D94C-570EE1355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Employment Rate by Gender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A3EEFA-0C04-165D-9884-F49388F6A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652" y="1417171"/>
            <a:ext cx="4505954" cy="2629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B3681A-1B3E-DFEA-C23F-206F765DB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488" y="1416992"/>
            <a:ext cx="5191552" cy="28141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170AD4-78B6-82EE-224A-64749664A5DC}"/>
              </a:ext>
            </a:extLst>
          </p:cNvPr>
          <p:cNvSpPr txBox="1"/>
          <p:nvPr/>
        </p:nvSpPr>
        <p:spPr>
          <a:xfrm>
            <a:off x="974652" y="4046438"/>
            <a:ext cx="291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EDA on the dataset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3161E9-9032-A495-8103-4AAAEDC27B31}"/>
              </a:ext>
            </a:extLst>
          </p:cNvPr>
          <p:cNvSpPr txBox="1"/>
          <p:nvPr/>
        </p:nvSpPr>
        <p:spPr>
          <a:xfrm>
            <a:off x="5953488" y="4270791"/>
            <a:ext cx="305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Data Manipulation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53E9C4-1B4E-EC66-7164-83E277B46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52" y="4415770"/>
            <a:ext cx="4782217" cy="12860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619F3B-3BB6-F4A8-CCA7-C01E130775E1}"/>
              </a:ext>
            </a:extLst>
          </p:cNvPr>
          <p:cNvSpPr txBox="1"/>
          <p:nvPr/>
        </p:nvSpPr>
        <p:spPr>
          <a:xfrm>
            <a:off x="974652" y="5701824"/>
            <a:ext cx="360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Checking for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2279014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8547A-C209-60E8-AF0A-E848B474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Employment Rate by Gender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69EC41-E501-9DFA-0314-39CA385CF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230" y="1365262"/>
            <a:ext cx="7168947" cy="28360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27D48D-55A5-51A4-991E-D00BA4643EAD}"/>
              </a:ext>
            </a:extLst>
          </p:cNvPr>
          <p:cNvSpPr txBox="1"/>
          <p:nvPr/>
        </p:nvSpPr>
        <p:spPr>
          <a:xfrm>
            <a:off x="2294229" y="4108859"/>
            <a:ext cx="725521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700" dirty="0"/>
              <a:t>Observation:</a:t>
            </a:r>
          </a:p>
          <a:p>
            <a:r>
              <a:rPr lang="en-US" sz="1700" dirty="0"/>
              <a:t>When simply glancing through it, there doesn't seem to have much of a difference between the 3 sections. </a:t>
            </a:r>
          </a:p>
          <a:p>
            <a:r>
              <a:rPr lang="en-US" sz="1700" dirty="0"/>
              <a:t>However, after closer observation, there is a slight increase of the employment rate for the females, which contributes to the increase of employment. </a:t>
            </a:r>
          </a:p>
          <a:p>
            <a:r>
              <a:rPr lang="en-US" sz="1700" dirty="0"/>
              <a:t>This suggests that companies are beginning to take in more females into the workforce.</a:t>
            </a:r>
            <a:endParaRPr lang="en-SG" sz="1700" dirty="0"/>
          </a:p>
        </p:txBody>
      </p:sp>
    </p:spTree>
    <p:extLst>
      <p:ext uri="{BB962C8B-B14F-4D97-AF65-F5344CB8AC3E}">
        <p14:creationId xmlns:p14="http://schemas.microsoft.com/office/powerpoint/2010/main" val="280567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0366-A360-D552-94EC-522C99AD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202"/>
            <a:ext cx="10515600" cy="1209750"/>
          </a:xfrm>
        </p:spPr>
        <p:txBody>
          <a:bodyPr>
            <a:normAutofit/>
          </a:bodyPr>
          <a:lstStyle/>
          <a:p>
            <a:r>
              <a:rPr lang="en-SG" sz="4000" dirty="0"/>
              <a:t>Job Vacancy to Unemployed Person Ratio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687DA9-03D5-67AF-1AF5-919C05BBB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06" y="1255698"/>
            <a:ext cx="3648584" cy="23625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B5AA00-8E03-2DB5-45D4-A5D3B313F312}"/>
              </a:ext>
            </a:extLst>
          </p:cNvPr>
          <p:cNvSpPr txBox="1"/>
          <p:nvPr/>
        </p:nvSpPr>
        <p:spPr>
          <a:xfrm>
            <a:off x="907406" y="3743864"/>
            <a:ext cx="298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EDA on the dataset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912B43-8626-E5F5-FDE7-86CFC0872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763" y="1244623"/>
            <a:ext cx="6394264" cy="28685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C3F6BF-FC63-1EB1-9CCB-792E6BC0025A}"/>
              </a:ext>
            </a:extLst>
          </p:cNvPr>
          <p:cNvSpPr txBox="1"/>
          <p:nvPr/>
        </p:nvSpPr>
        <p:spPr>
          <a:xfrm>
            <a:off x="6102944" y="3209026"/>
            <a:ext cx="3433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Data Manipulation &amp; Transforming the tables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B03B7E-BEE0-EE21-E679-D33CCCB30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763" y="4113196"/>
            <a:ext cx="6394264" cy="21000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8E9DAC-084B-041F-01E5-379425F50CE6}"/>
              </a:ext>
            </a:extLst>
          </p:cNvPr>
          <p:cNvSpPr txBox="1"/>
          <p:nvPr/>
        </p:nvSpPr>
        <p:spPr>
          <a:xfrm>
            <a:off x="6323161" y="5451894"/>
            <a:ext cx="3652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Merging employment &amp; job vacancy ratio tables together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7EA1FD-0146-0059-B756-A6BBC10EFF4A}"/>
              </a:ext>
            </a:extLst>
          </p:cNvPr>
          <p:cNvSpPr txBox="1"/>
          <p:nvPr/>
        </p:nvSpPr>
        <p:spPr>
          <a:xfrm>
            <a:off x="9751917" y="4124813"/>
            <a:ext cx="17483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300" dirty="0"/>
              <a:t>Changing the dtype to allow merging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7451948-825E-2549-B2E5-33DD07B0A9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116" y="4221738"/>
            <a:ext cx="3920874" cy="10534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53F2DF4-0764-648C-3C82-EC8F341952A5}"/>
              </a:ext>
            </a:extLst>
          </p:cNvPr>
          <p:cNvSpPr txBox="1"/>
          <p:nvPr/>
        </p:nvSpPr>
        <p:spPr>
          <a:xfrm>
            <a:off x="619960" y="5275226"/>
            <a:ext cx="3191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Checking for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1095619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322A-DF67-B3E2-41AC-5461CF2C0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dirty="0"/>
              <a:t>Job Vacancy to Unemployed Person Ratio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1E44B8-570C-D8AD-B8D7-59B14D19C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9762"/>
            <a:ext cx="4687669" cy="3181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C670CC-7275-2D83-2660-D15206BA6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637" y="1329761"/>
            <a:ext cx="4579622" cy="31818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6C3495-E747-D76E-31B0-8C601419324F}"/>
              </a:ext>
            </a:extLst>
          </p:cNvPr>
          <p:cNvSpPr txBox="1"/>
          <p:nvPr/>
        </p:nvSpPr>
        <p:spPr>
          <a:xfrm>
            <a:off x="652730" y="4511615"/>
            <a:ext cx="544327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Total employment = 2402.209 + 701.337 * (J.V.U.P.R.) </a:t>
            </a:r>
          </a:p>
          <a:p>
            <a:endParaRPr lang="en-US" sz="1700" dirty="0"/>
          </a:p>
          <a:p>
            <a:r>
              <a:rPr lang="en-US" sz="1700" dirty="0"/>
              <a:t>This suggests that when the ratio of jobs available to unemployed is 1, the total employment increases by an estimated amount of 701 thousand people who are employed.</a:t>
            </a:r>
            <a:endParaRPr lang="en-SG" sz="17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B1BE06-BBE6-F84E-8051-58E9A865C207}"/>
              </a:ext>
            </a:extLst>
          </p:cNvPr>
          <p:cNvSpPr/>
          <p:nvPr/>
        </p:nvSpPr>
        <p:spPr>
          <a:xfrm>
            <a:off x="2889849" y="1915064"/>
            <a:ext cx="1992702" cy="232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3C52C4-E847-FFA3-FC28-EA553B454C78}"/>
              </a:ext>
            </a:extLst>
          </p:cNvPr>
          <p:cNvSpPr txBox="1"/>
          <p:nvPr/>
        </p:nvSpPr>
        <p:spPr>
          <a:xfrm>
            <a:off x="3528203" y="1329761"/>
            <a:ext cx="2708696" cy="492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300" dirty="0"/>
              <a:t>R-Squared suggests model had predicted the values moderately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03DC0C-E0C2-0477-9442-A524024CC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8244" y="3541143"/>
            <a:ext cx="2077271" cy="3914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1BC1F9-1D87-77EB-B93A-5E379010B44B}"/>
              </a:ext>
            </a:extLst>
          </p:cNvPr>
          <p:cNvSpPr txBox="1"/>
          <p:nvPr/>
        </p:nvSpPr>
        <p:spPr>
          <a:xfrm>
            <a:off x="6207138" y="4383644"/>
            <a:ext cx="5443270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According to the Pearson correlation coefficient, the correlation coefficient between is 0.67, which suggests that the relationship is positively moderate. </a:t>
            </a:r>
          </a:p>
          <a:p>
            <a:endParaRPr lang="en-US" sz="1700" dirty="0"/>
          </a:p>
          <a:p>
            <a:r>
              <a:rPr lang="en-US" sz="1700" dirty="0"/>
              <a:t>This means that there's still other factors that have a higher impact towards employment in SG.</a:t>
            </a:r>
            <a:endParaRPr lang="en-SG" sz="1700" dirty="0"/>
          </a:p>
        </p:txBody>
      </p:sp>
    </p:spTree>
    <p:extLst>
      <p:ext uri="{BB962C8B-B14F-4D97-AF65-F5344CB8AC3E}">
        <p14:creationId xmlns:p14="http://schemas.microsoft.com/office/powerpoint/2010/main" val="196740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640EC-E891-7110-0F1A-B4046690E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800" dirty="0"/>
              <a:t>Labour Force by highest qualification attained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F7BB01-A5EE-37DF-E002-03FA8F5B4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449" y="1794604"/>
            <a:ext cx="4420217" cy="27245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8CCFEC-AC56-2CEE-C0A0-EC60523075A6}"/>
              </a:ext>
            </a:extLst>
          </p:cNvPr>
          <p:cNvSpPr txBox="1"/>
          <p:nvPr/>
        </p:nvSpPr>
        <p:spPr>
          <a:xfrm>
            <a:off x="5766449" y="4570184"/>
            <a:ext cx="3191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EDA on the dataset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F8905A-3D5D-97A6-679B-D76C25D50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258" y="2631366"/>
            <a:ext cx="3997378" cy="1172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229177-721B-AB66-CE8B-D805C7457241}"/>
              </a:ext>
            </a:extLst>
          </p:cNvPr>
          <p:cNvSpPr txBox="1"/>
          <p:nvPr/>
        </p:nvSpPr>
        <p:spPr>
          <a:xfrm>
            <a:off x="1294258" y="3890514"/>
            <a:ext cx="328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Checking for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542080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025D3-196D-3AB4-7340-DE0BA926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800" dirty="0"/>
              <a:t>Labour Force by highest qualification attained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FE7C9B-6677-7B01-0EEF-00410D8CB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42" y="1690688"/>
            <a:ext cx="5279358" cy="38235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643DC6-6B49-F18B-B6F9-E1C794A240CF}"/>
              </a:ext>
            </a:extLst>
          </p:cNvPr>
          <p:cNvSpPr txBox="1"/>
          <p:nvPr/>
        </p:nvSpPr>
        <p:spPr>
          <a:xfrm>
            <a:off x="6096000" y="1690599"/>
            <a:ext cx="525780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700" dirty="0"/>
              <a:t>Observation:</a:t>
            </a:r>
          </a:p>
          <a:p>
            <a:r>
              <a:rPr lang="en-SG" sz="1700" dirty="0"/>
              <a:t>‘Degree’ holders have increase drastically throughout the 3 sections.</a:t>
            </a:r>
          </a:p>
          <a:p>
            <a:endParaRPr lang="en-SG" sz="1700" dirty="0"/>
          </a:p>
          <a:p>
            <a:r>
              <a:rPr lang="en-SG" sz="1700" dirty="0"/>
              <a:t>Other qualifications have either increase or decrease slightly.</a:t>
            </a:r>
          </a:p>
          <a:p>
            <a:endParaRPr lang="en-SG" sz="1700" dirty="0"/>
          </a:p>
          <a:p>
            <a:r>
              <a:rPr lang="en-SG" sz="1700" dirty="0"/>
              <a:t>This suggests that majority of the companies are beginning to look for ‘Degree’ holders more than any other qualifications.</a:t>
            </a:r>
          </a:p>
          <a:p>
            <a:endParaRPr lang="en-SG" sz="1700" dirty="0"/>
          </a:p>
          <a:p>
            <a:r>
              <a:rPr lang="en-SG" sz="1700" dirty="0"/>
              <a:t>The positive trend of ‘Degree’ holders looks similar to the increasing trend of employment in SG </a:t>
            </a:r>
            <a:r>
              <a:rPr lang="en-SG" sz="1700" dirty="0">
                <a:sym typeface="Wingdings" panose="05000000000000000000" pitchFamily="2" charset="2"/>
              </a:rPr>
              <a:t> this suggests that qualifications are important to employment (‘Degree’ holders).</a:t>
            </a:r>
            <a:endParaRPr lang="en-SG" sz="1700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93908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9CC54-92E4-2128-25C1-0E9AC8D8D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800" dirty="0"/>
              <a:t>Labour Force by highest qualification attained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005B26-D646-9CE6-7347-51558A4EF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6692"/>
            <a:ext cx="5425999" cy="40681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1D4DAE-8C98-E65E-3758-07B9E05DF969}"/>
              </a:ext>
            </a:extLst>
          </p:cNvPr>
          <p:cNvSpPr txBox="1"/>
          <p:nvPr/>
        </p:nvSpPr>
        <p:spPr>
          <a:xfrm>
            <a:off x="6401701" y="1594105"/>
            <a:ext cx="48145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To observe better on the relationship between Total Employment &amp; Total ‘Degree’ holders in SG.</a:t>
            </a:r>
          </a:p>
          <a:p>
            <a:endParaRPr lang="en-SG" dirty="0"/>
          </a:p>
          <a:p>
            <a:r>
              <a:rPr lang="en-SG" dirty="0"/>
              <a:t>Observation:</a:t>
            </a:r>
          </a:p>
          <a:p>
            <a:r>
              <a:rPr lang="en-SG" dirty="0"/>
              <a:t>The trends for both ‘Degree’ holders and Total Employment have similar shapes.</a:t>
            </a:r>
          </a:p>
          <a:p>
            <a:endParaRPr lang="en-SG" dirty="0"/>
          </a:p>
          <a:p>
            <a:r>
              <a:rPr lang="en-SG" dirty="0"/>
              <a:t>This suggests that the relationship between the 2 is most likely positively strong.</a:t>
            </a:r>
          </a:p>
          <a:p>
            <a:endParaRPr lang="en-SG" dirty="0"/>
          </a:p>
          <a:p>
            <a:r>
              <a:rPr lang="en-SG" dirty="0"/>
              <a:t>I can conclude that having a high qualification (e.g. ‘Degree’) has a huge impact on the total employment in Singapore.</a:t>
            </a:r>
          </a:p>
        </p:txBody>
      </p:sp>
    </p:spTree>
    <p:extLst>
      <p:ext uri="{BB962C8B-B14F-4D97-AF65-F5344CB8AC3E}">
        <p14:creationId xmlns:p14="http://schemas.microsoft.com/office/powerpoint/2010/main" val="1753056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7A7AD-AE07-4EF9-E333-1C7F6274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8846"/>
          </a:xfrm>
        </p:spPr>
        <p:txBody>
          <a:bodyPr>
            <a:normAutofit/>
          </a:bodyPr>
          <a:lstStyle/>
          <a:p>
            <a:r>
              <a:rPr lang="en-SG" sz="3800" dirty="0"/>
              <a:t>Median Duration among Unemployed people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F1D30D-EAAA-9666-B77D-7605DAE63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417" y="1357982"/>
            <a:ext cx="3696216" cy="2314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39866B-1935-1F6B-7C0A-E68C17380732}"/>
              </a:ext>
            </a:extLst>
          </p:cNvPr>
          <p:cNvSpPr txBox="1"/>
          <p:nvPr/>
        </p:nvSpPr>
        <p:spPr>
          <a:xfrm>
            <a:off x="1349417" y="3747214"/>
            <a:ext cx="288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EDA on the dataset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0E2356-611E-FA37-DB1D-960CC23D9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417" y="4190880"/>
            <a:ext cx="3759571" cy="8617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37F85B-9350-D829-8E35-CDB182C965B0}"/>
              </a:ext>
            </a:extLst>
          </p:cNvPr>
          <p:cNvSpPr txBox="1"/>
          <p:nvPr/>
        </p:nvSpPr>
        <p:spPr>
          <a:xfrm>
            <a:off x="1349417" y="5126941"/>
            <a:ext cx="3455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Checking for missing values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3CB7D2-02B0-E5CC-F375-7935BD59F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698" y="1217733"/>
            <a:ext cx="4142076" cy="28817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892D73-C922-6C92-90FB-3BD66286E1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1049" y="4209500"/>
            <a:ext cx="5461394" cy="20200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FCE43C-6239-8CD9-254F-86598B4D4524}"/>
              </a:ext>
            </a:extLst>
          </p:cNvPr>
          <p:cNvSpPr txBox="1"/>
          <p:nvPr/>
        </p:nvSpPr>
        <p:spPr>
          <a:xfrm>
            <a:off x="7461849" y="3323475"/>
            <a:ext cx="25619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500" dirty="0"/>
              <a:t>Transforming the dataset to allow merging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3ADB41-A645-D1EA-6629-E6C1E96A94A7}"/>
              </a:ext>
            </a:extLst>
          </p:cNvPr>
          <p:cNvSpPr txBox="1"/>
          <p:nvPr/>
        </p:nvSpPr>
        <p:spPr>
          <a:xfrm>
            <a:off x="7366958" y="5311607"/>
            <a:ext cx="34102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500" dirty="0"/>
              <a:t>Changing of dtype &amp; </a:t>
            </a:r>
          </a:p>
          <a:p>
            <a:r>
              <a:rPr lang="en-SG" sz="1500" dirty="0"/>
              <a:t>merging employment with duration</a:t>
            </a:r>
          </a:p>
        </p:txBody>
      </p:sp>
    </p:spTree>
    <p:extLst>
      <p:ext uri="{BB962C8B-B14F-4D97-AF65-F5344CB8AC3E}">
        <p14:creationId xmlns:p14="http://schemas.microsoft.com/office/powerpoint/2010/main" val="470019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209E-4F24-491A-0A07-B996FB79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6860"/>
          </a:xfrm>
        </p:spPr>
        <p:txBody>
          <a:bodyPr>
            <a:normAutofit/>
          </a:bodyPr>
          <a:lstStyle/>
          <a:p>
            <a:r>
              <a:rPr lang="en-SG" sz="3800" dirty="0"/>
              <a:t>Median Duration among Unemployed people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70A65C-14CD-4CB9-436B-45D03A3D3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028" y="1268478"/>
            <a:ext cx="4768549" cy="32410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7094A4-8BA4-C8A5-9DA9-7302B37D2601}"/>
              </a:ext>
            </a:extLst>
          </p:cNvPr>
          <p:cNvSpPr txBox="1"/>
          <p:nvPr/>
        </p:nvSpPr>
        <p:spPr>
          <a:xfrm>
            <a:off x="838200" y="4632385"/>
            <a:ext cx="544327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Total employment = 4780.243 - 201.248 * (Duration) </a:t>
            </a:r>
          </a:p>
          <a:p>
            <a:endParaRPr lang="en-US" sz="1700" dirty="0"/>
          </a:p>
          <a:p>
            <a:r>
              <a:rPr lang="en-US" sz="1700" dirty="0"/>
              <a:t>This suggests that the higher the duration of a person being unemployed, the lower the total employment is in Singapore.</a:t>
            </a:r>
            <a:endParaRPr lang="en-SG" sz="17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E50064-551B-621A-904B-BC331D065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108" y="1181450"/>
            <a:ext cx="4505864" cy="30947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25B5BA-1B69-81CF-F0D2-6DC46ACDA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6407" y="1658042"/>
            <a:ext cx="2410078" cy="3720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6D40BB-4579-BBAF-64D3-509F1A5C3CAA}"/>
              </a:ext>
            </a:extLst>
          </p:cNvPr>
          <p:cNvSpPr txBox="1"/>
          <p:nvPr/>
        </p:nvSpPr>
        <p:spPr>
          <a:xfrm>
            <a:off x="6748522" y="4239969"/>
            <a:ext cx="450586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According to the Pearson correlation coefficient, the correlation coefficient between the variables is -0.59, which suggests that the relationship is negatively moderate. </a:t>
            </a:r>
          </a:p>
          <a:p>
            <a:r>
              <a:rPr lang="en-US" sz="1700" dirty="0"/>
              <a:t>However, since linear model's prediction (red line) fits the graph poorly, I will not be making any predictions.</a:t>
            </a:r>
            <a:endParaRPr lang="en-SG" sz="1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30F1BA-1483-C749-5813-6FC73B2BFBEB}"/>
              </a:ext>
            </a:extLst>
          </p:cNvPr>
          <p:cNvSpPr/>
          <p:nvPr/>
        </p:nvSpPr>
        <p:spPr>
          <a:xfrm>
            <a:off x="3105509" y="1844083"/>
            <a:ext cx="1984076" cy="252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733A0C-19E1-23C5-33B0-539235E66422}"/>
              </a:ext>
            </a:extLst>
          </p:cNvPr>
          <p:cNvSpPr txBox="1"/>
          <p:nvPr/>
        </p:nvSpPr>
        <p:spPr>
          <a:xfrm>
            <a:off x="3819640" y="1207724"/>
            <a:ext cx="2367955" cy="492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300" dirty="0"/>
              <a:t>Low R-squared suggests the model predicted poorly</a:t>
            </a:r>
          </a:p>
        </p:txBody>
      </p:sp>
    </p:spTree>
    <p:extLst>
      <p:ext uri="{BB962C8B-B14F-4D97-AF65-F5344CB8AC3E}">
        <p14:creationId xmlns:p14="http://schemas.microsoft.com/office/powerpoint/2010/main" val="3197240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94DE4-EC16-335B-97DD-359038C6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2354"/>
          </a:xfrm>
        </p:spPr>
        <p:txBody>
          <a:bodyPr>
            <a:noAutofit/>
          </a:bodyPr>
          <a:lstStyle/>
          <a:p>
            <a:r>
              <a:rPr lang="en-US" sz="3500" dirty="0"/>
              <a:t>Average Monthly Household Expenditure </a:t>
            </a:r>
            <a:br>
              <a:rPr lang="en-US" sz="3500" dirty="0"/>
            </a:br>
            <a:r>
              <a:rPr lang="en-US" sz="3500" dirty="0"/>
              <a:t>Among Resident Households</a:t>
            </a:r>
            <a:endParaRPr lang="en-SG" sz="3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B83520-8386-04F4-061D-89E11E29D93D}"/>
              </a:ext>
            </a:extLst>
          </p:cNvPr>
          <p:cNvSpPr txBox="1"/>
          <p:nvPr/>
        </p:nvSpPr>
        <p:spPr>
          <a:xfrm>
            <a:off x="838200" y="1828801"/>
            <a:ext cx="92719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For this analysis, I will be using the monthly household expenditure to compare throughout the 3 sections. Therefore, I will be comparing the average monthly household expenditure around the middle years of the 3 sections.</a:t>
            </a:r>
          </a:p>
          <a:p>
            <a:endParaRPr lang="en-SG" dirty="0"/>
          </a:p>
          <a:p>
            <a:r>
              <a:rPr lang="en-SG" dirty="0"/>
              <a:t>This dataset contains the average monthly household expenditure for household sizes of 1 to 6, which is useful as it covers a wide range of the households in Singapore.</a:t>
            </a:r>
          </a:p>
          <a:p>
            <a:endParaRPr lang="en-SG" dirty="0"/>
          </a:p>
          <a:p>
            <a:r>
              <a:rPr lang="en-SG" dirty="0"/>
              <a:t>However, I couldn’t find the dataset that is in between section 1 (2005 - 2010), so I had to compromise and use a dataset that is for the years 2002 – 2003.</a:t>
            </a:r>
          </a:p>
          <a:p>
            <a:endParaRPr lang="en-SG" dirty="0"/>
          </a:p>
          <a:p>
            <a:r>
              <a:rPr lang="en-SG" dirty="0"/>
              <a:t>I chose to compromise instead of changing datasets as my focus for this analysis is to observe if there are any trends present in the charts. If there is, I can then relate it back to how it affects employment in Singapore.</a:t>
            </a:r>
          </a:p>
        </p:txBody>
      </p:sp>
    </p:spTree>
    <p:extLst>
      <p:ext uri="{BB962C8B-B14F-4D97-AF65-F5344CB8AC3E}">
        <p14:creationId xmlns:p14="http://schemas.microsoft.com/office/powerpoint/2010/main" val="403695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172B2-8CF1-E471-E1C7-EA8754CC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General Analysis Question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42626-7E52-0D87-04B9-EB040E6CF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 algn="ctr">
              <a:buNone/>
            </a:pPr>
            <a:r>
              <a:rPr lang="en-US" sz="4500" b="1" i="0" dirty="0">
                <a:solidFill>
                  <a:srgbClr val="000000"/>
                </a:solidFill>
                <a:effectLst/>
                <a:latin typeface="Helvetica Neue"/>
              </a:rPr>
              <a:t>What is employment </a:t>
            </a:r>
          </a:p>
          <a:p>
            <a:pPr marL="0" indent="0" algn="ctr">
              <a:buNone/>
            </a:pPr>
            <a:r>
              <a:rPr lang="en-US" sz="4500" b="1" i="0" dirty="0">
                <a:solidFill>
                  <a:srgbClr val="000000"/>
                </a:solidFill>
                <a:effectLst/>
                <a:latin typeface="Helvetica Neue"/>
              </a:rPr>
              <a:t>in Singapore affected by?</a:t>
            </a:r>
          </a:p>
          <a:p>
            <a:endParaRPr lang="en-SG" sz="4000" dirty="0"/>
          </a:p>
        </p:txBody>
      </p:sp>
    </p:spTree>
    <p:extLst>
      <p:ext uri="{BB962C8B-B14F-4D97-AF65-F5344CB8AC3E}">
        <p14:creationId xmlns:p14="http://schemas.microsoft.com/office/powerpoint/2010/main" val="758180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9328-29D1-DFA1-880D-D11B4DB7F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5486"/>
          </a:xfrm>
        </p:spPr>
        <p:txBody>
          <a:bodyPr>
            <a:noAutofit/>
          </a:bodyPr>
          <a:lstStyle/>
          <a:p>
            <a:r>
              <a:rPr lang="en-US" sz="3500" dirty="0"/>
              <a:t>Average Monthly Household Expenditure </a:t>
            </a:r>
            <a:br>
              <a:rPr lang="en-US" sz="3500" dirty="0"/>
            </a:br>
            <a:r>
              <a:rPr lang="en-US" sz="3500" dirty="0"/>
              <a:t>Among Resident Households</a:t>
            </a:r>
            <a:endParaRPr lang="en-SG" sz="3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1C9C0C-E6B0-C7EB-95A3-54EF73358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75" y="1474160"/>
            <a:ext cx="3754006" cy="20598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1A6855-50BF-F5A6-4F36-16DE244366D9}"/>
              </a:ext>
            </a:extLst>
          </p:cNvPr>
          <p:cNvSpPr txBox="1"/>
          <p:nvPr/>
        </p:nvSpPr>
        <p:spPr>
          <a:xfrm>
            <a:off x="315174" y="3687871"/>
            <a:ext cx="308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EDA on 2002/03 dataset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16C371-9B9F-0CF8-C3F8-846374637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74" y="4217356"/>
            <a:ext cx="3557026" cy="15679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D295FB-066E-6576-3DA4-1C2BB0962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090" y="1474160"/>
            <a:ext cx="3933528" cy="20598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FC6497-5622-5229-039F-2778B71DD3D2}"/>
              </a:ext>
            </a:extLst>
          </p:cNvPr>
          <p:cNvSpPr txBox="1"/>
          <p:nvPr/>
        </p:nvSpPr>
        <p:spPr>
          <a:xfrm>
            <a:off x="4015090" y="3684403"/>
            <a:ext cx="308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EDA on 2007/08 dataset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33E1479-5863-CDD5-48A9-F95CA43FCF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090" y="4217356"/>
            <a:ext cx="3558419" cy="15679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F56C4F6-0944-1D33-CD0F-EE1FB258B9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4038" y="1440612"/>
            <a:ext cx="4072787" cy="216568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81F480-078F-9BC5-FC1A-D815C15B98C7}"/>
              </a:ext>
            </a:extLst>
          </p:cNvPr>
          <p:cNvSpPr txBox="1"/>
          <p:nvPr/>
        </p:nvSpPr>
        <p:spPr>
          <a:xfrm>
            <a:off x="7804038" y="3684403"/>
            <a:ext cx="308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EDA on 2017/18 dataset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73955EE-C152-85B8-8609-009A6EE001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4038" y="4217355"/>
            <a:ext cx="3580864" cy="156799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BF50433-672E-0D2B-E6AD-FD61F81F7D81}"/>
              </a:ext>
            </a:extLst>
          </p:cNvPr>
          <p:cNvSpPr txBox="1"/>
          <p:nvPr/>
        </p:nvSpPr>
        <p:spPr>
          <a:xfrm>
            <a:off x="4015090" y="6013596"/>
            <a:ext cx="375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Checking for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420881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C787E-78DD-25B3-4F97-8B1862E13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6860"/>
          </a:xfrm>
        </p:spPr>
        <p:txBody>
          <a:bodyPr>
            <a:normAutofit/>
          </a:bodyPr>
          <a:lstStyle/>
          <a:p>
            <a:r>
              <a:rPr lang="en-US" sz="3500" dirty="0"/>
              <a:t>Average Monthly Household Expenditure </a:t>
            </a:r>
            <a:br>
              <a:rPr lang="en-US" sz="3500" dirty="0"/>
            </a:br>
            <a:r>
              <a:rPr lang="en-US" sz="3500" dirty="0"/>
              <a:t>Among Resident Households</a:t>
            </a:r>
            <a:endParaRPr lang="en-SG" sz="3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D9557-69E9-7CB9-AE1A-8CAF9F5F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144" y="1371159"/>
            <a:ext cx="6567613" cy="28126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600D97-92A1-4F13-11B8-841E38F6A731}"/>
              </a:ext>
            </a:extLst>
          </p:cNvPr>
          <p:cNvSpPr txBox="1"/>
          <p:nvPr/>
        </p:nvSpPr>
        <p:spPr>
          <a:xfrm>
            <a:off x="2516144" y="4183811"/>
            <a:ext cx="65070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Generally, there is an increase in the average monthly household expenditures for all household sizes throughout the 3 sections.</a:t>
            </a:r>
          </a:p>
          <a:p>
            <a:r>
              <a:rPr lang="en-SG" dirty="0"/>
              <a:t>I will infer that since there is an increase in the monthly expenditures </a:t>
            </a:r>
            <a:r>
              <a:rPr lang="en-SG" dirty="0">
                <a:sym typeface="Wingdings" panose="05000000000000000000" pitchFamily="2" charset="2"/>
              </a:rPr>
              <a:t> People are starting to take notice of the higher standards of living  They have a more sense of urgency to find a job to cover these expenditures  Increases the employment in Singapore.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712C31-4602-81D8-8132-D955321BEE9A}"/>
              </a:ext>
            </a:extLst>
          </p:cNvPr>
          <p:cNvSpPr txBox="1"/>
          <p:nvPr/>
        </p:nvSpPr>
        <p:spPr>
          <a:xfrm>
            <a:off x="9079550" y="1656273"/>
            <a:ext cx="25620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Disclaimer:</a:t>
            </a:r>
          </a:p>
          <a:p>
            <a:r>
              <a:rPr lang="en-SG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This is just an inference and household expenditures may not have any relationships with employment.</a:t>
            </a:r>
          </a:p>
          <a:p>
            <a:r>
              <a:rPr lang="en-SG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However, the chart shown proves that the trend does </a:t>
            </a:r>
            <a:r>
              <a:rPr lang="en-SG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not appear to be false</a:t>
            </a:r>
          </a:p>
        </p:txBody>
      </p:sp>
    </p:spTree>
    <p:extLst>
      <p:ext uri="{BB962C8B-B14F-4D97-AF65-F5344CB8AC3E}">
        <p14:creationId xmlns:p14="http://schemas.microsoft.com/office/powerpoint/2010/main" val="439750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2879-6B94-D4C2-CDD8-75E01A751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7EC3B-BEF4-38CE-4D0B-6E018C31A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200" dirty="0"/>
              <a:t>After analysing multiple datasets &amp; graphs, I can conclude the results of the factors mentioned in this slide (Simplified Conclusion of factors):</a:t>
            </a:r>
          </a:p>
          <a:p>
            <a:pPr lvl="1"/>
            <a:r>
              <a:rPr lang="en-SG" sz="1700" dirty="0"/>
              <a:t>Total Wage Change = </a:t>
            </a:r>
            <a:r>
              <a:rPr lang="en-SG" sz="1700" b="1" dirty="0"/>
              <a:t>No clear </a:t>
            </a:r>
            <a:r>
              <a:rPr lang="en-SG" sz="1700" dirty="0"/>
              <a:t>relationship with Employment</a:t>
            </a:r>
          </a:p>
          <a:p>
            <a:pPr lvl="1"/>
            <a:r>
              <a:rPr lang="en-SG" sz="1700" dirty="0"/>
              <a:t>Gender = </a:t>
            </a:r>
            <a:r>
              <a:rPr lang="en-SG" sz="1700" b="1" dirty="0"/>
              <a:t>More</a:t>
            </a:r>
            <a:r>
              <a:rPr lang="en-SG" sz="1700" dirty="0"/>
              <a:t> females </a:t>
            </a:r>
            <a:r>
              <a:rPr lang="en-SG" sz="1700" b="1" dirty="0"/>
              <a:t>improves</a:t>
            </a:r>
            <a:r>
              <a:rPr lang="en-SG" sz="1700" dirty="0"/>
              <a:t> employment ? (Only if companies are willing to)</a:t>
            </a:r>
          </a:p>
          <a:p>
            <a:pPr lvl="1"/>
            <a:r>
              <a:rPr lang="en-SG" sz="1700" dirty="0"/>
              <a:t>Job Vacancy = </a:t>
            </a:r>
            <a:r>
              <a:rPr lang="en-SG" sz="1700" b="1" dirty="0"/>
              <a:t>Higher</a:t>
            </a:r>
            <a:r>
              <a:rPr lang="en-SG" sz="1700" dirty="0"/>
              <a:t> number of vacant jobs </a:t>
            </a:r>
            <a:r>
              <a:rPr lang="en-SG" sz="1700" b="1" dirty="0"/>
              <a:t>improves</a:t>
            </a:r>
            <a:r>
              <a:rPr lang="en-SG" sz="1700" dirty="0"/>
              <a:t> employment</a:t>
            </a:r>
          </a:p>
          <a:p>
            <a:pPr lvl="1"/>
            <a:r>
              <a:rPr lang="en-SG" sz="1700" dirty="0"/>
              <a:t>Qualifications = </a:t>
            </a:r>
            <a:r>
              <a:rPr lang="en-SG" sz="1700" b="1" dirty="0"/>
              <a:t>Better</a:t>
            </a:r>
            <a:r>
              <a:rPr lang="en-SG" sz="1700" dirty="0"/>
              <a:t> Qualifications </a:t>
            </a:r>
            <a:r>
              <a:rPr lang="en-SG" sz="1700" b="1" dirty="0"/>
              <a:t>improves</a:t>
            </a:r>
            <a:r>
              <a:rPr lang="en-SG" sz="1700" dirty="0"/>
              <a:t> employment</a:t>
            </a:r>
          </a:p>
          <a:p>
            <a:pPr lvl="1"/>
            <a:r>
              <a:rPr lang="en-SG" sz="1700" dirty="0"/>
              <a:t>Median Duration when Unemployed = </a:t>
            </a:r>
            <a:r>
              <a:rPr lang="en-SG" sz="1700" b="1" dirty="0"/>
              <a:t>Longer</a:t>
            </a:r>
            <a:r>
              <a:rPr lang="en-SG" sz="1700" dirty="0"/>
              <a:t> duration </a:t>
            </a:r>
            <a:r>
              <a:rPr lang="en-SG" sz="1700" b="1" dirty="0"/>
              <a:t>worsens</a:t>
            </a:r>
            <a:r>
              <a:rPr lang="en-SG" sz="1700" dirty="0"/>
              <a:t> employment</a:t>
            </a:r>
          </a:p>
          <a:p>
            <a:pPr lvl="1"/>
            <a:r>
              <a:rPr lang="en-SG" sz="1700" dirty="0"/>
              <a:t>Average Monthly Household Expenditure = </a:t>
            </a:r>
            <a:r>
              <a:rPr lang="en-SG" sz="1700" b="1" dirty="0"/>
              <a:t>Higher</a:t>
            </a:r>
            <a:r>
              <a:rPr lang="en-SG" sz="1700" dirty="0"/>
              <a:t> expenditure </a:t>
            </a:r>
            <a:r>
              <a:rPr lang="en-SG" sz="1700" b="1" dirty="0"/>
              <a:t>improves</a:t>
            </a:r>
            <a:r>
              <a:rPr lang="en-SG" sz="1700" dirty="0"/>
              <a:t> employment</a:t>
            </a:r>
          </a:p>
          <a:p>
            <a:pPr marL="457200" lvl="1" indent="0">
              <a:buNone/>
            </a:pPr>
            <a:endParaRPr lang="en-SG" sz="1600" dirty="0"/>
          </a:p>
          <a:p>
            <a:pPr marL="0" indent="0">
              <a:buNone/>
            </a:pPr>
            <a:r>
              <a:rPr lang="en-SG" sz="2000" dirty="0"/>
              <a:t>All things considered, I have not covered ALL factors that relates to employment. I have picked out datasets and factors that I found interesting to be covered in this analysis.</a:t>
            </a:r>
          </a:p>
        </p:txBody>
      </p:sp>
    </p:spTree>
    <p:extLst>
      <p:ext uri="{BB962C8B-B14F-4D97-AF65-F5344CB8AC3E}">
        <p14:creationId xmlns:p14="http://schemas.microsoft.com/office/powerpoint/2010/main" val="580339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FA5E-A26F-5B82-3E31-34174F4B8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Potential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2DF65-D123-B031-D658-78720C99F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sz="2000" dirty="0"/>
              <a:t>After concluding, I have come up with potential solutions that may improve employment according to the analysis. However, these solutions are not guaranteed that it will improve employment in Singapore.</a:t>
            </a:r>
          </a:p>
          <a:p>
            <a:pPr marL="457200" indent="-457200">
              <a:buAutoNum type="arabicPeriod"/>
            </a:pPr>
            <a:r>
              <a:rPr lang="en-SG" sz="2000" dirty="0"/>
              <a:t>Companies</a:t>
            </a:r>
          </a:p>
          <a:p>
            <a:pPr lvl="1"/>
            <a:r>
              <a:rPr lang="en-SG" sz="1600" dirty="0"/>
              <a:t>They should hire </a:t>
            </a:r>
            <a:r>
              <a:rPr lang="en-SG" sz="1600" b="1" dirty="0"/>
              <a:t>more</a:t>
            </a:r>
            <a:r>
              <a:rPr lang="en-SG" sz="1600" dirty="0"/>
              <a:t> females into their companies.</a:t>
            </a:r>
          </a:p>
          <a:p>
            <a:pPr lvl="1"/>
            <a:r>
              <a:rPr lang="en-SG" sz="1600" dirty="0"/>
              <a:t>They can offer incentives (e.g. To cover household expenses) which may bring in more people who are willing to be employed.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2000" dirty="0"/>
              <a:t>Individuals </a:t>
            </a:r>
          </a:p>
          <a:p>
            <a:pPr lvl="1"/>
            <a:r>
              <a:rPr lang="en-SG" sz="1600" dirty="0"/>
              <a:t>They should attain the </a:t>
            </a:r>
            <a:r>
              <a:rPr lang="en-SG" sz="1600" b="1" dirty="0"/>
              <a:t>highest</a:t>
            </a:r>
            <a:r>
              <a:rPr lang="en-SG" sz="1600" dirty="0"/>
              <a:t> qualification possible (preferably a Degree).</a:t>
            </a:r>
          </a:p>
          <a:p>
            <a:pPr lvl="1"/>
            <a:r>
              <a:rPr lang="en-SG" sz="1600" dirty="0"/>
              <a:t>Try to find a job as </a:t>
            </a:r>
            <a:r>
              <a:rPr lang="en-SG" sz="1600" b="1" dirty="0"/>
              <a:t>early</a:t>
            </a:r>
            <a:r>
              <a:rPr lang="en-SG" sz="1600" dirty="0"/>
              <a:t> on as possible (e.g. build experience, familiarize with the work environment).</a:t>
            </a:r>
          </a:p>
          <a:p>
            <a:pPr marL="0" indent="0">
              <a:buNone/>
            </a:pPr>
            <a:endParaRPr lang="en-SG" sz="2000" dirty="0"/>
          </a:p>
          <a:p>
            <a:pPr marL="0" indent="0">
              <a:buNone/>
            </a:pP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356640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2C86-0C5A-DBF9-01D7-D6036251E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F3987-8775-02B6-E07D-ED28CA3C1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Datasets used:</a:t>
            </a:r>
          </a:p>
          <a:p>
            <a:r>
              <a:rPr lang="en-US" sz="1500" dirty="0"/>
              <a:t>Number of Employed Persons Aged Fifteen Years and Over: </a:t>
            </a:r>
            <a:r>
              <a:rPr lang="en-US" sz="1500" dirty="0">
                <a:hlinkClick r:id="rId2"/>
              </a:rPr>
              <a:t>https://stats.mom.gov.sg/Pages/EmploymentTimeSeries.aspx</a:t>
            </a:r>
            <a:endParaRPr lang="en-US" sz="1500" dirty="0"/>
          </a:p>
          <a:p>
            <a:r>
              <a:rPr lang="en-US" sz="1500" dirty="0"/>
              <a:t>Total Wage Change: </a:t>
            </a:r>
            <a:r>
              <a:rPr lang="en-US" sz="1500" dirty="0">
                <a:hlinkClick r:id="rId3"/>
              </a:rPr>
              <a:t>https://beta.data.gov.sg/collections/676/datasets/d_ae92f125ca6bf7e3bba260c137a68c79/view</a:t>
            </a:r>
            <a:endParaRPr lang="en-US" sz="1500" dirty="0"/>
          </a:p>
          <a:p>
            <a:r>
              <a:rPr lang="en-US" sz="1500" dirty="0"/>
              <a:t>Number of Employed Persons Aged Fifteen Years and Over: </a:t>
            </a:r>
            <a:r>
              <a:rPr lang="en-US" sz="1500" dirty="0">
                <a:hlinkClick r:id="rId2"/>
              </a:rPr>
              <a:t>https://stats.mom.gov.sg/Pages/EmploymentTimeSeries.aspx</a:t>
            </a:r>
            <a:endParaRPr lang="en-US" sz="1500" dirty="0"/>
          </a:p>
          <a:p>
            <a:r>
              <a:rPr lang="en-US" sz="1500" dirty="0"/>
              <a:t>Employment Rate of Residents Aged 25 to 64 by Sex: https://beta.data.gov.sg/datasets/d_ca7a8eedf7b8cbe05d5a140a6dc9fc3c/view </a:t>
            </a:r>
          </a:p>
          <a:p>
            <a:r>
              <a:rPr lang="en-US" sz="1500" dirty="0"/>
              <a:t>Job Vacancy to Unemployed Person Ratio: </a:t>
            </a:r>
            <a:r>
              <a:rPr lang="en-US" sz="1500" dirty="0">
                <a:hlinkClick r:id="rId4"/>
              </a:rPr>
              <a:t>https://beta.data.gov.sg/collections/652/view</a:t>
            </a:r>
            <a:endParaRPr lang="en-US" sz="1500" dirty="0"/>
          </a:p>
          <a:p>
            <a:r>
              <a:rPr lang="en-US" sz="1500" dirty="0"/>
              <a:t>Median Duration among unemployed people: </a:t>
            </a:r>
            <a:r>
              <a:rPr lang="en-US" sz="1500" dirty="0">
                <a:hlinkClick r:id="rId5"/>
              </a:rPr>
              <a:t>https://beta.data.gov.sg/collections/1919/view</a:t>
            </a:r>
            <a:endParaRPr lang="en-US" sz="1500" dirty="0"/>
          </a:p>
          <a:p>
            <a:r>
              <a:rPr lang="en-US" sz="1500" dirty="0"/>
              <a:t>Average Monthly Household Expenditure Among Resident Households (2002, 2003): </a:t>
            </a:r>
            <a:r>
              <a:rPr lang="en-US" sz="1500" dirty="0">
                <a:hlinkClick r:id="rId6"/>
              </a:rPr>
              <a:t>https://tablebuilder.singstat.gov.sg/table/CT/16659</a:t>
            </a:r>
            <a:endParaRPr lang="en-US" sz="1500" dirty="0"/>
          </a:p>
          <a:p>
            <a:r>
              <a:rPr lang="en-US" sz="1500" dirty="0"/>
              <a:t>Average Monthly Household Expenditure Among Resident Households (2007, 2008): </a:t>
            </a:r>
            <a:r>
              <a:rPr lang="en-US" sz="1500" dirty="0">
                <a:hlinkClick r:id="rId7"/>
              </a:rPr>
              <a:t>https://tablebuilder.singstat.gov.sg/table/CT/16640</a:t>
            </a:r>
            <a:endParaRPr lang="en-US" sz="1500" dirty="0"/>
          </a:p>
          <a:p>
            <a:r>
              <a:rPr lang="en-US" sz="1500" dirty="0"/>
              <a:t>Average Monthly Household Expenditure Among Resident Households (2017, 2018): </a:t>
            </a:r>
            <a:r>
              <a:rPr lang="en-US" sz="1500" dirty="0">
                <a:hlinkClick r:id="rId8"/>
              </a:rPr>
              <a:t>https://tablebuilder.singstat.gov.sg/table/CT/16631</a:t>
            </a:r>
            <a:endParaRPr lang="en-US" sz="1500" dirty="0"/>
          </a:p>
          <a:p>
            <a:endParaRPr lang="en-SG" sz="1500" dirty="0"/>
          </a:p>
        </p:txBody>
      </p:sp>
    </p:spTree>
    <p:extLst>
      <p:ext uri="{BB962C8B-B14F-4D97-AF65-F5344CB8AC3E}">
        <p14:creationId xmlns:p14="http://schemas.microsoft.com/office/powerpoint/2010/main" val="2280147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472FB-76ED-C2B9-4C63-5913A8FA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C06B3-6AE5-F78E-C01F-BE69D57FF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Seaford" panose="00000500000000000000" pitchFamily="2" charset="0"/>
              </a:rPr>
              <a:t>Employment is something everyone needs to face when they grow old as money doesn't just come from the sky for free. Expenses, responsibilities, daily expenditures are a part of life, and we will need to have the ability to cover them to progress in life.</a:t>
            </a: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Seaford" panose="00000500000000000000" pitchFamily="2" charset="0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Seaford" panose="00000500000000000000" pitchFamily="2" charset="0"/>
              </a:rPr>
              <a:t>In this data analysis, I will be looking at employment and how different factors affect the rate of employment. I'm currently a Year 1 Poly Student and am interested in how I can improve in order to get the best chance when I graduate.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16552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DB874-9ADA-A3C6-D526-5BB74B41C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Sub-Analysis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5B3D8-2D34-8950-35ED-9884FFA64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sz="2400" dirty="0">
                <a:latin typeface="Seaford" panose="00000500000000000000" pitchFamily="2" charset="0"/>
              </a:rPr>
              <a:t>Before we begin to analyse the datasets chosen, I have formed some questions under the main General Analysis Question to allow myself to begin the thinking process even before </a:t>
            </a:r>
            <a:r>
              <a:rPr lang="en-SG" sz="2500" dirty="0">
                <a:latin typeface="Seaford" panose="00000500000000000000" pitchFamily="2" charset="0"/>
              </a:rPr>
              <a:t>plotting the graphs.</a:t>
            </a:r>
          </a:p>
          <a:p>
            <a:pPr marL="0" indent="0">
              <a:buNone/>
            </a:pPr>
            <a:endParaRPr lang="en-SG" sz="2500" dirty="0">
              <a:latin typeface="Seaford" panose="00000500000000000000" pitchFamily="2" charset="0"/>
            </a:endParaRPr>
          </a:p>
          <a:p>
            <a:pPr marL="457200" indent="-457200">
              <a:buAutoNum type="arabicPeriod"/>
            </a:pPr>
            <a:r>
              <a:rPr lang="en-SG" sz="2500" dirty="0">
                <a:latin typeface="Seaford" panose="00000500000000000000" pitchFamily="2" charset="0"/>
              </a:rPr>
              <a:t>Is Salary really a main factor affecting employment in Singapore?</a:t>
            </a:r>
          </a:p>
          <a:p>
            <a:pPr marL="457200" indent="-457200">
              <a:buAutoNum type="arabicPeriod"/>
            </a:pPr>
            <a:r>
              <a:rPr lang="en-SG" sz="2500" dirty="0">
                <a:latin typeface="Seaford" panose="00000500000000000000" pitchFamily="2" charset="0"/>
              </a:rPr>
              <a:t>Which factor has the most impact on employment?</a:t>
            </a:r>
          </a:p>
          <a:p>
            <a:pPr marL="457200" indent="-457200">
              <a:buAutoNum type="arabicPeriod"/>
            </a:pPr>
            <a:r>
              <a:rPr lang="en-SG" sz="2500" dirty="0">
                <a:latin typeface="Seaford" panose="00000500000000000000" pitchFamily="2" charset="0"/>
              </a:rPr>
              <a:t>Are there any potential solutions to help employment in Singapore?</a:t>
            </a:r>
          </a:p>
        </p:txBody>
      </p:sp>
    </p:spTree>
    <p:extLst>
      <p:ext uri="{BB962C8B-B14F-4D97-AF65-F5344CB8AC3E}">
        <p14:creationId xmlns:p14="http://schemas.microsoft.com/office/powerpoint/2010/main" val="3339558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DFEAE-8C49-31A2-FE01-8DDC0FE30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52054"/>
            <a:ext cx="9905999" cy="898715"/>
          </a:xfrm>
        </p:spPr>
        <p:txBody>
          <a:bodyPr>
            <a:normAutofit/>
          </a:bodyPr>
          <a:lstStyle/>
          <a:p>
            <a:pPr algn="ctr"/>
            <a:r>
              <a:rPr lang="en-SG" dirty="0"/>
              <a:t>Dataset Analysis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F36FF-3843-7263-9C32-BD356105F0AB}"/>
              </a:ext>
            </a:extLst>
          </p:cNvPr>
          <p:cNvSpPr txBox="1"/>
          <p:nvPr/>
        </p:nvSpPr>
        <p:spPr>
          <a:xfrm>
            <a:off x="3361287" y="2155711"/>
            <a:ext cx="1965650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dirty="0"/>
              <a:t>Exploratory Data Analysis (EDA)</a:t>
            </a:r>
          </a:p>
          <a:p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729A26-1438-82E6-39B6-0CBA37000980}"/>
              </a:ext>
            </a:extLst>
          </p:cNvPr>
          <p:cNvSpPr txBox="1"/>
          <p:nvPr/>
        </p:nvSpPr>
        <p:spPr>
          <a:xfrm>
            <a:off x="6680621" y="2155711"/>
            <a:ext cx="1965650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dirty="0"/>
              <a:t>Graph / Plot </a:t>
            </a:r>
          </a:p>
          <a:p>
            <a:r>
              <a:rPr lang="en-SG" dirty="0"/>
              <a:t>on the dataset</a:t>
            </a:r>
          </a:p>
          <a:p>
            <a:endParaRPr lang="en-SG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A5B26EC-3BA1-18D2-7705-79C52FA43D1C}"/>
              </a:ext>
            </a:extLst>
          </p:cNvPr>
          <p:cNvSpPr/>
          <p:nvPr/>
        </p:nvSpPr>
        <p:spPr>
          <a:xfrm>
            <a:off x="5421422" y="2389243"/>
            <a:ext cx="1169945" cy="45626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A9EF6E-4F37-6BA5-3C72-21FBF1B5796B}"/>
              </a:ext>
            </a:extLst>
          </p:cNvPr>
          <p:cNvSpPr txBox="1"/>
          <p:nvPr/>
        </p:nvSpPr>
        <p:spPr>
          <a:xfrm>
            <a:off x="3087589" y="3156679"/>
            <a:ext cx="25130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500" dirty="0"/>
              <a:t>- Find out what the data contains, data types, shape of the data</a:t>
            </a:r>
          </a:p>
          <a:p>
            <a:endParaRPr lang="en-SG" sz="1500" dirty="0"/>
          </a:p>
          <a:p>
            <a:r>
              <a:rPr lang="en-SG" sz="1500" dirty="0"/>
              <a:t>- Find more information on the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7DBF52-D99B-DCCC-6BBC-E007DEAAC692}"/>
              </a:ext>
            </a:extLst>
          </p:cNvPr>
          <p:cNvSpPr txBox="1"/>
          <p:nvPr/>
        </p:nvSpPr>
        <p:spPr>
          <a:xfrm>
            <a:off x="6591368" y="3156090"/>
            <a:ext cx="22548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500" dirty="0"/>
              <a:t>- Plotting a graph/chart that is suitable for that dataset</a:t>
            </a:r>
          </a:p>
          <a:p>
            <a:endParaRPr lang="en-SG" sz="1500" dirty="0"/>
          </a:p>
          <a:p>
            <a:r>
              <a:rPr lang="en-SG" sz="1500" dirty="0"/>
              <a:t>- Visualize and analyse the plot</a:t>
            </a:r>
          </a:p>
        </p:txBody>
      </p:sp>
    </p:spTree>
    <p:extLst>
      <p:ext uri="{BB962C8B-B14F-4D97-AF65-F5344CB8AC3E}">
        <p14:creationId xmlns:p14="http://schemas.microsoft.com/office/powerpoint/2010/main" val="3841626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9E254-9888-B8A2-6393-54F05863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Employment in Singapore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E70B1-94F6-6103-2E90-8DEA6A0E9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917" y="1465058"/>
            <a:ext cx="3658111" cy="24958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72A5BF-8922-927E-D071-AABED8CDD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080" y="1458228"/>
            <a:ext cx="5117299" cy="31052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C7A33E-1C87-B31A-73B3-413039398ED5}"/>
              </a:ext>
            </a:extLst>
          </p:cNvPr>
          <p:cNvSpPr txBox="1"/>
          <p:nvPr/>
        </p:nvSpPr>
        <p:spPr>
          <a:xfrm>
            <a:off x="1398917" y="3960956"/>
            <a:ext cx="280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EDA on the dataset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63B494-4610-9956-35B9-9FEF1CDD394C}"/>
              </a:ext>
            </a:extLst>
          </p:cNvPr>
          <p:cNvSpPr txBox="1"/>
          <p:nvPr/>
        </p:nvSpPr>
        <p:spPr>
          <a:xfrm>
            <a:off x="5810080" y="4563462"/>
            <a:ext cx="304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Data Manipulation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2AC240-9E63-94AB-E6E2-AD5F76E10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917" y="4387194"/>
            <a:ext cx="4114908" cy="1091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3C0D07-E8DC-3F1F-5478-8EED02716FB4}"/>
              </a:ext>
            </a:extLst>
          </p:cNvPr>
          <p:cNvSpPr txBox="1"/>
          <p:nvPr/>
        </p:nvSpPr>
        <p:spPr>
          <a:xfrm>
            <a:off x="1398917" y="5487020"/>
            <a:ext cx="365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Checking for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1223176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1F84E-A960-1047-4DEC-480F6202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079"/>
          </a:xfrm>
        </p:spPr>
        <p:txBody>
          <a:bodyPr/>
          <a:lstStyle/>
          <a:p>
            <a:r>
              <a:rPr lang="en-SG" dirty="0"/>
              <a:t>Employment in Singapore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9148A0-7D32-C815-DD2E-2BC94AAB1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16" y="1390365"/>
            <a:ext cx="6020640" cy="40772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F11947-302A-EC90-B87D-29610D9A83C0}"/>
              </a:ext>
            </a:extLst>
          </p:cNvPr>
          <p:cNvSpPr txBox="1"/>
          <p:nvPr/>
        </p:nvSpPr>
        <p:spPr>
          <a:xfrm>
            <a:off x="6293755" y="1390364"/>
            <a:ext cx="5412289" cy="4077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700" dirty="0"/>
              <a:t>I will be analysing the employment in Singapore by 3 sections:</a:t>
            </a:r>
          </a:p>
          <a:p>
            <a:pPr marL="342900" indent="-342900">
              <a:buAutoNum type="arabicPeriod"/>
            </a:pPr>
            <a:r>
              <a:rPr lang="en-SG" sz="1700" dirty="0"/>
              <a:t>Section 1 – 2005 to 2010</a:t>
            </a:r>
          </a:p>
          <a:p>
            <a:pPr marL="342900" indent="-342900">
              <a:buAutoNum type="arabicPeriod"/>
            </a:pPr>
            <a:r>
              <a:rPr lang="en-SG" sz="1700" dirty="0"/>
              <a:t>Section 2 – 2010 to 2015</a:t>
            </a:r>
          </a:p>
          <a:p>
            <a:pPr marL="342900" indent="-342900">
              <a:buAutoNum type="arabicPeriod"/>
            </a:pPr>
            <a:r>
              <a:rPr lang="en-SG" sz="1700" dirty="0"/>
              <a:t>Section 3 – 2015 to 2020</a:t>
            </a:r>
          </a:p>
          <a:p>
            <a:r>
              <a:rPr lang="en-US" sz="1700" dirty="0"/>
              <a:t>This will give me a wider range of data to analyze between each section, which can give a more informative on why.</a:t>
            </a:r>
            <a:endParaRPr lang="en-SG" sz="1700" dirty="0"/>
          </a:p>
          <a:p>
            <a:endParaRPr lang="en-SG" sz="1700" dirty="0"/>
          </a:p>
          <a:p>
            <a:r>
              <a:rPr lang="en-SG" sz="1700" dirty="0"/>
              <a:t>Observation:</a:t>
            </a:r>
          </a:p>
          <a:p>
            <a:r>
              <a:rPr lang="en-SG" sz="1700" dirty="0"/>
              <a:t>There is a moderately positive trend throughout the 3 sections.</a:t>
            </a:r>
          </a:p>
          <a:p>
            <a:endParaRPr lang="en-SG" sz="1700" dirty="0"/>
          </a:p>
          <a:p>
            <a:r>
              <a:rPr lang="en-SG" sz="1700" dirty="0"/>
              <a:t>I will begin to analyse why there is positive trend in the employment in Singapore.</a:t>
            </a:r>
          </a:p>
        </p:txBody>
      </p:sp>
    </p:spTree>
    <p:extLst>
      <p:ext uri="{BB962C8B-B14F-4D97-AF65-F5344CB8AC3E}">
        <p14:creationId xmlns:p14="http://schemas.microsoft.com/office/powerpoint/2010/main" val="3997907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07CF-8EB4-F21A-4047-FD05D2841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Total Wage Change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97310-33EC-2E52-5129-0C01971FD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77" y="1614887"/>
            <a:ext cx="4140337" cy="26289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5F221F-6390-5BE6-2F28-9BD26A213707}"/>
              </a:ext>
            </a:extLst>
          </p:cNvPr>
          <p:cNvSpPr txBox="1"/>
          <p:nvPr/>
        </p:nvSpPr>
        <p:spPr>
          <a:xfrm>
            <a:off x="928777" y="4243841"/>
            <a:ext cx="247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EDA on the dataset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2B771F-AEA0-C034-7F34-9BD740C7A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152" y="1614887"/>
            <a:ext cx="4744112" cy="11050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485064-0E4D-B421-108F-212C9C876A5D}"/>
              </a:ext>
            </a:extLst>
          </p:cNvPr>
          <p:cNvSpPr txBox="1"/>
          <p:nvPr/>
        </p:nvSpPr>
        <p:spPr>
          <a:xfrm>
            <a:off x="5751152" y="2872597"/>
            <a:ext cx="396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Checking for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3467687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0E582-160F-D6F3-7806-52EF6C5A0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Total Wage Change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0A80C7-8AF9-FAB0-06BE-424540E69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24" y="1437291"/>
            <a:ext cx="5982535" cy="42106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B451D4-C137-256E-D42B-D8D4CE1A3997}"/>
              </a:ext>
            </a:extLst>
          </p:cNvPr>
          <p:cNvSpPr txBox="1"/>
          <p:nvPr/>
        </p:nvSpPr>
        <p:spPr>
          <a:xfrm>
            <a:off x="6283587" y="1437291"/>
            <a:ext cx="519525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Observation:</a:t>
            </a:r>
          </a:p>
          <a:p>
            <a:r>
              <a:rPr lang="en-US" sz="1700" dirty="0"/>
              <a:t>Around 2008 - 2009, there was a massive dip in total wage . Section 1 had the highest peak, but the lowest dip. </a:t>
            </a:r>
          </a:p>
          <a:p>
            <a:endParaRPr lang="en-US" sz="1700" dirty="0"/>
          </a:p>
          <a:p>
            <a:r>
              <a:rPr lang="en-US" sz="1700" dirty="0"/>
              <a:t>Section 2 had the more stable total wage change.</a:t>
            </a:r>
          </a:p>
          <a:p>
            <a:r>
              <a:rPr lang="en-US" sz="1700" dirty="0"/>
              <a:t> </a:t>
            </a:r>
          </a:p>
          <a:p>
            <a:r>
              <a:rPr lang="en-US" sz="1700" dirty="0"/>
              <a:t>Section 3 had generally a lower total wage change compared to section 2, and it ended with a low dip.</a:t>
            </a:r>
          </a:p>
          <a:p>
            <a:endParaRPr lang="en-US" sz="1700" dirty="0"/>
          </a:p>
          <a:p>
            <a:r>
              <a:rPr lang="en-US" sz="1700" dirty="0"/>
              <a:t>I can tell that there is a </a:t>
            </a:r>
            <a:r>
              <a:rPr lang="en-US" sz="1700" b="1" dirty="0"/>
              <a:t>poor relationship </a:t>
            </a:r>
            <a:r>
              <a:rPr lang="en-US" sz="1700" dirty="0"/>
              <a:t>between the total wage change &amp; employment in Singapore as there is </a:t>
            </a:r>
            <a:r>
              <a:rPr lang="en-US" sz="1700" b="1" dirty="0"/>
              <a:t>no clear trend </a:t>
            </a:r>
            <a:r>
              <a:rPr lang="en-US" sz="1700" dirty="0"/>
              <a:t>noticed in the line plot.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853325020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AnalogousFromLightSeedLeftStep">
      <a:dk1>
        <a:srgbClr val="000000"/>
      </a:dk1>
      <a:lt1>
        <a:srgbClr val="FFFFFF"/>
      </a:lt1>
      <a:dk2>
        <a:srgbClr val="412C24"/>
      </a:dk2>
      <a:lt2>
        <a:srgbClr val="E8E6E2"/>
      </a:lt2>
      <a:accent1>
        <a:srgbClr val="91A5C3"/>
      </a:accent1>
      <a:accent2>
        <a:srgbClr val="7BA9B4"/>
      </a:accent2>
      <a:accent3>
        <a:srgbClr val="80AAA0"/>
      </a:accent3>
      <a:accent4>
        <a:srgbClr val="77AE8B"/>
      </a:accent4>
      <a:accent5>
        <a:srgbClr val="84AC82"/>
      </a:accent5>
      <a:accent6>
        <a:srgbClr val="8EAA74"/>
      </a:accent6>
      <a:hlink>
        <a:srgbClr val="967F5B"/>
      </a:hlink>
      <a:folHlink>
        <a:srgbClr val="7F7F7F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1718</Words>
  <Application>Microsoft Office PowerPoint</Application>
  <PresentationFormat>Widescreen</PresentationFormat>
  <Paragraphs>160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Helvetica Neue</vt:lpstr>
      <vt:lpstr>Arial</vt:lpstr>
      <vt:lpstr>Courier New</vt:lpstr>
      <vt:lpstr>Open sans</vt:lpstr>
      <vt:lpstr>Seaford</vt:lpstr>
      <vt:lpstr>Segoe UI</vt:lpstr>
      <vt:lpstr>Wingdings</vt:lpstr>
      <vt:lpstr>MinimalXOVTI</vt:lpstr>
      <vt:lpstr>PDAS CA2</vt:lpstr>
      <vt:lpstr>General Analysis Question </vt:lpstr>
      <vt:lpstr>Background Information</vt:lpstr>
      <vt:lpstr>Sub-Analysis Questions</vt:lpstr>
      <vt:lpstr>Dataset Analysis Process</vt:lpstr>
      <vt:lpstr>Employment in Singapore</vt:lpstr>
      <vt:lpstr>Employment in Singapore</vt:lpstr>
      <vt:lpstr>Total Wage Change</vt:lpstr>
      <vt:lpstr>Total Wage Change</vt:lpstr>
      <vt:lpstr>Employment Rate by Gender</vt:lpstr>
      <vt:lpstr>Employment Rate by Gender</vt:lpstr>
      <vt:lpstr>Job Vacancy to Unemployed Person Ratio</vt:lpstr>
      <vt:lpstr>Job Vacancy to Unemployed Person Ratio</vt:lpstr>
      <vt:lpstr>Labour Force by highest qualification attained</vt:lpstr>
      <vt:lpstr>Labour Force by highest qualification attained</vt:lpstr>
      <vt:lpstr>Labour Force by highest qualification attained</vt:lpstr>
      <vt:lpstr>Median Duration among Unemployed people</vt:lpstr>
      <vt:lpstr>Median Duration among Unemployed people</vt:lpstr>
      <vt:lpstr>Average Monthly Household Expenditure  Among Resident Households</vt:lpstr>
      <vt:lpstr>Average Monthly Household Expenditure  Among Resident Households</vt:lpstr>
      <vt:lpstr>Average Monthly Household Expenditure  Among Resident Households</vt:lpstr>
      <vt:lpstr>Conclusion</vt:lpstr>
      <vt:lpstr>Potential Solutions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PDAS CA2</dc:title>
  <dc:creator>LIM JUN YI</dc:creator>
  <cp:lastModifiedBy>LIM JUN YI</cp:lastModifiedBy>
  <cp:revision>17</cp:revision>
  <dcterms:created xsi:type="dcterms:W3CDTF">2024-02-04T14:48:14Z</dcterms:created>
  <dcterms:modified xsi:type="dcterms:W3CDTF">2024-02-05T09:42:00Z</dcterms:modified>
</cp:coreProperties>
</file>