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</p:sldIdLst>
  <p:sldSz cy="6858000" cx="12192000"/>
  <p:notesSz cx="9144000" cy="6858000"/>
  <p:embeddedFontLst>
    <p:embeddedFont>
      <p:font typeface="Tahoma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1" roundtripDataSignature="AMtx7mgnQerBv3egxyo+2qBZesiz3mnN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B1896C-EDC9-4577-A6EE-9C1C3C3D133E}">
  <a:tblStyle styleId="{DAB1896C-EDC9-4577-A6EE-9C1C3C3D133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15F5C80-93EA-4B67-82BC-29683A914B2D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Tahoma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Tahoma-regular.fntdata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79484" y="0"/>
            <a:ext cx="3962400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xxxelppa.tistory.com/75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1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2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2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2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0" name="Google Shape;450;p2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2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p2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2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2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2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2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7" name="Google Shape;497;p2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7" name="Google Shape;507;p2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2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2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3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3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3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p3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3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3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3" name="Google Shape;573;p3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3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3" name="Google Shape;583;p3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p3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3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3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3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2" name="Google Shape;622;p3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3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2" name="Google Shape;632;p3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4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4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4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5" name="Google Shape;655;p4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4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4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3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p43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43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8" name="Google Shape;678;p44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9" name="Google Shape;679;p44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4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7" name="Google Shape;687;p4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4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4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4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4" name="Google Shape;704;p4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4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2" name="Google Shape;712;p4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9" name="Google Shape;719;p4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4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0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50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8" name="Google Shape;728;p50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1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51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51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52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p52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 -&gt; 할당한 공간에 저장할 수 있는 자료의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배열 참조형 -&gt; 할당한 공간에 저장할 수 있는 배열의 형태를 지정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그렇다면 메모리에 속성, 기능을 저장할 수 있는 형태는 어떤걸로 지정하는가?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바로 클래스!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‘사용자 정의 자료형‘ 이다.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 int를 예를 들어 보자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자료형은 자료가 가진 형태를 나타내는 것이지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스스로가 자료(data)는 아니다.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기본 자료형은 값을 저장할 수 있는 메모리공간(변수)과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클래스는 값과 기능을 저장할 수 있는 메모리 공간과 구조에 대한 설계도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클래스는 자료형이다. 이 사실을 잊어선 안된다. 왜냐면 자료형은 그 자료가 가진 형태를 나타내는 것이기 때문에 스스로는 사용될 수 없다. 누군가가 그 형태를 가지는 실체를 만들어 내야만 사용할 수 있다. 이런 관점에서 배열과 배열 객체를 바라보자. 배열도 동일한 자료형의 값을 담을 수 있는 공간이다. 그렇기 때문에 int[] a; 라고한다면, a라는 변수는 이제부터 int라는 자료형의 값을 담을 수 있어. 딱 여기까지다. 그 이상도 이하도 아니다. '담을 수 있다'는 것과 '사용할 수 있다'는 다르다.</a:t>
            </a:r>
            <a:br>
              <a:rPr lang="en-US"/>
            </a:br>
            <a:br>
              <a:rPr lang="en-US"/>
            </a:b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출처: </a:t>
            </a:r>
            <a:r>
              <a:rPr b="0" i="0" lang="en-US" sz="1200" u="sng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https://xxxelppa.tistory.com/75</a:t>
            </a:r>
            <a:r>
              <a:rPr b="0" i="0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[뭐 그럭 저럭]</a:t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5"/>
          <p:cNvSpPr/>
          <p:nvPr/>
        </p:nvSpPr>
        <p:spPr>
          <a:xfrm>
            <a:off x="-25400" y="6786563"/>
            <a:ext cx="12241213" cy="968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5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5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5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2738" y="155575"/>
            <a:ext cx="1503362" cy="3873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93" name="Google Shape;93;p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OOP</a:t>
              </a:r>
              <a:b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b="1" i="0" lang="en-US" sz="32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(Object Oriented Programming)</a:t>
              </a:r>
              <a:endParaRPr b="1" i="0" sz="3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1133648" y="1649859"/>
            <a:ext cx="9930905" cy="15902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유연성을 확보하기 위해 구체적인 것은 제거한다는 의미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작성하려는 클래스의 속성과 기능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필요한 공통점을 추출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불필요한 부분을 제거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과정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4" name="Google Shape;234;p11"/>
          <p:cNvGrpSpPr/>
          <p:nvPr/>
        </p:nvGrpSpPr>
        <p:grpSpPr>
          <a:xfrm>
            <a:off x="2666205" y="2016604"/>
            <a:ext cx="3097212" cy="576263"/>
            <a:chOff x="1630090" y="1844824"/>
            <a:chExt cx="3097212" cy="576263"/>
          </a:xfrm>
        </p:grpSpPr>
        <p:sp>
          <p:nvSpPr>
            <p:cNvPr id="235" name="Google Shape;235;p11"/>
            <p:cNvSpPr/>
            <p:nvPr/>
          </p:nvSpPr>
          <p:spPr>
            <a:xfrm>
              <a:off x="1630090" y="1844824"/>
              <a:ext cx="576262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9" name="Google Shape;239;p11"/>
          <p:cNvSpPr txBox="1"/>
          <p:nvPr/>
        </p:nvSpPr>
        <p:spPr>
          <a:xfrm>
            <a:off x="4873545" y="272076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7699133" y="1636497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8297511" y="1193584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038858" y="180953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7967420" y="263970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8759583" y="2385797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6302965" y="1947434"/>
            <a:ext cx="714602" cy="714602"/>
            <a:chOff x="6302965" y="1775654"/>
            <a:chExt cx="714602" cy="714602"/>
          </a:xfrm>
        </p:grpSpPr>
        <p:sp>
          <p:nvSpPr>
            <p:cNvPr id="246" name="Google Shape;246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8" name="Google Shape;248;p11"/>
          <p:cNvGrpSpPr/>
          <p:nvPr/>
        </p:nvGrpSpPr>
        <p:grpSpPr>
          <a:xfrm rot="2700000">
            <a:off x="2576133" y="1957532"/>
            <a:ext cx="714602" cy="714602"/>
            <a:chOff x="6302965" y="1775654"/>
            <a:chExt cx="714602" cy="714602"/>
          </a:xfrm>
        </p:grpSpPr>
        <p:sp>
          <p:nvSpPr>
            <p:cNvPr id="249" name="Google Shape;249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1" name="Google Shape;251;p11"/>
          <p:cNvGrpSpPr/>
          <p:nvPr/>
        </p:nvGrpSpPr>
        <p:grpSpPr>
          <a:xfrm rot="2700000">
            <a:off x="7921716" y="2620066"/>
            <a:ext cx="714602" cy="714602"/>
            <a:chOff x="6302965" y="1775654"/>
            <a:chExt cx="714602" cy="714602"/>
          </a:xfrm>
        </p:grpSpPr>
        <p:sp>
          <p:nvSpPr>
            <p:cNvPr id="252" name="Google Shape;252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4" name="Google Shape;254;p11"/>
          <p:cNvGrpSpPr/>
          <p:nvPr/>
        </p:nvGrpSpPr>
        <p:grpSpPr>
          <a:xfrm>
            <a:off x="3244055" y="5158051"/>
            <a:ext cx="2519362" cy="576263"/>
            <a:chOff x="2207940" y="1844824"/>
            <a:chExt cx="2519362" cy="576263"/>
          </a:xfrm>
        </p:grpSpPr>
        <p:sp>
          <p:nvSpPr>
            <p:cNvPr id="255" name="Google Shape;255;p11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8" name="Google Shape;258;p11"/>
          <p:cNvSpPr txBox="1"/>
          <p:nvPr/>
        </p:nvSpPr>
        <p:spPr>
          <a:xfrm>
            <a:off x="4873545" y="586220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7699133" y="4777944"/>
            <a:ext cx="1873250" cy="1826853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8297511" y="4335031"/>
            <a:ext cx="646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8038858" y="4950981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8759583" y="5527244"/>
            <a:ext cx="647700" cy="6477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3" name="Google Shape;263;p11"/>
          <p:cNvGrpSpPr/>
          <p:nvPr/>
        </p:nvGrpSpPr>
        <p:grpSpPr>
          <a:xfrm>
            <a:off x="6302965" y="5088881"/>
            <a:ext cx="714602" cy="714602"/>
            <a:chOff x="6302965" y="1775654"/>
            <a:chExt cx="714602" cy="714602"/>
          </a:xfrm>
        </p:grpSpPr>
        <p:sp>
          <p:nvSpPr>
            <p:cNvPr id="264" name="Google Shape;264;p11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6" name="Google Shape;266;p11"/>
          <p:cNvSpPr txBox="1"/>
          <p:nvPr/>
        </p:nvSpPr>
        <p:spPr>
          <a:xfrm>
            <a:off x="2076593" y="3862747"/>
            <a:ext cx="66046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불필요한 부분을 제거 🡪 필요한 공통점만 남음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1391675" y="2626093"/>
            <a:ext cx="948530" cy="2858037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1133648" y="1052736"/>
            <a:ext cx="3425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국가에서 국민 정보 관리용 프로그램을 만들려고 할 때,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프로그램에서 요구되는 “국민 한 사람＂의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정보(속성)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추상화 한다면?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7409" y="3559050"/>
            <a:ext cx="2088232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2135560" y="2564904"/>
            <a:ext cx="7992888" cy="38893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4729977" y="2735632"/>
            <a:ext cx="27382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 정보 관리 프로그램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3601484" y="310601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2"/>
          <p:cNvSpPr/>
          <p:nvPr/>
        </p:nvSpPr>
        <p:spPr>
          <a:xfrm>
            <a:off x="2816481" y="4156078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성별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3834398" y="5138323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2"/>
          <p:cNvSpPr/>
          <p:nvPr/>
        </p:nvSpPr>
        <p:spPr>
          <a:xfrm>
            <a:off x="7603649" y="3138161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2"/>
          <p:cNvSpPr/>
          <p:nvPr/>
        </p:nvSpPr>
        <p:spPr>
          <a:xfrm>
            <a:off x="8560615" y="4156077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7375570" y="5138322"/>
            <a:ext cx="1017917" cy="1017917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2"/>
          <p:cNvSpPr txBox="1"/>
          <p:nvPr/>
        </p:nvSpPr>
        <p:spPr>
          <a:xfrm>
            <a:off x="5808838" y="5916702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국민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3"/>
          <p:cNvSpPr/>
          <p:nvPr/>
        </p:nvSpPr>
        <p:spPr>
          <a:xfrm>
            <a:off x="1133649" y="1628800"/>
            <a:ext cx="9930904" cy="113165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추상화한 결과물을 객체 지향 프로그래밍 언어를 사용해서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변수명(데이터 이름)과 자료형(데이터 타입) 정리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4" name="Google Shape;294;p13"/>
          <p:cNvGraphicFramePr/>
          <p:nvPr/>
        </p:nvGraphicFramePr>
        <p:xfrm>
          <a:off x="1158644" y="30335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3310300"/>
                <a:gridCol w="3310300"/>
                <a:gridCol w="3310300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항목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변수명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자료형(type)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주민등록번호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pNo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이름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성별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gender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char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주소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address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전화번호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phone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String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나이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age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int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추상화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14"/>
          <p:cNvSpPr/>
          <p:nvPr/>
        </p:nvSpPr>
        <p:spPr>
          <a:xfrm>
            <a:off x="1133649" y="1628801"/>
            <a:ext cx="9930904" cy="5857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 페이지에서 정리된 변수명과 자료형을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다이어그램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표현 시 아래와 같음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14"/>
          <p:cNvSpPr txBox="1"/>
          <p:nvPr/>
        </p:nvSpPr>
        <p:spPr>
          <a:xfrm>
            <a:off x="1133648" y="1052736"/>
            <a:ext cx="4150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추상화(abstraction)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3" name="Google Shape;303;p14"/>
          <p:cNvGraphicFramePr/>
          <p:nvPr/>
        </p:nvGraphicFramePr>
        <p:xfrm>
          <a:off x="4800411" y="27295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2591175"/>
              </a:tblGrid>
              <a:tr h="41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/>
                        <a:t>Person</a:t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  <a:tr h="1813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pNo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name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gender : char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address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phone :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/>
                        <a:t> - age : int</a:t>
                      </a:r>
                      <a:endParaRPr b="0"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4" name="Google Shape;304;p14"/>
          <p:cNvGraphicFramePr/>
          <p:nvPr/>
        </p:nvGraphicFramePr>
        <p:xfrm>
          <a:off x="4800412" y="4958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{A15F5C80-93EA-4B67-82BC-29683A914B2D}</a:tableStyleId>
              </a:tblPr>
              <a:tblGrid>
                <a:gridCol w="2591175"/>
              </a:tblGrid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Person()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setXXX() : void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 + getXXX : 각 자료형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305" name="Google Shape;305;p14"/>
          <p:cNvGrpSpPr/>
          <p:nvPr/>
        </p:nvGrpSpPr>
        <p:grpSpPr>
          <a:xfrm>
            <a:off x="2482434" y="3152774"/>
            <a:ext cx="2317977" cy="1803387"/>
            <a:chOff x="2482434" y="3152774"/>
            <a:chExt cx="2317977" cy="1803387"/>
          </a:xfrm>
        </p:grpSpPr>
        <p:sp>
          <p:nvSpPr>
            <p:cNvPr id="306" name="Google Shape;306;p14"/>
            <p:cNvSpPr/>
            <p:nvPr/>
          </p:nvSpPr>
          <p:spPr>
            <a:xfrm>
              <a:off x="4295775" y="3152774"/>
              <a:ext cx="504636" cy="1803387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7" name="Google Shape;307;p14"/>
            <p:cNvSpPr txBox="1"/>
            <p:nvPr/>
          </p:nvSpPr>
          <p:spPr>
            <a:xfrm>
              <a:off x="2482434" y="3823634"/>
              <a:ext cx="152798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정보(속성)</a:t>
              </a:r>
              <a:endParaRPr b="1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4"/>
          <p:cNvGrpSpPr/>
          <p:nvPr/>
        </p:nvGrpSpPr>
        <p:grpSpPr>
          <a:xfrm>
            <a:off x="7391587" y="4956161"/>
            <a:ext cx="2356994" cy="1007759"/>
            <a:chOff x="7391587" y="4956161"/>
            <a:chExt cx="2356994" cy="1007759"/>
          </a:xfrm>
        </p:grpSpPr>
        <p:sp>
          <p:nvSpPr>
            <p:cNvPr id="309" name="Google Shape;309;p14"/>
            <p:cNvSpPr txBox="1"/>
            <p:nvPr/>
          </p:nvSpPr>
          <p:spPr>
            <a:xfrm>
              <a:off x="7959309" y="5229207"/>
              <a:ext cx="17892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+ 기능(행동)</a:t>
              </a:r>
              <a:endParaRPr b="1" i="0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7391587" y="4956161"/>
              <a:ext cx="352238" cy="100775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17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1133649" y="1628800"/>
            <a:ext cx="9930904" cy="19384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 정리된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데이터들과 기능을 하나로 묶어 관리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기법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클래스의 가장 중요한 목적인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데이터의 직접 접근제한을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하여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외부에서 데이터의 직접적인 접근을 막고,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대신 간접적으로 데이터에 접근할 수 메소드를 클래스 내부에 작성하는 방법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15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5"/>
          <p:cNvSpPr txBox="1"/>
          <p:nvPr/>
        </p:nvSpPr>
        <p:spPr>
          <a:xfrm>
            <a:off x="1583703" y="4468305"/>
            <a:ext cx="55739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추상화를 통해서 정리된 속성과 기능을 하나로 묶고,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속성(데이터)의 직접 접근 방지를 하는 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이로 인해 부가적으로 정보 은닉 효과가 발생함.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16"/>
          <p:cNvSpPr/>
          <p:nvPr/>
        </p:nvSpPr>
        <p:spPr>
          <a:xfrm rot="-1542083">
            <a:off x="2022033" y="3939554"/>
            <a:ext cx="2824162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6"/>
          <p:cNvSpPr/>
          <p:nvPr/>
        </p:nvSpPr>
        <p:spPr>
          <a:xfrm>
            <a:off x="2776415" y="3861809"/>
            <a:ext cx="824167" cy="824167"/>
          </a:xfrm>
          <a:prstGeom prst="ellipse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2636492" y="469986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접근가능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0" name="Google Shape;330;p16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31" name="Google Shape;331;p16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4" name="Google Shape;334;p16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5" name="Google Shape;335;p16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36" name="Google Shape;336;p16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7" name="Google Shape;337;p16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40" name="Google Shape;340;p16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p16"/>
          <p:cNvSpPr txBox="1"/>
          <p:nvPr/>
        </p:nvSpPr>
        <p:spPr>
          <a:xfrm>
            <a:off x="4428878" y="2917592"/>
            <a:ext cx="121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값 변경</a:t>
            </a:r>
            <a:endParaRPr b="1" i="0" sz="24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7"/>
          <p:cNvGrpSpPr/>
          <p:nvPr/>
        </p:nvGrpSpPr>
        <p:grpSpPr>
          <a:xfrm>
            <a:off x="3053506" y="1747744"/>
            <a:ext cx="6778214" cy="2795415"/>
            <a:chOff x="3053506" y="1747744"/>
            <a:chExt cx="6778214" cy="2795415"/>
          </a:xfrm>
        </p:grpSpPr>
        <p:grpSp>
          <p:nvGrpSpPr>
            <p:cNvPr id="348" name="Google Shape;348;p17"/>
            <p:cNvGrpSpPr/>
            <p:nvPr/>
          </p:nvGrpSpPr>
          <p:grpSpPr>
            <a:xfrm>
              <a:off x="3053506" y="2043943"/>
              <a:ext cx="6778214" cy="2499216"/>
              <a:chOff x="1128068" y="5229076"/>
              <a:chExt cx="4031828" cy="1308224"/>
            </a:xfrm>
          </p:grpSpPr>
          <p:sp>
            <p:nvSpPr>
              <p:cNvPr id="349" name="Google Shape;349;p17"/>
              <p:cNvSpPr/>
              <p:nvPr/>
            </p:nvSpPr>
            <p:spPr>
              <a:xfrm>
                <a:off x="1783284" y="5229200"/>
                <a:ext cx="3376612" cy="1308100"/>
              </a:xfrm>
              <a:prstGeom prst="flowChartTerminator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0" name="Google Shape;350;p17"/>
              <p:cNvGrpSpPr/>
              <p:nvPr/>
            </p:nvGrpSpPr>
            <p:grpSpPr>
              <a:xfrm>
                <a:off x="1128068" y="5229076"/>
                <a:ext cx="2088233" cy="1307554"/>
                <a:chOff x="754931" y="3623766"/>
                <a:chExt cx="2893933" cy="1677442"/>
              </a:xfrm>
            </p:grpSpPr>
            <p:sp>
              <p:nvSpPr>
                <p:cNvPr id="351" name="Google Shape;351;p17"/>
                <p:cNvSpPr/>
                <p:nvPr/>
              </p:nvSpPr>
              <p:spPr>
                <a:xfrm rot="10800000">
                  <a:off x="754931" y="3623766"/>
                  <a:ext cx="1584821" cy="1677442"/>
                </a:xfrm>
                <a:prstGeom prst="flowChartDelay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2" name="Google Shape;352;p17"/>
                <p:cNvSpPr/>
                <p:nvPr/>
              </p:nvSpPr>
              <p:spPr>
                <a:xfrm>
                  <a:off x="2111965" y="3623766"/>
                  <a:ext cx="1536899" cy="1677442"/>
                </a:xfrm>
                <a:prstGeom prst="flowChartOnlineStorage">
                  <a:avLst/>
                </a:prstGeom>
                <a:solidFill>
                  <a:srgbClr val="F4B08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sp>
          <p:nvSpPr>
            <p:cNvPr id="353" name="Google Shape;353;p17"/>
            <p:cNvSpPr txBox="1"/>
            <p:nvPr/>
          </p:nvSpPr>
          <p:spPr>
            <a:xfrm>
              <a:off x="5843948" y="1747744"/>
              <a:ext cx="11897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접근 제한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4" name="Google Shape;354;p1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17"/>
          <p:cNvGrpSpPr/>
          <p:nvPr/>
        </p:nvGrpSpPr>
        <p:grpSpPr>
          <a:xfrm>
            <a:off x="3514868" y="2852921"/>
            <a:ext cx="2519362" cy="576263"/>
            <a:chOff x="2207940" y="1844824"/>
            <a:chExt cx="2519362" cy="576263"/>
          </a:xfrm>
        </p:grpSpPr>
        <p:sp>
          <p:nvSpPr>
            <p:cNvPr id="356" name="Google Shape;356;p17"/>
            <p:cNvSpPr/>
            <p:nvPr/>
          </p:nvSpPr>
          <p:spPr>
            <a:xfrm>
              <a:off x="2207940" y="1844824"/>
              <a:ext cx="935037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142977" y="1844824"/>
              <a:ext cx="1152823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4295502" y="1844824"/>
              <a:ext cx="431800" cy="57626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9" name="Google Shape;359;p17"/>
          <p:cNvSpPr txBox="1"/>
          <p:nvPr/>
        </p:nvSpPr>
        <p:spPr>
          <a:xfrm>
            <a:off x="5144358" y="3557077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17"/>
          <p:cNvGrpSpPr/>
          <p:nvPr/>
        </p:nvGrpSpPr>
        <p:grpSpPr>
          <a:xfrm>
            <a:off x="7086667" y="2029901"/>
            <a:ext cx="1873250" cy="2269766"/>
            <a:chOff x="7320441" y="1628808"/>
            <a:chExt cx="1873250" cy="2269766"/>
          </a:xfrm>
        </p:grpSpPr>
        <p:sp>
          <p:nvSpPr>
            <p:cNvPr id="361" name="Google Shape;361;p17"/>
            <p:cNvSpPr/>
            <p:nvPr/>
          </p:nvSpPr>
          <p:spPr>
            <a:xfrm>
              <a:off x="7320441" y="2071721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17"/>
            <p:cNvSpPr txBox="1"/>
            <p:nvPr/>
          </p:nvSpPr>
          <p:spPr>
            <a:xfrm>
              <a:off x="7918819" y="1628808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660166" y="2244758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8380891" y="2821021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5" name="Google Shape;365;p17"/>
          <p:cNvSpPr txBox="1"/>
          <p:nvPr/>
        </p:nvSpPr>
        <p:spPr>
          <a:xfrm>
            <a:off x="549079" y="4584621"/>
            <a:ext cx="21714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p17"/>
          <p:cNvSpPr/>
          <p:nvPr/>
        </p:nvSpPr>
        <p:spPr>
          <a:xfrm rot="-1542083">
            <a:off x="2022617" y="3942115"/>
            <a:ext cx="2812354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7" name="Google Shape;367;p17"/>
          <p:cNvGrpSpPr/>
          <p:nvPr/>
        </p:nvGrpSpPr>
        <p:grpSpPr>
          <a:xfrm>
            <a:off x="2812093" y="3975631"/>
            <a:ext cx="648072" cy="648072"/>
            <a:chOff x="7315901" y="1196752"/>
            <a:chExt cx="648072" cy="648072"/>
          </a:xfrm>
        </p:grpSpPr>
        <p:cxnSp>
          <p:nvCxnSpPr>
            <p:cNvPr id="368" name="Google Shape;368;p17"/>
            <p:cNvCxnSpPr/>
            <p:nvPr/>
          </p:nvCxnSpPr>
          <p:spPr>
            <a:xfrm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17"/>
            <p:cNvCxnSpPr/>
            <p:nvPr/>
          </p:nvCxnSpPr>
          <p:spPr>
            <a:xfrm flipH="1">
              <a:off x="7315901" y="1196752"/>
              <a:ext cx="648072" cy="64807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70" name="Google Shape;370;p17"/>
          <p:cNvSpPr txBox="1"/>
          <p:nvPr/>
        </p:nvSpPr>
        <p:spPr>
          <a:xfrm>
            <a:off x="2582130" y="486370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직접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접근불가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p17"/>
          <p:cNvSpPr/>
          <p:nvPr/>
        </p:nvSpPr>
        <p:spPr>
          <a:xfrm>
            <a:off x="8147117" y="3221915"/>
            <a:ext cx="647700" cy="647700"/>
          </a:xfrm>
          <a:prstGeom prst="ellipse">
            <a:avLst/>
          </a:prstGeom>
          <a:solidFill>
            <a:srgbClr val="2E75B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p17"/>
          <p:cNvSpPr/>
          <p:nvPr/>
        </p:nvSpPr>
        <p:spPr>
          <a:xfrm rot="-2382802">
            <a:off x="9205993" y="3568480"/>
            <a:ext cx="189288" cy="1871755"/>
          </a:xfrm>
          <a:prstGeom prst="can">
            <a:avLst>
              <a:gd fmla="val 25000" name="adj"/>
            </a:avLst>
          </a:prstGeom>
          <a:solidFill>
            <a:srgbClr val="A8D08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17"/>
          <p:cNvSpPr/>
          <p:nvPr/>
        </p:nvSpPr>
        <p:spPr>
          <a:xfrm rot="-10456114">
            <a:off x="5988035" y="3160504"/>
            <a:ext cx="2162758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p17"/>
          <p:cNvSpPr txBox="1"/>
          <p:nvPr/>
        </p:nvSpPr>
        <p:spPr>
          <a:xfrm>
            <a:off x="4567155" y="4628145"/>
            <a:ext cx="37433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내부의 데이터를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연산 처리하는 기능을 포함하게 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7"/>
          <p:cNvSpPr txBox="1"/>
          <p:nvPr/>
        </p:nvSpPr>
        <p:spPr>
          <a:xfrm>
            <a:off x="8989419" y="5421210"/>
            <a:ext cx="1963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기능을 이용한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간접 접근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17"/>
          <p:cNvSpPr txBox="1"/>
          <p:nvPr/>
        </p:nvSpPr>
        <p:spPr>
          <a:xfrm>
            <a:off x="1536174" y="5692410"/>
            <a:ext cx="31999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외부에서 내부가 보이지 않음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🡪 정보 은닉 효과가 발생됨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17"/>
          <p:cNvSpPr txBox="1"/>
          <p:nvPr/>
        </p:nvSpPr>
        <p:spPr>
          <a:xfrm>
            <a:off x="1133648" y="1082716"/>
            <a:ext cx="38106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캡슐화(Encapsulation)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4" name="Google Shape;384;p18"/>
          <p:cNvGraphicFramePr/>
          <p:nvPr/>
        </p:nvGraphicFramePr>
        <p:xfrm>
          <a:off x="1629593" y="32743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2579325"/>
                <a:gridCol w="2579325"/>
              </a:tblGrid>
              <a:tr h="121725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  입금             출금</a:t>
                      </a:r>
                      <a:endParaRPr sz="1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Account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예금주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계좌번호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rgbClr val="C00000"/>
                          </a:solidFill>
                        </a:rPr>
                        <a:t>비밀번호 : String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/>
                        <a:t>은행코드 : int</a:t>
                      </a:r>
                      <a:endParaRPr sz="16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Malgun Gothic"/>
                        <a:buChar char="-"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잔액 : int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51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Account()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794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입금(금액)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예금주 출금(금액)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+  잔액조회()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18"/>
          <p:cNvSpPr/>
          <p:nvPr/>
        </p:nvSpPr>
        <p:spPr>
          <a:xfrm>
            <a:off x="938323" y="1628800"/>
            <a:ext cx="10321556" cy="137787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 클래스의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대한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접근 권한은 private을 원칙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 클래스의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변수에 대한 연산처리를 목적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메소드는 클래스 내부에 작성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멤버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클래스 밖에서 접근할 수 있도록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public으로 설정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캡슐화 원칙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726" y="5136209"/>
            <a:ext cx="822325" cy="9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03276" y="4211612"/>
            <a:ext cx="1125537" cy="1017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9132" y="3429108"/>
            <a:ext cx="1259506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8"/>
          <p:cNvSpPr txBox="1"/>
          <p:nvPr/>
        </p:nvSpPr>
        <p:spPr>
          <a:xfrm>
            <a:off x="9071251" y="5229200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외부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8"/>
          <p:cNvSpPr txBox="1"/>
          <p:nvPr/>
        </p:nvSpPr>
        <p:spPr>
          <a:xfrm>
            <a:off x="1187905" y="6220287"/>
            <a:ext cx="60420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Account 클래스로 생성된 김철수 학생 명의의 계좌 객체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8"/>
          <p:cNvSpPr/>
          <p:nvPr/>
        </p:nvSpPr>
        <p:spPr>
          <a:xfrm rot="10800000">
            <a:off x="2583938" y="4522891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3120297" y="4536428"/>
            <a:ext cx="196850" cy="477837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863187" y="4403068"/>
            <a:ext cx="2166372" cy="733729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5" name="Google Shape;395;p18"/>
          <p:cNvSpPr/>
          <p:nvPr/>
        </p:nvSpPr>
        <p:spPr>
          <a:xfrm rot="5400000">
            <a:off x="7566819" y="3449325"/>
            <a:ext cx="190500" cy="2705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18"/>
          <p:cNvSpPr/>
          <p:nvPr/>
        </p:nvSpPr>
        <p:spPr>
          <a:xfrm rot="4408632">
            <a:off x="7428725" y="3913404"/>
            <a:ext cx="180000" cy="320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6941533" y="4209159"/>
            <a:ext cx="1152525" cy="1152525"/>
          </a:xfrm>
          <a:prstGeom prst="mathMultiply">
            <a:avLst>
              <a:gd fmla="val 5482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18"/>
          <p:cNvSpPr/>
          <p:nvPr/>
        </p:nvSpPr>
        <p:spPr>
          <a:xfrm>
            <a:off x="7151083" y="5186225"/>
            <a:ext cx="720725" cy="720725"/>
          </a:xfrm>
          <a:prstGeom prst="donut">
            <a:avLst>
              <a:gd fmla="val 9002" name="adj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1133649" y="1628800"/>
            <a:ext cx="9930904" cy="123517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연산자와 생성자를 사용하여 객체 생성 시 Heap 메모리 영역에 서로 다른 자료형의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데이터가 연속으로 나열/할당된 객체 공간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1133648" y="1052736"/>
            <a:ext cx="37289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객체(Instance)의 할당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9"/>
          <p:cNvSpPr/>
          <p:nvPr/>
        </p:nvSpPr>
        <p:spPr>
          <a:xfrm rot="5400000">
            <a:off x="5154973" y="23644"/>
            <a:ext cx="1997976" cy="929671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1437040" y="3037658"/>
            <a:ext cx="4806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예)  Student s =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Student();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p19"/>
          <p:cNvCxnSpPr/>
          <p:nvPr/>
        </p:nvCxnSpPr>
        <p:spPr>
          <a:xfrm>
            <a:off x="3998560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0" name="Google Shape;410;p19"/>
          <p:cNvCxnSpPr/>
          <p:nvPr/>
        </p:nvCxnSpPr>
        <p:spPr>
          <a:xfrm>
            <a:off x="8989015" y="3673011"/>
            <a:ext cx="0" cy="19979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1" name="Google Shape;411;p19"/>
          <p:cNvSpPr txBox="1"/>
          <p:nvPr/>
        </p:nvSpPr>
        <p:spPr>
          <a:xfrm>
            <a:off x="2272914" y="3673011"/>
            <a:ext cx="9583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19"/>
          <p:cNvSpPr txBox="1"/>
          <p:nvPr/>
        </p:nvSpPr>
        <p:spPr>
          <a:xfrm>
            <a:off x="6018337" y="3673011"/>
            <a:ext cx="95090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Heap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19"/>
          <p:cNvSpPr txBox="1"/>
          <p:nvPr/>
        </p:nvSpPr>
        <p:spPr>
          <a:xfrm>
            <a:off x="9400467" y="3685138"/>
            <a:ext cx="9903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4" name="Google Shape;414;p19"/>
          <p:cNvGraphicFramePr/>
          <p:nvPr/>
        </p:nvGraphicFramePr>
        <p:xfrm>
          <a:off x="1791588" y="41063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1921000"/>
              </a:tblGrid>
              <a:tr h="35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s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1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0X0123</a:t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15" name="Google Shape;415;p19"/>
          <p:cNvGraphicFramePr/>
          <p:nvPr/>
        </p:nvGraphicFramePr>
        <p:xfrm>
          <a:off x="4862554" y="41061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639925"/>
                <a:gridCol w="417875"/>
                <a:gridCol w="1038375"/>
                <a:gridCol w="728425"/>
                <a:gridCol w="604425"/>
                <a:gridCol w="410550"/>
              </a:tblGrid>
              <a:tr h="376225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/>
                        <a:t>0X0123</a:t>
                      </a:r>
                      <a:endParaRPr b="1" sz="16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72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cxnSp>
        <p:nvCxnSpPr>
          <p:cNvPr id="416" name="Google Shape;416;p19"/>
          <p:cNvCxnSpPr/>
          <p:nvPr/>
        </p:nvCxnSpPr>
        <p:spPr>
          <a:xfrm>
            <a:off x="3712578" y="4928461"/>
            <a:ext cx="1149976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9"/>
          <p:cNvSpPr txBox="1"/>
          <p:nvPr/>
        </p:nvSpPr>
        <p:spPr>
          <a:xfrm>
            <a:off x="5473690" y="5270877"/>
            <a:ext cx="26173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Student type의 객체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8" name="Google Shape;418;p19"/>
          <p:cNvGrpSpPr/>
          <p:nvPr/>
        </p:nvGrpSpPr>
        <p:grpSpPr>
          <a:xfrm>
            <a:off x="2731286" y="5936992"/>
            <a:ext cx="6950645" cy="615553"/>
            <a:chOff x="2731286" y="6076474"/>
            <a:chExt cx="6950645" cy="615553"/>
          </a:xfrm>
        </p:grpSpPr>
        <p:grpSp>
          <p:nvGrpSpPr>
            <p:cNvPr id="419" name="Google Shape;419;p19"/>
            <p:cNvGrpSpPr/>
            <p:nvPr/>
          </p:nvGrpSpPr>
          <p:grpSpPr>
            <a:xfrm>
              <a:off x="2731286" y="6076474"/>
              <a:ext cx="6950645" cy="615553"/>
              <a:chOff x="1679238" y="5273209"/>
              <a:chExt cx="6950645" cy="615553"/>
            </a:xfrm>
          </p:grpSpPr>
          <p:grpSp>
            <p:nvGrpSpPr>
              <p:cNvPr id="420" name="Google Shape;420;p19"/>
              <p:cNvGrpSpPr/>
              <p:nvPr/>
            </p:nvGrpSpPr>
            <p:grpSpPr>
              <a:xfrm>
                <a:off x="1679238" y="5273209"/>
                <a:ext cx="6950645" cy="461665"/>
                <a:chOff x="1831049" y="5022076"/>
                <a:chExt cx="6950645" cy="461665"/>
              </a:xfrm>
            </p:grpSpPr>
            <p:sp>
              <p:nvSpPr>
                <p:cNvPr id="421" name="Google Shape;421;p19"/>
                <p:cNvSpPr txBox="1"/>
                <p:nvPr/>
              </p:nvSpPr>
              <p:spPr>
                <a:xfrm>
                  <a:off x="1831049" y="5022076"/>
                  <a:ext cx="203132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클래스	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2" name="Google Shape;422;p19"/>
                <p:cNvSpPr/>
                <p:nvPr/>
              </p:nvSpPr>
              <p:spPr>
                <a:xfrm>
                  <a:off x="6529154" y="5022076"/>
                  <a:ext cx="2252540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b="1" i="0" lang="en-US" sz="2400" u="none" cap="none" strike="noStrike">
                      <a:solidFill>
                        <a:schemeClr val="dk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인스턴스(객체)</a:t>
                  </a:r>
                  <a:endParaRPr b="1" i="0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423" name="Google Shape;423;p19"/>
              <p:cNvSpPr txBox="1"/>
              <p:nvPr/>
            </p:nvSpPr>
            <p:spPr>
              <a:xfrm>
                <a:off x="4040058" y="5580985"/>
                <a:ext cx="108234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인스턴스화</a:t>
                </a:r>
                <a:endParaRPr b="1" i="0" sz="1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424" name="Google Shape;424;p19"/>
            <p:cNvSpPr/>
            <p:nvPr/>
          </p:nvSpPr>
          <p:spPr>
            <a:xfrm>
              <a:off x="4197191" y="6153418"/>
              <a:ext cx="2831191" cy="230832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584615" y="1820090"/>
            <a:ext cx="47381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i="0" sz="4800" u="none" cap="none" strike="noStrike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832449" y="1568391"/>
            <a:ext cx="38843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Chap01. 객체지향언어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832449" y="238753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Chap02. 클래스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5832449" y="4025832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Chap04.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832449" y="4844978"/>
            <a:ext cx="2852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Chap05.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832449" y="3206685"/>
            <a:ext cx="25442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Chap03. 필드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0"/>
          <p:cNvSpPr/>
          <p:nvPr/>
        </p:nvSpPr>
        <p:spPr>
          <a:xfrm>
            <a:off x="1133649" y="1628800"/>
            <a:ext cx="9930904" cy="110620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현실에 존재하는 독립적이면서 하나로 취급되는 사물이나 개념으로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언어에서 객체의 개념은 클래스에 정의된 내용대로 메모리에 할당된 결과물(Object)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0"/>
          <p:cNvSpPr txBox="1"/>
          <p:nvPr/>
        </p:nvSpPr>
        <p:spPr>
          <a:xfrm>
            <a:off x="1133648" y="1052736"/>
            <a:ext cx="44983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 – 종합 정리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0"/>
          <p:cNvSpPr txBox="1"/>
          <p:nvPr/>
        </p:nvSpPr>
        <p:spPr>
          <a:xfrm>
            <a:off x="2720469" y="3149661"/>
            <a:ext cx="183736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(Class)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0"/>
          <p:cNvSpPr txBox="1"/>
          <p:nvPr/>
        </p:nvSpPr>
        <p:spPr>
          <a:xfrm>
            <a:off x="7578064" y="3149661"/>
            <a:ext cx="189346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객체(Instance)</a:t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0"/>
          <p:cNvSpPr txBox="1"/>
          <p:nvPr/>
        </p:nvSpPr>
        <p:spPr>
          <a:xfrm>
            <a:off x="2396703" y="4101937"/>
            <a:ext cx="2300105" cy="10156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 (Student)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6" name="Google Shape;436;p20"/>
          <p:cNvGrpSpPr/>
          <p:nvPr/>
        </p:nvGrpSpPr>
        <p:grpSpPr>
          <a:xfrm>
            <a:off x="7490432" y="3803109"/>
            <a:ext cx="2068730" cy="1517905"/>
            <a:chOff x="7402800" y="3921727"/>
            <a:chExt cx="2068730" cy="1517905"/>
          </a:xfrm>
        </p:grpSpPr>
        <p:sp>
          <p:nvSpPr>
            <p:cNvPr id="437" name="Google Shape;437;p20"/>
            <p:cNvSpPr txBox="1"/>
            <p:nvPr/>
          </p:nvSpPr>
          <p:spPr>
            <a:xfrm>
              <a:off x="8321476" y="4133628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김철수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8" name="Google Shape;438;p20"/>
            <p:cNvSpPr txBox="1"/>
            <p:nvPr/>
          </p:nvSpPr>
          <p:spPr>
            <a:xfrm>
              <a:off x="8321477" y="4901439"/>
              <a:ext cx="1150053" cy="40011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1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김영희</a:t>
              </a:r>
              <a:endPara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9" name="Google Shape;43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402800" y="3921727"/>
              <a:ext cx="746125" cy="8239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0" name="Google Shape;44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407561" y="4763357"/>
              <a:ext cx="746125" cy="676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1" name="Google Shape;441;p20"/>
          <p:cNvSpPr/>
          <p:nvPr/>
        </p:nvSpPr>
        <p:spPr>
          <a:xfrm>
            <a:off x="1535502" y="3724452"/>
            <a:ext cx="9144000" cy="175876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0"/>
          <p:cNvSpPr/>
          <p:nvPr/>
        </p:nvSpPr>
        <p:spPr>
          <a:xfrm>
            <a:off x="5155228" y="4194248"/>
            <a:ext cx="1727200" cy="23812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0"/>
          <p:cNvSpPr/>
          <p:nvPr/>
        </p:nvSpPr>
        <p:spPr>
          <a:xfrm>
            <a:off x="5155228" y="4762573"/>
            <a:ext cx="1727200" cy="2365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0"/>
          <p:cNvSpPr txBox="1"/>
          <p:nvPr/>
        </p:nvSpPr>
        <p:spPr>
          <a:xfrm>
            <a:off x="5002640" y="4426642"/>
            <a:ext cx="217719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객체화 or 인스턴스화</a:t>
            </a:r>
            <a:endParaRPr b="1" i="0" sz="1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0"/>
          <p:cNvSpPr txBox="1"/>
          <p:nvPr/>
        </p:nvSpPr>
        <p:spPr>
          <a:xfrm>
            <a:off x="2048598" y="5605303"/>
            <a:ext cx="30203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학생이 가지는 공통적인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요소를 추상화, 캡슐화 하여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클래스를 정의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0"/>
          <p:cNvSpPr txBox="1"/>
          <p:nvPr/>
        </p:nvSpPr>
        <p:spPr>
          <a:xfrm>
            <a:off x="7364874" y="5602320"/>
            <a:ext cx="23439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현실세계에 존재하는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고유 객체를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메모리에 할당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2" name="Google Shape;452;p21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53" name="Google Shape;453;p21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Chap02.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클래스 (Class)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2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[예약어] 자료형 변수명;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생성자명() {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[접근제한자] 반환형 메소드명(매개변수)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//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2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선언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2"/>
          <p:cNvSpPr/>
          <p:nvPr/>
        </p:nvSpPr>
        <p:spPr>
          <a:xfrm>
            <a:off x="1741437" y="2557203"/>
            <a:ext cx="4564800" cy="8718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1749236" y="4226369"/>
            <a:ext cx="4549200" cy="1306500"/>
          </a:xfrm>
          <a:prstGeom prst="rect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8419179" y="2588216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속성값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8419179" y="4443723"/>
            <a:ext cx="1339917" cy="87178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기능정의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7" name="Google Shape;467;p22"/>
          <p:cNvCxnSpPr>
            <a:stCxn id="463" idx="3"/>
            <a:endCxn id="465" idx="1"/>
          </p:cNvCxnSpPr>
          <p:nvPr/>
        </p:nvCxnSpPr>
        <p:spPr>
          <a:xfrm>
            <a:off x="6306237" y="2993103"/>
            <a:ext cx="2112900" cy="309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468" name="Google Shape;468;p22"/>
          <p:cNvCxnSpPr>
            <a:stCxn id="464" idx="3"/>
            <a:endCxn id="466" idx="1"/>
          </p:cNvCxnSpPr>
          <p:nvPr/>
        </p:nvCxnSpPr>
        <p:spPr>
          <a:xfrm>
            <a:off x="6298436" y="4879619"/>
            <a:ext cx="21207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133649" y="842962"/>
            <a:ext cx="9930904" cy="581748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 {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Member() {}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getName()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setName(String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getAge()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setAge(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3"/>
          <p:cNvSpPr txBox="1"/>
          <p:nvPr/>
        </p:nvSpPr>
        <p:spPr>
          <a:xfrm>
            <a:off x="8076315" y="882667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예시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클래스 (Class)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1130548" y="3429000"/>
            <a:ext cx="9930904" cy="220415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예)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클래스명 {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// .............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5" name="Google Shape;485;p24"/>
          <p:cNvGraphicFramePr/>
          <p:nvPr/>
        </p:nvGraphicFramePr>
        <p:xfrm>
          <a:off x="1158644" y="17162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732150"/>
                <a:gridCol w="2578150"/>
                <a:gridCol w="3310300"/>
                <a:gridCol w="331030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25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492" name="Google Shape;492;p25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Chap03.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필드 (Field)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1133649" y="1628801"/>
            <a:ext cx="9930904" cy="140886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20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자료형 변수명 [= 초기값];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6"/>
          <p:cNvSpPr txBox="1"/>
          <p:nvPr/>
        </p:nvSpPr>
        <p:spPr>
          <a:xfrm>
            <a:off x="1133648" y="3377488"/>
            <a:ext cx="19800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6"/>
          <p:cNvSpPr/>
          <p:nvPr/>
        </p:nvSpPr>
        <p:spPr>
          <a:xfrm>
            <a:off x="1127447" y="3968595"/>
            <a:ext cx="9930904" cy="247725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protected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temp3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//접근제한자 생략 시 (default)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//캡슐화 원칙으로 private 사용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0" name="Google Shape;510;p27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해당 클래스 내부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같은 패키지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후손 클래스 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-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1800"/>
                        <a:buFont typeface="Malgun Gothic"/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C00000"/>
                          </a:solidFill>
                        </a:rPr>
                        <a:t>private</a:t>
                      </a:r>
                      <a:endParaRPr b="1" sz="18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511" name="Google Shape;511;p27"/>
          <p:cNvSpPr txBox="1"/>
          <p:nvPr/>
        </p:nvSpPr>
        <p:spPr>
          <a:xfrm>
            <a:off x="1133648" y="1052736"/>
            <a:ext cx="30123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접근제한자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1133649" y="1628801"/>
            <a:ext cx="9930904" cy="107724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타입의 여러 객체가 공유할 목적의 필드에 사용하며,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start시에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정적 메모리(static) 영역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자동 할당되는 멤버에 적용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1133648" y="1052736"/>
            <a:ext cx="35237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static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1133648" y="3104774"/>
            <a:ext cx="245451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static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28"/>
          <p:cNvSpPr/>
          <p:nvPr/>
        </p:nvSpPr>
        <p:spPr>
          <a:xfrm>
            <a:off x="1127447" y="3695881"/>
            <a:ext cx="9930904" cy="1460931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static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	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1133649" y="1628801"/>
            <a:ext cx="9930904" cy="80453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하나의 값만 계속 저장해야 하는 변수에 사용하는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29"/>
          <p:cNvSpPr txBox="1"/>
          <p:nvPr/>
        </p:nvSpPr>
        <p:spPr>
          <a:xfrm>
            <a:off x="1133648" y="1052736"/>
            <a:ext cx="33810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필드 예약어 - final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29"/>
          <p:cNvSpPr txBox="1"/>
          <p:nvPr/>
        </p:nvSpPr>
        <p:spPr>
          <a:xfrm>
            <a:off x="1133648" y="3104774"/>
            <a:ext cx="23118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final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127447" y="3695881"/>
            <a:ext cx="9930904" cy="160989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 </a:t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 final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TEMP1 = 100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final 키워드가 붙은 필드명은 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			  // 모두 대문자로 표기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temp4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112" name="Google Shape;112;p3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Chap01.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객체지향언어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- 클래스 초기화 블럭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0"/>
          <p:cNvSpPr/>
          <p:nvPr/>
        </p:nvSpPr>
        <p:spPr>
          <a:xfrm>
            <a:off x="1133649" y="1628801"/>
            <a:ext cx="9930904" cy="149464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 블럭 ( 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인스턴스 변수를 초기화 시키는 블럭으로 객체 생성시 마다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static(클래스) 블럭 ( static{ } 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static 필드를 초기화 시키는 블럭으로 프로그램 시작 시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	            한 번만 초기화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9" name="Google Shape;539;p30"/>
          <p:cNvSpPr txBox="1"/>
          <p:nvPr/>
        </p:nvSpPr>
        <p:spPr>
          <a:xfrm>
            <a:off x="1133648" y="105273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0"/>
          <p:cNvSpPr txBox="1"/>
          <p:nvPr/>
        </p:nvSpPr>
        <p:spPr>
          <a:xfrm>
            <a:off x="1136749" y="3429758"/>
            <a:ext cx="43524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초기화 블럭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0"/>
          <p:cNvSpPr/>
          <p:nvPr/>
        </p:nvSpPr>
        <p:spPr>
          <a:xfrm>
            <a:off x="1130548" y="4020864"/>
            <a:ext cx="9930904" cy="27007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[접근제한자] [예약어] class 클래스명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static 자료형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 = 10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[접근제한자] 자료형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= 20  // 명시적 초기화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static{ 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필드1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30;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{ 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= 40; 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필드 (Field) – 초기화 순서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1"/>
          <p:cNvSpPr txBox="1"/>
          <p:nvPr/>
        </p:nvSpPr>
        <p:spPr>
          <a:xfrm>
            <a:off x="1133648" y="1052736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1"/>
          <p:cNvSpPr txBox="1"/>
          <p:nvPr/>
        </p:nvSpPr>
        <p:spPr>
          <a:xfrm>
            <a:off x="1136749" y="3429758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인스턴스 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1"/>
          <p:cNvSpPr/>
          <p:nvPr/>
        </p:nvSpPr>
        <p:spPr>
          <a:xfrm>
            <a:off x="2046288" y="1960293"/>
            <a:ext cx="1657350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4999038" y="1960293"/>
            <a:ext cx="1655762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7951788" y="1836468"/>
            <a:ext cx="1655762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1"/>
          <p:cNvSpPr/>
          <p:nvPr/>
        </p:nvSpPr>
        <p:spPr>
          <a:xfrm>
            <a:off x="1716206" y="4319506"/>
            <a:ext cx="1152525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31"/>
          <p:cNvSpPr/>
          <p:nvPr/>
        </p:nvSpPr>
        <p:spPr>
          <a:xfrm>
            <a:off x="3732331" y="4319506"/>
            <a:ext cx="1296987" cy="71913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명시적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31"/>
          <p:cNvSpPr/>
          <p:nvPr/>
        </p:nvSpPr>
        <p:spPr>
          <a:xfrm>
            <a:off x="589291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인스턴스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블록 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1"/>
          <p:cNvSpPr/>
          <p:nvPr/>
        </p:nvSpPr>
        <p:spPr>
          <a:xfrm>
            <a:off x="8413868" y="4195681"/>
            <a:ext cx="1655763" cy="93662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생성자를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31"/>
          <p:cNvSpPr/>
          <p:nvPr/>
        </p:nvSpPr>
        <p:spPr>
          <a:xfrm>
            <a:off x="4020461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1"/>
          <p:cNvSpPr/>
          <p:nvPr/>
        </p:nvSpPr>
        <p:spPr>
          <a:xfrm>
            <a:off x="6944849" y="2149434"/>
            <a:ext cx="720725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1"/>
          <p:cNvSpPr/>
          <p:nvPr/>
        </p:nvSpPr>
        <p:spPr>
          <a:xfrm>
            <a:off x="2988091" y="4463174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5132090" y="4448093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7665574" y="4465306"/>
            <a:ext cx="684000" cy="43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" name="Google Shape;567;p32"/>
          <p:cNvGrpSpPr/>
          <p:nvPr/>
        </p:nvGrpSpPr>
        <p:grpSpPr>
          <a:xfrm>
            <a:off x="2568508" y="1412876"/>
            <a:ext cx="7054985" cy="4121086"/>
            <a:chOff x="3413702" y="746702"/>
            <a:chExt cx="5364600" cy="5364600"/>
          </a:xfrm>
        </p:grpSpPr>
        <p:sp>
          <p:nvSpPr>
            <p:cNvPr id="568" name="Google Shape;568;p32"/>
            <p:cNvSpPr/>
            <p:nvPr/>
          </p:nvSpPr>
          <p:spPr>
            <a:xfrm>
              <a:off x="3413702" y="746702"/>
              <a:ext cx="5364600" cy="5364600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Chap04.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생성자(Constructor)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6" name="Google Shape;576;p33"/>
          <p:cNvSpPr/>
          <p:nvPr/>
        </p:nvSpPr>
        <p:spPr>
          <a:xfrm>
            <a:off x="1133649" y="1628801"/>
            <a:ext cx="9930904" cy="174192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객체가 new 연산자를 통해 Heap 메모리 영역에 할당될 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안에서 만들어지는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 초기화 + 생성 시 필요한 기능 수행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생성자는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일종의 메소드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전달된 초기값을 받아서 객체의 필드에 기록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33"/>
          <p:cNvSpPr txBox="1"/>
          <p:nvPr/>
        </p:nvSpPr>
        <p:spPr>
          <a:xfrm>
            <a:off x="1133648" y="1052736"/>
            <a:ext cx="22284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33"/>
          <p:cNvSpPr txBox="1"/>
          <p:nvPr/>
        </p:nvSpPr>
        <p:spPr>
          <a:xfrm>
            <a:off x="1136749" y="3812409"/>
            <a:ext cx="22878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규칙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33"/>
          <p:cNvSpPr/>
          <p:nvPr/>
        </p:nvSpPr>
        <p:spPr>
          <a:xfrm>
            <a:off x="1130548" y="4403515"/>
            <a:ext cx="9930904" cy="124094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생성자의 선언은 메소드 선언과 유사하나 반환 값이 없으며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생성자명을 클래스명과 똑같이 지정해주어야 함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34"/>
          <p:cNvSpPr/>
          <p:nvPr/>
        </p:nvSpPr>
        <p:spPr>
          <a:xfrm>
            <a:off x="1133649" y="1628799"/>
            <a:ext cx="9930904" cy="4746834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class 클래스명 {</a:t>
            </a:r>
            <a:endParaRPr b="1" i="0" sz="1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클래스명() {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클래스명(매개변수) {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(this.)필드명 = 매개변수;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1" i="0" sz="5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private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Academy() {}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기본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Academy(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b="0" i="0" lang="en-US" sz="1800" u="none" cap="none" strike="noStrike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//매개변수 있는 생성자</a:t>
            </a:r>
            <a:endParaRPr b="0" i="0" sz="1800" u="none" cap="none" strike="noStrike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34"/>
          <p:cNvSpPr txBox="1"/>
          <p:nvPr/>
        </p:nvSpPr>
        <p:spPr>
          <a:xfrm>
            <a:off x="1133648" y="1052736"/>
            <a:ext cx="27045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생성자 표현식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생성자 (Constructor)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35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작성하지 않은 경우, 클래스 사용 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컴파일러가 자동으로 기본 생성자 생성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35"/>
          <p:cNvSpPr txBox="1"/>
          <p:nvPr/>
        </p:nvSpPr>
        <p:spPr>
          <a:xfrm>
            <a:off x="1133648" y="1052736"/>
            <a:ext cx="23968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기본 생성자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35"/>
          <p:cNvSpPr txBox="1"/>
          <p:nvPr/>
        </p:nvSpPr>
        <p:spPr>
          <a:xfrm>
            <a:off x="1136749" y="2836200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매개변수 생성자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7" name="Google Shape;597;p35"/>
          <p:cNvSpPr/>
          <p:nvPr/>
        </p:nvSpPr>
        <p:spPr>
          <a:xfrm>
            <a:off x="1130548" y="3427307"/>
            <a:ext cx="9930904" cy="186659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생성 시 전달받은 값으로 객체를 초기화 하기 위해 사용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Malgun Gothic"/>
              <a:buChar char="-"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생성자 작성 시 컴파일러가 기본 생성자를 자동으로 생성해주지 않음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상속에서 사용 시 반드시 기본 생성자를 작성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오버로딩을 이용하여 작성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오버로딩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4" name="Google Shape;604;p36"/>
          <p:cNvSpPr/>
          <p:nvPr/>
        </p:nvSpPr>
        <p:spPr>
          <a:xfrm>
            <a:off x="1133649" y="1628801"/>
            <a:ext cx="9930904" cy="85772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클래스 내에 동일한 이름의 메소드를 여러 개 작성하는 기법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5" name="Google Shape;605;p36"/>
          <p:cNvSpPr txBox="1"/>
          <p:nvPr/>
        </p:nvSpPr>
        <p:spPr>
          <a:xfrm>
            <a:off x="1133648" y="1052736"/>
            <a:ext cx="29530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오버로딩이란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6" name="Google Shape;606;p36"/>
          <p:cNvSpPr txBox="1"/>
          <p:nvPr/>
        </p:nvSpPr>
        <p:spPr>
          <a:xfrm>
            <a:off x="1136749" y="2836200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오버로딩 조건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36"/>
          <p:cNvSpPr/>
          <p:nvPr/>
        </p:nvSpPr>
        <p:spPr>
          <a:xfrm>
            <a:off x="1130548" y="3427307"/>
            <a:ext cx="9930904" cy="1144693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메소드 이름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다른 매개변수의 개수 또는 다른 매개변수 타입, 순서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7"/>
          <p:cNvSpPr txBox="1"/>
          <p:nvPr/>
        </p:nvSpPr>
        <p:spPr>
          <a:xfrm>
            <a:off x="525400" y="28792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37"/>
          <p:cNvSpPr/>
          <p:nvPr/>
        </p:nvSpPr>
        <p:spPr>
          <a:xfrm>
            <a:off x="1133649" y="1628801"/>
            <a:ext cx="9930904" cy="95397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인스턴스의 메소드에 숨겨진 채 존재하는 레퍼런스로, 할당된 객체를 가리킴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 실행 시 전달되는 객체의 주소를 자동으로 받음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1133648" y="1052736"/>
            <a:ext cx="19479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6" name="Google Shape;616;p37"/>
          <p:cNvSpPr txBox="1"/>
          <p:nvPr/>
        </p:nvSpPr>
        <p:spPr>
          <a:xfrm>
            <a:off x="1136749" y="2836200"/>
            <a:ext cx="26228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7" name="Google Shape;617;p37"/>
          <p:cNvSpPr/>
          <p:nvPr/>
        </p:nvSpPr>
        <p:spPr>
          <a:xfrm>
            <a:off x="1130548" y="3427307"/>
            <a:ext cx="9930904" cy="210721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Academy(String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{ this.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= 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name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37"/>
          <p:cNvSpPr txBox="1"/>
          <p:nvPr/>
        </p:nvSpPr>
        <p:spPr>
          <a:xfrm>
            <a:off x="1025876" y="5672433"/>
            <a:ext cx="107516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 위와 같이 매개변수를 가지는 생성자에서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매개변수 명이 필드명과 같은 경우 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매개변수의 변수명이 우선이므로 this 객체를 이용하여 대입되는 변수가 필드라는 것을 구분해줌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8"/>
          <p:cNvSpPr txBox="1"/>
          <p:nvPr/>
        </p:nvSpPr>
        <p:spPr>
          <a:xfrm>
            <a:off x="549275" y="257175"/>
            <a:ext cx="1152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this()  : this 생성자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p38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생성자, 같은 클래스의 다른 생성자를 호출할 때 사용,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첫 번째 줄에 선언해야 함 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p38"/>
          <p:cNvSpPr txBox="1"/>
          <p:nvPr/>
        </p:nvSpPr>
        <p:spPr>
          <a:xfrm>
            <a:off x="1133648" y="1052736"/>
            <a:ext cx="21691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p38"/>
          <p:cNvSpPr txBox="1"/>
          <p:nvPr/>
        </p:nvSpPr>
        <p:spPr>
          <a:xfrm>
            <a:off x="1136749" y="2689443"/>
            <a:ext cx="2844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this() 사용 예시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1130548" y="3280550"/>
            <a:ext cx="9930904" cy="317351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public class Academy{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int age;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private String name;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Academy() {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 “김철수”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);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public 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Academy(</a:t>
            </a:r>
            <a:r>
              <a:rPr b="1" i="0" lang="en-US" sz="1800" u="none" cap="none" strike="noStrike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 age, String name</a:t>
            </a:r>
            <a:r>
              <a:rPr b="1" i="0" lang="en-US" sz="18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	    this.age = age;     this.name = name;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}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39"/>
          <p:cNvGrpSpPr/>
          <p:nvPr/>
        </p:nvGrpSpPr>
        <p:grpSpPr>
          <a:xfrm>
            <a:off x="2693988" y="1412875"/>
            <a:ext cx="6786562" cy="4121150"/>
            <a:chOff x="3413702" y="746702"/>
            <a:chExt cx="5364596" cy="5364596"/>
          </a:xfrm>
        </p:grpSpPr>
        <p:sp>
          <p:nvSpPr>
            <p:cNvPr id="635" name="Google Shape;635;p39"/>
            <p:cNvSpPr/>
            <p:nvPr/>
          </p:nvSpPr>
          <p:spPr>
            <a:xfrm>
              <a:off x="3413702" y="746702"/>
              <a:ext cx="5364596" cy="5364596"/>
            </a:xfrm>
            <a:prstGeom prst="rect">
              <a:avLst/>
            </a:prstGeom>
            <a:gradFill>
              <a:gsLst>
                <a:gs pos="0">
                  <a:srgbClr val="E3DCC1"/>
                </a:gs>
                <a:gs pos="69000">
                  <a:srgbClr val="B3D1EC"/>
                </a:gs>
                <a:gs pos="83000">
                  <a:srgbClr val="B3D1EC"/>
                </a:gs>
                <a:gs pos="100000">
                  <a:srgbClr val="CCE0F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3541699" y="928553"/>
              <a:ext cx="5122405" cy="50008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Chap05.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b="1" i="0" lang="en-US" sz="5400" u="none" cap="none" strike="noStrike">
                  <a:solidFill>
                    <a:schemeClr val="dk2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메소드(Method)</a:t>
              </a:r>
              <a:endParaRPr b="1" i="0" sz="54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3 + 1대 특징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164644" y="1895490"/>
            <a:ext cx="456176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캡슐화 (Encapsulation)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상속 (Inheritance)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다형성 (Polymorphism)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6096000" y="3141985"/>
            <a:ext cx="4631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     추상화 (Abstraction)</a:t>
            </a:r>
            <a:endParaRPr b="1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1133649" y="1628801"/>
            <a:ext cx="9930904" cy="151545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수학의 함수와 비슷하며 호출을 통해 사용, 전달 값이 없는 상태로 호출을 하거나 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값을 전달하여 호출을 하며, 함수 내에 작성된 연산 수행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수행 후 반환 값 / 결과 값은 있거나 없을 수 있음 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p40"/>
          <p:cNvSpPr txBox="1"/>
          <p:nvPr/>
        </p:nvSpPr>
        <p:spPr>
          <a:xfrm>
            <a:off x="1133648" y="1052736"/>
            <a:ext cx="23374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메소드란 ?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5" name="Google Shape;64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4902" y="3435198"/>
            <a:ext cx="4562196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0"/>
          <p:cNvSpPr txBox="1"/>
          <p:nvPr/>
        </p:nvSpPr>
        <p:spPr>
          <a:xfrm>
            <a:off x="2815331" y="3460495"/>
            <a:ext cx="9995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전달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0"/>
          <p:cNvSpPr txBox="1"/>
          <p:nvPr/>
        </p:nvSpPr>
        <p:spPr>
          <a:xfrm>
            <a:off x="4169296" y="5917532"/>
            <a:ext cx="19892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반환 값 / 결과 값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0"/>
          <p:cNvSpPr txBox="1"/>
          <p:nvPr/>
        </p:nvSpPr>
        <p:spPr>
          <a:xfrm>
            <a:off x="9067712" y="4584032"/>
            <a:ext cx="734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연산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9" name="Google Shape;649;p40"/>
          <p:cNvCxnSpPr>
            <a:endCxn id="646" idx="3"/>
          </p:cNvCxnSpPr>
          <p:nvPr/>
        </p:nvCxnSpPr>
        <p:spPr>
          <a:xfrm rot="10800000">
            <a:off x="3814902" y="3645161"/>
            <a:ext cx="949500" cy="34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0" name="Google Shape;650;p40"/>
          <p:cNvCxnSpPr>
            <a:endCxn id="648" idx="1"/>
          </p:cNvCxnSpPr>
          <p:nvPr/>
        </p:nvCxnSpPr>
        <p:spPr>
          <a:xfrm>
            <a:off x="7058612" y="4768698"/>
            <a:ext cx="200910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51" name="Google Shape;651;p40"/>
          <p:cNvCxnSpPr>
            <a:endCxn id="647" idx="3"/>
          </p:cNvCxnSpPr>
          <p:nvPr/>
        </p:nvCxnSpPr>
        <p:spPr>
          <a:xfrm flipH="1">
            <a:off x="6158517" y="5779998"/>
            <a:ext cx="900000" cy="32220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8" name="Google Shape;658;p41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 [매개변수]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p41"/>
          <p:cNvSpPr txBox="1"/>
          <p:nvPr/>
        </p:nvSpPr>
        <p:spPr>
          <a:xfrm>
            <a:off x="1133648" y="1052736"/>
            <a:ext cx="28135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p42"/>
          <p:cNvSpPr txBox="1"/>
          <p:nvPr/>
        </p:nvSpPr>
        <p:spPr>
          <a:xfrm>
            <a:off x="1133648" y="1052736"/>
            <a:ext cx="32111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접근제한자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67" name="Google Shape;667;p42"/>
          <p:cNvGraphicFramePr/>
          <p:nvPr/>
        </p:nvGraphicFramePr>
        <p:xfrm>
          <a:off x="1158644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654650"/>
                <a:gridCol w="1720300"/>
                <a:gridCol w="2092275"/>
                <a:gridCol w="1906300"/>
                <a:gridCol w="1844300"/>
                <a:gridCol w="1688350"/>
              </a:tblGrid>
              <a:tr h="48772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패키지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자손 클래스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+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public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#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protected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~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en-US" sz="1800" u="none" cap="none" strike="noStrike"/>
                        <a:t>(default)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46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</a:rPr>
                        <a:t>private</a:t>
                      </a:r>
                      <a:endParaRPr b="0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3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p43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예약어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75" name="Google Shape;675;p43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영역에 할당하여 객체 생성 없이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final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종단의 의미, 상속 시 오버라이딩 불가능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abstract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미완성된, 상속하여 오버라이딩으로 완성시켜 사용해야 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synchronized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동기화 처리, 공유 자원에 한 개의 스레드만 접근 가능함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 final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(final static)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static과 final의 의미를 둘 다 가짐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4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p44"/>
          <p:cNvSpPr txBox="1"/>
          <p:nvPr/>
        </p:nvSpPr>
        <p:spPr>
          <a:xfrm>
            <a:off x="1133648" y="1052736"/>
            <a:ext cx="2595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반환형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83" name="Google Shape;683;p44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void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반환형이 없음을 의미, 반환 값이 없을 경우 반드시 작성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 후 반환 값이 기본 자료형일 경우 사용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배열인 경우 배열의 주소값이 반환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93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연산 수행후 반환 값이 해당 클래스 타입의 객체일 경우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해당 객체의 주소값이 반환  (클래스 == 타입)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0" name="Google Shape;690;p45"/>
          <p:cNvSpPr txBox="1"/>
          <p:nvPr/>
        </p:nvSpPr>
        <p:spPr>
          <a:xfrm>
            <a:off x="1133648" y="1052736"/>
            <a:ext cx="29033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매개변수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91" name="Google Shape;691;p45"/>
          <p:cNvGraphicFramePr/>
          <p:nvPr/>
        </p:nvGraphicFramePr>
        <p:xfrm>
          <a:off x="1158643" y="16869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{DAB1896C-EDC9-4577-A6EE-9C1C3C3D133E}</a:tableStyleId>
              </a:tblPr>
              <a:tblGrid>
                <a:gridCol w="1825200"/>
                <a:gridCol w="8069175"/>
              </a:tblGrid>
              <a:tr h="48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구분</a:t>
                      </a:r>
                      <a:endParaRPr sz="14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전체</a:t>
                      </a:r>
                      <a:endParaRPr b="1" sz="1800" u="none" cap="none" strike="noStrike"/>
                    </a:p>
                  </a:txBody>
                  <a:tcPr marT="45700" marB="45700" marR="91450" marL="91450" anchor="ctr">
                    <a:solidFill>
                      <a:schemeClr val="lt2"/>
                    </a:solidFill>
                  </a:tcPr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 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매개변수가 없는 것을 의미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 자료형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기본형 매개변수 사용 시 값을 복사하여 전달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 값을 변경하여도 본래 값은 변경되지 않음</a:t>
                      </a:r>
                      <a:endParaRPr sz="14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배열, 클래스 등 참조형을 매개변수로 전달 시에는 데이터의 주소 값을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전달하기 때문에 매개변수를 수정하면 본래의 데이터가 수정됨(얕은 복사)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  <a:tr h="64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클래스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 vMerge="1"/>
              </a:tr>
              <a:tr h="108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가변인자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매개변수의 개수를 유동적으로 설정하는 방법으로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가변 매개변수 외 다른 매개변수가 있으면 가변 매개변수를 마지막에 설정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* 방법 : (자료형 ... 변수명)</a:t>
                      </a:r>
                      <a:endParaRPr sz="1800" u="none" cap="none" strike="noStrike"/>
                    </a:p>
                  </a:txBody>
                  <a:tcPr marT="45700" marB="45700" marR="91450" marL="91450" anchor="ctr"/>
                </a:tc>
              </a:tr>
            </a:tbl>
          </a:graphicData>
        </a:graphic>
      </p:graphicFrame>
      <p:sp>
        <p:nvSpPr>
          <p:cNvPr id="692" name="Google Shape;692;p45"/>
          <p:cNvSpPr txBox="1"/>
          <p:nvPr/>
        </p:nvSpPr>
        <p:spPr>
          <a:xfrm>
            <a:off x="1158643" y="6014853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매개변수의 수에 제한이 없다.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p46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p47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p47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없고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p48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String 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6" name="Google Shape;716;p48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있을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메소드 (Method) 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p49"/>
          <p:cNvSpPr/>
          <p:nvPr/>
        </p:nvSpPr>
        <p:spPr>
          <a:xfrm>
            <a:off x="1133649" y="1628801"/>
            <a:ext cx="9930904" cy="34084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메소드명(자료형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//  기능 정의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information(String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System.</a:t>
            </a:r>
            <a:r>
              <a:rPr b="1" i="1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.println(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p49"/>
          <p:cNvSpPr txBox="1"/>
          <p:nvPr/>
        </p:nvSpPr>
        <p:spPr>
          <a:xfrm>
            <a:off x="1133648" y="1052736"/>
            <a:ext cx="80441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메소드 표현식 – 매개변수가 있고 리턴 값이 없을 때 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135061" y="3426855"/>
            <a:ext cx="3260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객체 지향 언어란 ?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1133649" y="3979338"/>
            <a:ext cx="9930904" cy="158417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 세계는 사물이나 개념처럼 독립되고 구분되는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각각의 객체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이루어져 있으며,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발생하는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사건들은 객체간의 상호작용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개념을 컴퓨터로 옮겨 놓아 만들어낸 것이 객체지향 언어이다.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1133648" y="1681163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자신의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속성(값, data)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기능(동작,행동)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다른 것들 과 구분되어 식별 가능한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133648" y="1084039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현실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50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변경할 값을 전달 받아서 필드 값을 변경하는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2" name="Google Shape;732;p50"/>
          <p:cNvSpPr txBox="1"/>
          <p:nvPr/>
        </p:nvSpPr>
        <p:spPr>
          <a:xfrm>
            <a:off x="1133648" y="1052736"/>
            <a:ext cx="25124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3" name="Google Shape;733;p50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void set필드명(자료형 변수명)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(this.)필드명 = 자료형 변수명;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setStudentNo(</a:t>
            </a:r>
            <a:r>
              <a:rPr b="0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b="0" i="0" lang="en-US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1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getter와 setter 메소드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51"/>
          <p:cNvSpPr/>
          <p:nvPr/>
        </p:nvSpPr>
        <p:spPr>
          <a:xfrm>
            <a:off x="1133649" y="1628801"/>
            <a:ext cx="9930904" cy="730577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필드에 기록된 값을 읽어서 요청한 쪽으로 읽은 값을 넘기는 메소드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51"/>
          <p:cNvSpPr txBox="1"/>
          <p:nvPr/>
        </p:nvSpPr>
        <p:spPr>
          <a:xfrm>
            <a:off x="1133648" y="1052736"/>
            <a:ext cx="2562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getter 메소드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51"/>
          <p:cNvSpPr txBox="1"/>
          <p:nvPr/>
        </p:nvSpPr>
        <p:spPr>
          <a:xfrm>
            <a:off x="1136749" y="2712022"/>
            <a:ext cx="15632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표현식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51"/>
          <p:cNvSpPr/>
          <p:nvPr/>
        </p:nvSpPr>
        <p:spPr>
          <a:xfrm>
            <a:off x="1130548" y="3224105"/>
            <a:ext cx="9930904" cy="287189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[접근제한자] [예약어] 반환형 get필드명()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	 return 필드명;</a:t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getStudentNo()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 </a:t>
            </a:r>
            <a:r>
              <a:rPr b="0" i="0" lang="en-US" sz="1800" u="none" cap="none" strike="noStrike">
                <a:solidFill>
                  <a:srgbClr val="0000C0"/>
                </a:solidFill>
                <a:latin typeface="Consolas"/>
                <a:ea typeface="Consolas"/>
                <a:cs typeface="Consolas"/>
                <a:sym typeface="Consolas"/>
              </a:rPr>
              <a:t>studentNo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2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return</a:t>
            </a:r>
            <a:endParaRPr b="1" i="0" sz="3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1" name="Google Shape;751;p52"/>
          <p:cNvSpPr/>
          <p:nvPr/>
        </p:nvSpPr>
        <p:spPr>
          <a:xfrm>
            <a:off x="1133649" y="1052736"/>
            <a:ext cx="9930904" cy="108012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메소드를 종료하고 자신을 호출한 메소드로 돌아가는 예약어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반환 값이 있다면 반환 값을 가지고 자신을 호출한 메소드로 돌아감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2" name="Google Shape;752;p52"/>
          <p:cNvSpPr txBox="1"/>
          <p:nvPr/>
        </p:nvSpPr>
        <p:spPr>
          <a:xfrm>
            <a:off x="5534468" y="5966680"/>
            <a:ext cx="1123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STACK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52"/>
          <p:cNvSpPr/>
          <p:nvPr/>
        </p:nvSpPr>
        <p:spPr>
          <a:xfrm>
            <a:off x="4837906" y="5214543"/>
            <a:ext cx="2160588" cy="503237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method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52"/>
          <p:cNvSpPr/>
          <p:nvPr/>
        </p:nvSpPr>
        <p:spPr>
          <a:xfrm>
            <a:off x="4837906" y="4638280"/>
            <a:ext cx="2160588" cy="5048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1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52"/>
          <p:cNvSpPr/>
          <p:nvPr/>
        </p:nvSpPr>
        <p:spPr>
          <a:xfrm>
            <a:off x="4837906" y="4063605"/>
            <a:ext cx="2160588" cy="503238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method 2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6" name="Google Shape;756;p52"/>
          <p:cNvGrpSpPr/>
          <p:nvPr/>
        </p:nvGrpSpPr>
        <p:grpSpPr>
          <a:xfrm>
            <a:off x="4664869" y="2788353"/>
            <a:ext cx="2535237" cy="3073890"/>
            <a:chOff x="1446231" y="2016633"/>
            <a:chExt cx="2534852" cy="3788631"/>
          </a:xfrm>
        </p:grpSpPr>
        <p:sp>
          <p:nvSpPr>
            <p:cNvPr id="757" name="Google Shape;757;p52"/>
            <p:cNvSpPr/>
            <p:nvPr/>
          </p:nvSpPr>
          <p:spPr>
            <a:xfrm>
              <a:off x="1476388" y="2564444"/>
              <a:ext cx="2447553" cy="324082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8" name="Google Shape;758;p52"/>
            <p:cNvSpPr/>
            <p:nvPr/>
          </p:nvSpPr>
          <p:spPr>
            <a:xfrm>
              <a:off x="1446231" y="2016633"/>
              <a:ext cx="2534852" cy="5684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9" name="Google Shape;759;p52"/>
          <p:cNvSpPr/>
          <p:nvPr/>
        </p:nvSpPr>
        <p:spPr>
          <a:xfrm rot="1453139">
            <a:off x="3974306" y="2813539"/>
            <a:ext cx="1439863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0" name="Google Shape;760;p52"/>
          <p:cNvSpPr/>
          <p:nvPr/>
        </p:nvSpPr>
        <p:spPr>
          <a:xfrm rot="-1948523">
            <a:off x="6461919" y="2683364"/>
            <a:ext cx="1439862" cy="1079500"/>
          </a:xfrm>
          <a:custGeom>
            <a:rect b="b" l="l" r="r" t="t"/>
            <a:pathLst>
              <a:path extrusionOk="0" h="120000" w="120000">
                <a:moveTo>
                  <a:pt x="5623" y="60000"/>
                </a:moveTo>
                <a:lnTo>
                  <a:pt x="5623" y="60000"/>
                </a:lnTo>
                <a:cubicBezTo>
                  <a:pt x="5623" y="34952"/>
                  <a:pt x="23951" y="13392"/>
                  <a:pt x="49396" y="8508"/>
                </a:cubicBezTo>
                <a:cubicBezTo>
                  <a:pt x="74842" y="3623"/>
                  <a:pt x="100318" y="16775"/>
                  <a:pt x="110242" y="39918"/>
                </a:cubicBezTo>
                <a:lnTo>
                  <a:pt x="114876" y="39918"/>
                </a:lnTo>
                <a:lnTo>
                  <a:pt x="108754" y="60000"/>
                </a:lnTo>
                <a:lnTo>
                  <a:pt x="92384" y="39918"/>
                </a:lnTo>
                <a:lnTo>
                  <a:pt x="96425" y="39918"/>
                </a:lnTo>
                <a:lnTo>
                  <a:pt x="96425" y="39918"/>
                </a:lnTo>
                <a:cubicBezTo>
                  <a:pt x="86149" y="25828"/>
                  <a:pt x="66402" y="19335"/>
                  <a:pt x="47974" y="23987"/>
                </a:cubicBezTo>
                <a:cubicBezTo>
                  <a:pt x="29546" y="28639"/>
                  <a:pt x="16869" y="43316"/>
                  <a:pt x="16869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52"/>
          <p:cNvSpPr txBox="1"/>
          <p:nvPr/>
        </p:nvSpPr>
        <p:spPr>
          <a:xfrm>
            <a:off x="4887119" y="2573826"/>
            <a:ext cx="7096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push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52"/>
          <p:cNvSpPr txBox="1"/>
          <p:nvPr/>
        </p:nvSpPr>
        <p:spPr>
          <a:xfrm>
            <a:off x="6373019" y="2570651"/>
            <a:ext cx="6032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pop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52"/>
          <p:cNvSpPr/>
          <p:nvPr/>
        </p:nvSpPr>
        <p:spPr>
          <a:xfrm rot="5400000">
            <a:off x="6494462" y="4134249"/>
            <a:ext cx="936625" cy="935038"/>
          </a:xfrm>
          <a:custGeom>
            <a:rect b="b" l="l" r="r" t="t"/>
            <a:pathLst>
              <a:path extrusionOk="0" h="120000" w="120000">
                <a:moveTo>
                  <a:pt x="7487" y="60000"/>
                </a:moveTo>
                <a:lnTo>
                  <a:pt x="7487" y="60000"/>
                </a:lnTo>
                <a:cubicBezTo>
                  <a:pt x="7487" y="33875"/>
                  <a:pt x="26701" y="11725"/>
                  <a:pt x="52569" y="8028"/>
                </a:cubicBezTo>
                <a:cubicBezTo>
                  <a:pt x="78437" y="4331"/>
                  <a:pt x="103088" y="20212"/>
                  <a:pt x="110410" y="45291"/>
                </a:cubicBezTo>
                <a:lnTo>
                  <a:pt x="117527" y="45291"/>
                </a:lnTo>
                <a:lnTo>
                  <a:pt x="105025" y="60000"/>
                </a:lnTo>
                <a:lnTo>
                  <a:pt x="87578" y="45291"/>
                </a:lnTo>
                <a:lnTo>
                  <a:pt x="94530" y="45291"/>
                </a:lnTo>
                <a:lnTo>
                  <a:pt x="94530" y="45291"/>
                </a:lnTo>
                <a:cubicBezTo>
                  <a:pt x="87534" y="28902"/>
                  <a:pt x="69960" y="19692"/>
                  <a:pt x="52486" y="23259"/>
                </a:cubicBezTo>
                <a:cubicBezTo>
                  <a:pt x="35012" y="26825"/>
                  <a:pt x="22462" y="42183"/>
                  <a:pt x="22462" y="6000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52"/>
          <p:cNvSpPr txBox="1"/>
          <p:nvPr/>
        </p:nvSpPr>
        <p:spPr>
          <a:xfrm>
            <a:off x="7430294" y="4339830"/>
            <a:ext cx="8096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return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5" name="Google Shape;765;p52"/>
          <p:cNvSpPr/>
          <p:nvPr/>
        </p:nvSpPr>
        <p:spPr>
          <a:xfrm rot="-5111403">
            <a:off x="4604544" y="4092180"/>
            <a:ext cx="625475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592"/>
                  <a:pt x="27520" y="9544"/>
                  <a:pt x="54034" y="6429"/>
                </a:cubicBezTo>
                <a:cubicBezTo>
                  <a:pt x="80548" y="3315"/>
                  <a:pt x="105119" y="21125"/>
                  <a:pt x="111144" y="47825"/>
                </a:cubicBezTo>
                <a:lnTo>
                  <a:pt x="118518" y="47825"/>
                </a:lnTo>
                <a:lnTo>
                  <a:pt x="105000" y="60000"/>
                </a:lnTo>
                <a:lnTo>
                  <a:pt x="88518" y="47825"/>
                </a:lnTo>
                <a:lnTo>
                  <a:pt x="95871" y="47825"/>
                </a:lnTo>
                <a:cubicBezTo>
                  <a:pt x="90455" y="28038"/>
                  <a:pt x="72847" y="15648"/>
                  <a:pt x="54473" y="18697"/>
                </a:cubicBezTo>
                <a:cubicBezTo>
                  <a:pt x="36100" y="21745"/>
                  <a:pt x="22500" y="39314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6" name="Google Shape;766;p52"/>
          <p:cNvSpPr/>
          <p:nvPr/>
        </p:nvSpPr>
        <p:spPr>
          <a:xfrm rot="-5111403">
            <a:off x="4589463" y="4812111"/>
            <a:ext cx="627062" cy="771525"/>
          </a:xfrm>
          <a:custGeom>
            <a:rect b="b" l="l" r="r" t="t"/>
            <a:pathLst>
              <a:path extrusionOk="0" h="120000" w="120000">
                <a:moveTo>
                  <a:pt x="7500" y="60000"/>
                </a:moveTo>
                <a:lnTo>
                  <a:pt x="7500" y="60000"/>
                </a:lnTo>
                <a:cubicBezTo>
                  <a:pt x="7500" y="32606"/>
                  <a:pt x="27512" y="9568"/>
                  <a:pt x="54019" y="6447"/>
                </a:cubicBezTo>
                <a:cubicBezTo>
                  <a:pt x="80525" y="3326"/>
                  <a:pt x="105097" y="21114"/>
                  <a:pt x="111137" y="47797"/>
                </a:cubicBezTo>
                <a:lnTo>
                  <a:pt x="118509" y="47797"/>
                </a:lnTo>
                <a:lnTo>
                  <a:pt x="105000" y="60000"/>
                </a:lnTo>
                <a:lnTo>
                  <a:pt x="88509" y="47797"/>
                </a:lnTo>
                <a:lnTo>
                  <a:pt x="95859" y="47797"/>
                </a:lnTo>
                <a:lnTo>
                  <a:pt x="95859" y="47797"/>
                </a:lnTo>
                <a:cubicBezTo>
                  <a:pt x="90427" y="28046"/>
                  <a:pt x="72818" y="15691"/>
                  <a:pt x="54454" y="18746"/>
                </a:cubicBezTo>
                <a:cubicBezTo>
                  <a:pt x="36089" y="21801"/>
                  <a:pt x="22500" y="39345"/>
                  <a:pt x="22500" y="6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7" name="Google Shape;767;p52"/>
          <p:cNvSpPr txBox="1"/>
          <p:nvPr/>
        </p:nvSpPr>
        <p:spPr>
          <a:xfrm>
            <a:off x="3952081" y="4246168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52"/>
          <p:cNvSpPr txBox="1"/>
          <p:nvPr/>
        </p:nvSpPr>
        <p:spPr>
          <a:xfrm>
            <a:off x="3961606" y="5028805"/>
            <a:ext cx="64611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52"/>
          <p:cNvSpPr txBox="1"/>
          <p:nvPr/>
        </p:nvSpPr>
        <p:spPr>
          <a:xfrm>
            <a:off x="31810" y="6401986"/>
            <a:ext cx="51085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 STACK의 자료구조 : LIFO(Last-Input-First-Out)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1133648" y="1673441"/>
            <a:ext cx="9930905" cy="816496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클래스에 정의된 내용대로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통해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 영역에 생성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된 것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1133648" y="1076317"/>
            <a:ext cx="4439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i="0" lang="en-US" sz="24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자바</a:t>
            </a: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객체(Object)란 ? 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40" name="Google Shape;140;p6"/>
          <p:cNvGrpSpPr/>
          <p:nvPr/>
        </p:nvGrpSpPr>
        <p:grpSpPr>
          <a:xfrm>
            <a:off x="2227898" y="3004668"/>
            <a:ext cx="7715249" cy="2713398"/>
            <a:chOff x="841058" y="2611077"/>
            <a:chExt cx="7715249" cy="2713398"/>
          </a:xfrm>
        </p:grpSpPr>
        <p:grpSp>
          <p:nvGrpSpPr>
            <p:cNvPr id="141" name="Google Shape;141;p6"/>
            <p:cNvGrpSpPr/>
            <p:nvPr/>
          </p:nvGrpSpPr>
          <p:grpSpPr>
            <a:xfrm rot="5400000">
              <a:off x="3698557" y="466725"/>
              <a:ext cx="2071687" cy="7643813"/>
              <a:chOff x="5143484" y="1142748"/>
              <a:chExt cx="2643233" cy="4572273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5143484" y="1142748"/>
                <a:ext cx="2643233" cy="457227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43" name="Google Shape;143;p6"/>
              <p:cNvCxnSpPr/>
              <p:nvPr/>
            </p:nvCxnSpPr>
            <p:spPr>
              <a:xfrm>
                <a:off x="5143484" y="1825503"/>
                <a:ext cx="2643233" cy="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4" name="Google Shape;144;p6"/>
              <p:cNvCxnSpPr/>
              <p:nvPr/>
            </p:nvCxnSpPr>
            <p:spPr>
              <a:xfrm>
                <a:off x="5143484" y="4459664"/>
                <a:ext cx="2643233" cy="18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145" name="Google Shape;145;p6"/>
              <p:cNvSpPr txBox="1"/>
              <p:nvPr/>
            </p:nvSpPr>
            <p:spPr>
              <a:xfrm rot="-5400000">
                <a:off x="5202064" y="3824256"/>
                <a:ext cx="568797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Heap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6" name="Google Shape;146;p6"/>
              <p:cNvSpPr txBox="1"/>
              <p:nvPr/>
            </p:nvSpPr>
            <p:spPr>
              <a:xfrm rot="-5400000">
                <a:off x="5242547" y="5086263"/>
                <a:ext cx="573246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Stack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47" name="Google Shape;147;p6"/>
              <p:cNvSpPr txBox="1"/>
              <p:nvPr/>
            </p:nvSpPr>
            <p:spPr>
              <a:xfrm rot="-5400000">
                <a:off x="5232957" y="1186384"/>
                <a:ext cx="592424" cy="589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Malgun Gothic"/>
                  <a:buNone/>
                </a:pPr>
                <a:r>
                  <a:rPr b="1" i="0" lang="en-US" sz="2400" u="none" cap="none" strike="noStrike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Static</a:t>
                </a:r>
                <a:endParaRPr b="1" i="0" sz="24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148" name="Google Shape;148;p6"/>
            <p:cNvSpPr/>
            <p:nvPr/>
          </p:nvSpPr>
          <p:spPr>
            <a:xfrm>
              <a:off x="1126808" y="4181475"/>
              <a:ext cx="1214437" cy="64293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206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055370" y="3824288"/>
              <a:ext cx="71437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50" name="Google Shape;150;p6"/>
            <p:cNvGrpSpPr/>
            <p:nvPr/>
          </p:nvGrpSpPr>
          <p:grpSpPr>
            <a:xfrm>
              <a:off x="4127183" y="4181474"/>
              <a:ext cx="2928937" cy="642938"/>
              <a:chOff x="2714625" y="1714500"/>
              <a:chExt cx="2928938" cy="642939"/>
            </a:xfrm>
          </p:grpSpPr>
          <p:sp>
            <p:nvSpPr>
              <p:cNvPr id="151" name="Google Shape;151;p6"/>
              <p:cNvSpPr/>
              <p:nvPr/>
            </p:nvSpPr>
            <p:spPr>
              <a:xfrm>
                <a:off x="2714625" y="1714500"/>
                <a:ext cx="2928938" cy="64293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cxnSp>
            <p:nvCxnSpPr>
              <p:cNvPr id="152" name="Google Shape;152;p6"/>
              <p:cNvCxnSpPr/>
              <p:nvPr/>
            </p:nvCxnSpPr>
            <p:spPr>
              <a:xfrm rot="5400000">
                <a:off x="3822700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3" name="Google Shape;153;p6"/>
              <p:cNvCxnSpPr/>
              <p:nvPr/>
            </p:nvCxnSpPr>
            <p:spPr>
              <a:xfrm rot="5400000">
                <a:off x="3106737" y="2035175"/>
                <a:ext cx="642938" cy="1588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4" name="Google Shape;154;p6"/>
              <p:cNvCxnSpPr/>
              <p:nvPr/>
            </p:nvCxnSpPr>
            <p:spPr>
              <a:xfrm rot="5400000">
                <a:off x="4537076" y="2035175"/>
                <a:ext cx="642938" cy="1587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55" name="Google Shape;155;p6"/>
            <p:cNvSpPr txBox="1"/>
            <p:nvPr/>
          </p:nvSpPr>
          <p:spPr>
            <a:xfrm>
              <a:off x="4127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arr[0]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 flipH="1">
              <a:off x="841058" y="2611077"/>
              <a:ext cx="3998912" cy="5749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Malgun Gothic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int[] arr = </a:t>
              </a:r>
              <a:r>
                <a:rPr b="1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new</a:t>
              </a:r>
              <a:r>
                <a:rPr b="0" i="0" lang="en-US" sz="2000" u="none" cap="none" strike="noStrike">
                  <a:solidFill>
                    <a:srgbClr val="C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int[4];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6"/>
            <p:cNvSpPr txBox="1"/>
            <p:nvPr/>
          </p:nvSpPr>
          <p:spPr>
            <a:xfrm>
              <a:off x="4055745" y="3824288"/>
              <a:ext cx="11430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0x1234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58" name="Google Shape;158;p6"/>
            <p:cNvCxnSpPr/>
            <p:nvPr/>
          </p:nvCxnSpPr>
          <p:spPr>
            <a:xfrm rot="10800000">
              <a:off x="2341245" y="4502150"/>
              <a:ext cx="1785938" cy="0"/>
            </a:xfrm>
            <a:prstGeom prst="bentConnector3">
              <a:avLst>
                <a:gd fmla="val 50000" name="adj1"/>
              </a:avLst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stealth"/>
              <a:tailEnd len="sm" w="sm" type="none"/>
            </a:ln>
          </p:spPr>
        </p:cxnSp>
        <p:sp>
          <p:nvSpPr>
            <p:cNvPr id="159" name="Google Shape;159;p6"/>
            <p:cNvSpPr txBox="1"/>
            <p:nvPr/>
          </p:nvSpPr>
          <p:spPr>
            <a:xfrm>
              <a:off x="4898708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arr[1]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5684520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arr[2]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6413183" y="4783138"/>
              <a:ext cx="8572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arr[3]</a:t>
              </a:r>
              <a:endPara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2" name="Google Shape;162;p6"/>
          <p:cNvSpPr/>
          <p:nvPr/>
        </p:nvSpPr>
        <p:spPr>
          <a:xfrm>
            <a:off x="5252085" y="4179500"/>
            <a:ext cx="3390734" cy="1405496"/>
          </a:xfrm>
          <a:prstGeom prst="rect">
            <a:avLst/>
          </a:prstGeom>
          <a:noFill/>
          <a:ln cap="flat" cmpd="sng" w="508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2902507" y="5963482"/>
            <a:ext cx="6261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new 연산자를 통해 메모리 영역에 생성된 배열도 객체이다.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33649" y="1628800"/>
            <a:ext cx="9930904" cy="1263488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객체의 특성(속성, 기능)에 대한 정의를 한 것</a:t>
            </a:r>
            <a:endParaRPr b="1" i="0" sz="1800" u="none" cap="none" strike="noStrike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제품의 설계도, 빵 틀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1133648" y="1052736"/>
            <a:ext cx="2690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클래스( class )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1133648" y="4365104"/>
            <a:ext cx="9930905" cy="1008112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222A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객체 지향 언어의 특징 중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추상화(abstraction), 캡슐화(encapsulation)</a:t>
            </a: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적용되어야 함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1133648" y="3767980"/>
            <a:ext cx="51860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 작성 시 반드시 필요한 것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855640" y="2060848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2852465" y="3645173"/>
            <a:ext cx="576262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28727" y="3643515"/>
            <a:ext cx="59007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2279576" y="3645173"/>
            <a:ext cx="572889" cy="5762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630090" y="5291410"/>
            <a:ext cx="576262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2207940" y="5291410"/>
            <a:ext cx="935037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3142977" y="5291410"/>
            <a:ext cx="1152823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4295502" y="5291410"/>
            <a:ext cx="431800" cy="576263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8"/>
          <p:cNvSpPr/>
          <p:nvPr/>
        </p:nvSpPr>
        <p:spPr>
          <a:xfrm rot="5400000">
            <a:off x="2855639" y="2924448"/>
            <a:ext cx="576263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8"/>
          <p:cNvSpPr/>
          <p:nvPr/>
        </p:nvSpPr>
        <p:spPr>
          <a:xfrm rot="5400000">
            <a:off x="2856433" y="4507979"/>
            <a:ext cx="574675" cy="4333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6112838" y="2189359"/>
            <a:ext cx="646112" cy="3698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변수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 txBox="1"/>
          <p:nvPr/>
        </p:nvSpPr>
        <p:spPr>
          <a:xfrm>
            <a:off x="6101725" y="3789040"/>
            <a:ext cx="646331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6020763" y="5414640"/>
            <a:ext cx="877163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8248348" y="2004976"/>
            <a:ext cx="1871663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8248348" y="358930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8248348" y="5246651"/>
            <a:ext cx="2016125" cy="67945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자료형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개의 데이터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/>
        </p:nvSpPr>
        <p:spPr>
          <a:xfrm>
            <a:off x="549275" y="257175"/>
            <a:ext cx="11520488" cy="585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▶ 객체 지향 언어 - 클래스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/>
        </p:nvSpPr>
        <p:spPr>
          <a:xfrm>
            <a:off x="1133648" y="1082716"/>
            <a:ext cx="33201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클래스의 등장 배경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2409390" y="3117137"/>
            <a:ext cx="3097212" cy="1073488"/>
            <a:chOff x="2856430" y="3117137"/>
            <a:chExt cx="3097212" cy="1073488"/>
          </a:xfrm>
        </p:grpSpPr>
        <p:grpSp>
          <p:nvGrpSpPr>
            <p:cNvPr id="205" name="Google Shape;205;p9"/>
            <p:cNvGrpSpPr/>
            <p:nvPr/>
          </p:nvGrpSpPr>
          <p:grpSpPr>
            <a:xfrm>
              <a:off x="2856430" y="3117137"/>
              <a:ext cx="3097212" cy="576263"/>
              <a:chOff x="1630090" y="1844824"/>
              <a:chExt cx="3097212" cy="576263"/>
            </a:xfrm>
          </p:grpSpPr>
          <p:sp>
            <p:nvSpPr>
              <p:cNvPr id="206" name="Google Shape;206;p9"/>
              <p:cNvSpPr/>
              <p:nvPr/>
            </p:nvSpPr>
            <p:spPr>
              <a:xfrm>
                <a:off x="1630090" y="1844824"/>
                <a:ext cx="576262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>
                <a:off x="2207940" y="1844824"/>
                <a:ext cx="935037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8" name="Google Shape;208;p9"/>
              <p:cNvSpPr/>
              <p:nvPr/>
            </p:nvSpPr>
            <p:spPr>
              <a:xfrm>
                <a:off x="3142977" y="1844824"/>
                <a:ext cx="1152823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4295502" y="1844824"/>
                <a:ext cx="431800" cy="576263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210" name="Google Shape;210;p9"/>
            <p:cNvSpPr txBox="1"/>
            <p:nvPr/>
          </p:nvSpPr>
          <p:spPr>
            <a:xfrm>
              <a:off x="5063770" y="3821293"/>
              <a:ext cx="877163" cy="36933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구조체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9"/>
          <p:cNvGrpSpPr/>
          <p:nvPr/>
        </p:nvGrpSpPr>
        <p:grpSpPr>
          <a:xfrm>
            <a:off x="7442318" y="2294117"/>
            <a:ext cx="1873250" cy="2269766"/>
            <a:chOff x="7889358" y="2294117"/>
            <a:chExt cx="1873250" cy="2269766"/>
          </a:xfrm>
        </p:grpSpPr>
        <p:sp>
          <p:nvSpPr>
            <p:cNvPr id="212" name="Google Shape;212;p9"/>
            <p:cNvSpPr/>
            <p:nvPr/>
          </p:nvSpPr>
          <p:spPr>
            <a:xfrm>
              <a:off x="7889358" y="2737030"/>
              <a:ext cx="1873250" cy="1826853"/>
            </a:xfrm>
            <a:prstGeom prst="rect">
              <a:avLst/>
            </a:prstGeom>
            <a:noFill/>
            <a:ln cap="flat" cmpd="sng" w="28575">
              <a:solidFill>
                <a:srgbClr val="C00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8487736" y="2294117"/>
              <a:ext cx="6463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Malgun Gothic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기능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229083" y="291006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8157645" y="3740237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8949808" y="3486330"/>
              <a:ext cx="647700" cy="647700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7" name="Google Shape;217;p9"/>
          <p:cNvGrpSpPr/>
          <p:nvPr/>
        </p:nvGrpSpPr>
        <p:grpSpPr>
          <a:xfrm>
            <a:off x="6046150" y="3047967"/>
            <a:ext cx="714602" cy="714602"/>
            <a:chOff x="6302965" y="1775654"/>
            <a:chExt cx="714602" cy="714602"/>
          </a:xfrm>
        </p:grpSpPr>
        <p:sp>
          <p:nvSpPr>
            <p:cNvPr id="218" name="Google Shape;218;p9"/>
            <p:cNvSpPr/>
            <p:nvPr/>
          </p:nvSpPr>
          <p:spPr>
            <a:xfrm>
              <a:off x="6583493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9" name="Google Shape;219;p9"/>
            <p:cNvSpPr/>
            <p:nvPr/>
          </p:nvSpPr>
          <p:spPr>
            <a:xfrm rot="-5400000">
              <a:off x="6586375" y="1775654"/>
              <a:ext cx="147782" cy="714602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2018-04-10T03:44:26Z</dcterms:created>
  <dc:creator>user1</dc:creator>
</cp:coreProperties>
</file>