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22"/>
    <a:srgbClr val="FF2F36"/>
    <a:srgbClr val="2196F3"/>
    <a:srgbClr val="FFC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40" autoAdjust="0"/>
  </p:normalViewPr>
  <p:slideViewPr>
    <p:cSldViewPr snapToGrid="0">
      <p:cViewPr varScale="1">
        <p:scale>
          <a:sx n="83" d="100"/>
          <a:sy n="83" d="100"/>
        </p:scale>
        <p:origin x="8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754531-8091-40D0-B161-E748927B0CD3}" type="doc">
      <dgm:prSet loTypeId="urn:microsoft.com/office/officeart/2005/8/layout/hProcess9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BE168541-F66D-4D32-B66D-21F49ECD5229}">
      <dgm:prSet custT="1"/>
      <dgm:spPr/>
      <dgm:t>
        <a:bodyPr/>
        <a:lstStyle/>
        <a:p>
          <a:pPr rtl="0"/>
          <a:r>
            <a:rPr lang="en-US" sz="1400" dirty="0" smtClean="0"/>
            <a:t>Supercomputing 1992 conference defined a standard interface for performing message passing - the Message Passing Interface.</a:t>
          </a:r>
          <a:endParaRPr lang="zh-CN" sz="1400" dirty="0"/>
        </a:p>
      </dgm:t>
    </dgm:pt>
    <dgm:pt modelId="{6EB08938-256D-435B-AD22-4FC22E3E9F58}" type="parTrans" cxnId="{9F938BEC-242F-48B9-BEE9-1DB24B1B4E4A}">
      <dgm:prSet/>
      <dgm:spPr/>
      <dgm:t>
        <a:bodyPr/>
        <a:lstStyle/>
        <a:p>
          <a:endParaRPr lang="zh-CN" altLang="en-US"/>
        </a:p>
      </dgm:t>
    </dgm:pt>
    <dgm:pt modelId="{89B6FCA7-36BB-4600-B539-5F4C48BCC8A5}" type="sibTrans" cxnId="{9F938BEC-242F-48B9-BEE9-1DB24B1B4E4A}">
      <dgm:prSet/>
      <dgm:spPr/>
      <dgm:t>
        <a:bodyPr/>
        <a:lstStyle/>
        <a:p>
          <a:endParaRPr lang="zh-CN" altLang="en-US"/>
        </a:p>
      </dgm:t>
    </dgm:pt>
    <dgm:pt modelId="{17503821-B0E6-4FCB-A5D2-C0F5E762ABAF}">
      <dgm:prSet/>
      <dgm:spPr/>
      <dgm:t>
        <a:bodyPr/>
        <a:lstStyle/>
        <a:p>
          <a:pPr rtl="0"/>
          <a:r>
            <a:rPr lang="en-US" dirty="0" smtClean="0"/>
            <a:t>By 1994, a complete interface and standard was defined (MPI-1).</a:t>
          </a:r>
          <a:endParaRPr lang="zh-CN" dirty="0"/>
        </a:p>
      </dgm:t>
    </dgm:pt>
    <dgm:pt modelId="{F718F7DF-F357-467C-A447-FB55A28619B9}" type="parTrans" cxnId="{A2ACE5C4-38BC-47AD-B2CB-E4AD9C73BDD4}">
      <dgm:prSet/>
      <dgm:spPr/>
      <dgm:t>
        <a:bodyPr/>
        <a:lstStyle/>
        <a:p>
          <a:endParaRPr lang="zh-CN" altLang="en-US"/>
        </a:p>
      </dgm:t>
    </dgm:pt>
    <dgm:pt modelId="{9D3EE4D7-F16B-4A26-A373-3699315068B8}" type="sibTrans" cxnId="{A2ACE5C4-38BC-47AD-B2CB-E4AD9C73BDD4}">
      <dgm:prSet/>
      <dgm:spPr/>
      <dgm:t>
        <a:bodyPr/>
        <a:lstStyle/>
        <a:p>
          <a:endParaRPr lang="zh-CN" altLang="en-US"/>
        </a:p>
      </dgm:t>
    </dgm:pt>
    <dgm:pt modelId="{3F89E028-EEF8-45B0-AADD-DEE4FE4CDDC6}">
      <dgm:prSet/>
      <dgm:spPr/>
      <dgm:t>
        <a:bodyPr/>
        <a:lstStyle/>
        <a:p>
          <a:pPr rtl="0"/>
          <a:r>
            <a:rPr lang="en-US" dirty="0" smtClean="0"/>
            <a:t>1997 MPI-2</a:t>
          </a:r>
          <a:endParaRPr lang="zh-CN" dirty="0"/>
        </a:p>
      </dgm:t>
    </dgm:pt>
    <dgm:pt modelId="{21502C7E-2D5B-4E30-918F-D93632947B7D}" type="parTrans" cxnId="{273AAD8E-F7C9-421F-8659-746A9EBAA739}">
      <dgm:prSet/>
      <dgm:spPr/>
      <dgm:t>
        <a:bodyPr/>
        <a:lstStyle/>
        <a:p>
          <a:endParaRPr lang="zh-CN" altLang="en-US"/>
        </a:p>
      </dgm:t>
    </dgm:pt>
    <dgm:pt modelId="{FEE7F97F-9D76-41B7-9021-6FE28D7A38FA}" type="sibTrans" cxnId="{273AAD8E-F7C9-421F-8659-746A9EBAA739}">
      <dgm:prSet/>
      <dgm:spPr/>
      <dgm:t>
        <a:bodyPr/>
        <a:lstStyle/>
        <a:p>
          <a:endParaRPr lang="zh-CN" altLang="en-US"/>
        </a:p>
      </dgm:t>
    </dgm:pt>
    <dgm:pt modelId="{E85D6850-62AC-40AA-BA7F-653DA4E12FA5}">
      <dgm:prSet/>
      <dgm:spPr/>
      <dgm:t>
        <a:bodyPr/>
        <a:lstStyle/>
        <a:p>
          <a:r>
            <a:rPr lang="en-US" b="0" i="0" dirty="0" smtClean="0"/>
            <a:t>September 21, 2012, MPI-3.0</a:t>
          </a:r>
          <a:endParaRPr lang="zh-CN" dirty="0"/>
        </a:p>
      </dgm:t>
    </dgm:pt>
    <dgm:pt modelId="{F2567C17-35C8-4DFB-A458-9DBA624FD4B2}" type="parTrans" cxnId="{C0774A1A-5B07-423D-9DE9-BE2452C5433C}">
      <dgm:prSet/>
      <dgm:spPr/>
      <dgm:t>
        <a:bodyPr/>
        <a:lstStyle/>
        <a:p>
          <a:endParaRPr lang="zh-CN" altLang="en-US"/>
        </a:p>
      </dgm:t>
    </dgm:pt>
    <dgm:pt modelId="{9BE878B0-4A0D-4800-8808-D72530338BC9}" type="sibTrans" cxnId="{C0774A1A-5B07-423D-9DE9-BE2452C5433C}">
      <dgm:prSet/>
      <dgm:spPr/>
      <dgm:t>
        <a:bodyPr/>
        <a:lstStyle/>
        <a:p>
          <a:endParaRPr lang="zh-CN" altLang="en-US"/>
        </a:p>
      </dgm:t>
    </dgm:pt>
    <dgm:pt modelId="{471A31DC-2136-41C9-AF1C-549518903B15}">
      <dgm:prSet/>
      <dgm:spPr/>
      <dgm:t>
        <a:bodyPr/>
        <a:lstStyle/>
        <a:p>
          <a:pPr rtl="0"/>
          <a:r>
            <a:rPr lang="en-US" altLang="zh-CN" dirty="0" smtClean="0"/>
            <a:t>September 2008,MPI-2.1</a:t>
          </a:r>
          <a:endParaRPr lang="zh-CN" dirty="0"/>
        </a:p>
      </dgm:t>
    </dgm:pt>
    <dgm:pt modelId="{764EA22D-F9D6-43D7-B1D9-127FBDECD572}" type="parTrans" cxnId="{D7408FF9-14AD-4B36-9222-1F1758313120}">
      <dgm:prSet/>
      <dgm:spPr/>
      <dgm:t>
        <a:bodyPr/>
        <a:lstStyle/>
        <a:p>
          <a:endParaRPr lang="zh-CN" altLang="en-US"/>
        </a:p>
      </dgm:t>
    </dgm:pt>
    <dgm:pt modelId="{09149A1E-9C2E-45ED-BEB0-8FCD072EE385}" type="sibTrans" cxnId="{D7408FF9-14AD-4B36-9222-1F1758313120}">
      <dgm:prSet/>
      <dgm:spPr/>
      <dgm:t>
        <a:bodyPr/>
        <a:lstStyle/>
        <a:p>
          <a:endParaRPr lang="zh-CN" altLang="en-US"/>
        </a:p>
      </dgm:t>
    </dgm:pt>
    <dgm:pt modelId="{30D3C026-35D2-4DBE-886E-94B3CB0802EF}">
      <dgm:prSet/>
      <dgm:spPr/>
      <dgm:t>
        <a:bodyPr/>
        <a:lstStyle/>
        <a:p>
          <a:r>
            <a:rPr lang="en-US" b="0" i="0" dirty="0" smtClean="0"/>
            <a:t>MPI-3.1 was approved by the MPI Forum on June 4, 2015.</a:t>
          </a:r>
          <a:endParaRPr lang="zh-CN" dirty="0"/>
        </a:p>
      </dgm:t>
    </dgm:pt>
    <dgm:pt modelId="{B4DEAC5F-1A12-4D93-BBA5-3247514FC619}" type="parTrans" cxnId="{3D5D24BE-9844-4359-86E3-EB220CC44EE3}">
      <dgm:prSet/>
      <dgm:spPr/>
      <dgm:t>
        <a:bodyPr/>
        <a:lstStyle/>
        <a:p>
          <a:endParaRPr lang="zh-CN" altLang="en-US"/>
        </a:p>
      </dgm:t>
    </dgm:pt>
    <dgm:pt modelId="{9229E280-1B29-4569-AB6C-E2B1A95A9C20}" type="sibTrans" cxnId="{3D5D24BE-9844-4359-86E3-EB220CC44EE3}">
      <dgm:prSet/>
      <dgm:spPr/>
      <dgm:t>
        <a:bodyPr/>
        <a:lstStyle/>
        <a:p>
          <a:endParaRPr lang="zh-CN" altLang="en-US"/>
        </a:p>
      </dgm:t>
    </dgm:pt>
    <dgm:pt modelId="{6DBA8CBF-13D9-4668-BB63-761BA99E09F4}">
      <dgm:prSet/>
      <dgm:spPr/>
      <dgm:t>
        <a:bodyPr/>
        <a:lstStyle/>
        <a:p>
          <a:r>
            <a:rPr lang="en-US" b="1" i="0" dirty="0" smtClean="0"/>
            <a:t>MPI 4.0 in progress</a:t>
          </a:r>
          <a:endParaRPr lang="zh-CN" dirty="0"/>
        </a:p>
      </dgm:t>
    </dgm:pt>
    <dgm:pt modelId="{63642DF9-958F-4279-9B75-D56BFEFF3998}" type="parTrans" cxnId="{914EA486-F4B2-4FCB-A494-E65CD64C9F8F}">
      <dgm:prSet/>
      <dgm:spPr/>
      <dgm:t>
        <a:bodyPr/>
        <a:lstStyle/>
        <a:p>
          <a:endParaRPr lang="zh-CN" altLang="en-US"/>
        </a:p>
      </dgm:t>
    </dgm:pt>
    <dgm:pt modelId="{277E0E5D-6360-404B-9CAD-14C88F67C888}" type="sibTrans" cxnId="{914EA486-F4B2-4FCB-A494-E65CD64C9F8F}">
      <dgm:prSet/>
      <dgm:spPr/>
      <dgm:t>
        <a:bodyPr/>
        <a:lstStyle/>
        <a:p>
          <a:endParaRPr lang="zh-CN" altLang="en-US"/>
        </a:p>
      </dgm:t>
    </dgm:pt>
    <dgm:pt modelId="{E99DB689-9BC0-4875-AA93-14BCBB923372}" type="pres">
      <dgm:prSet presAssocID="{7C754531-8091-40D0-B161-E748927B0CD3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10CA0F5-46F5-40E3-85DA-5CCF9DDD15F3}" type="pres">
      <dgm:prSet presAssocID="{7C754531-8091-40D0-B161-E748927B0CD3}" presName="arrow" presStyleLbl="bgShp" presStyleIdx="0" presStyleCnt="1"/>
      <dgm:spPr/>
    </dgm:pt>
    <dgm:pt modelId="{A4C48DFC-3E94-48B5-95CB-AC35C179DEDF}" type="pres">
      <dgm:prSet presAssocID="{7C754531-8091-40D0-B161-E748927B0CD3}" presName="linearProcess" presStyleCnt="0"/>
      <dgm:spPr/>
    </dgm:pt>
    <dgm:pt modelId="{1F282702-0480-4A0B-89B6-D81D65E61A23}" type="pres">
      <dgm:prSet presAssocID="{BE168541-F66D-4D32-B66D-21F49ECD5229}" presName="textNode" presStyleLbl="node1" presStyleIdx="0" presStyleCnt="7" custScaleY="1957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6BB0B8-12E9-4EC5-A169-5224DCDD9452}" type="pres">
      <dgm:prSet presAssocID="{89B6FCA7-36BB-4600-B539-5F4C48BCC8A5}" presName="sibTrans" presStyleCnt="0"/>
      <dgm:spPr/>
    </dgm:pt>
    <dgm:pt modelId="{4B12A8E6-6CE5-4BE6-9A4F-511CC4A7FFA8}" type="pres">
      <dgm:prSet presAssocID="{17503821-B0E6-4FCB-A5D2-C0F5E762ABAF}" presName="text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EE196D-0673-4CE1-A112-4C0E2F358BD8}" type="pres">
      <dgm:prSet presAssocID="{9D3EE4D7-F16B-4A26-A373-3699315068B8}" presName="sibTrans" presStyleCnt="0"/>
      <dgm:spPr/>
    </dgm:pt>
    <dgm:pt modelId="{2489942E-D1FF-4D64-982D-89AA24B003F2}" type="pres">
      <dgm:prSet presAssocID="{3F89E028-EEF8-45B0-AADD-DEE4FE4CDDC6}" presName="text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0DB0A2-1FBC-4739-A481-2F024469E85E}" type="pres">
      <dgm:prSet presAssocID="{FEE7F97F-9D76-41B7-9021-6FE28D7A38FA}" presName="sibTrans" presStyleCnt="0"/>
      <dgm:spPr/>
    </dgm:pt>
    <dgm:pt modelId="{5CBD65B0-D21E-4087-A6F7-81349CD540B6}" type="pres">
      <dgm:prSet presAssocID="{471A31DC-2136-41C9-AF1C-549518903B15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013BED-07E4-4166-8552-131818FA067E}" type="pres">
      <dgm:prSet presAssocID="{09149A1E-9C2E-45ED-BEB0-8FCD072EE385}" presName="sibTrans" presStyleCnt="0"/>
      <dgm:spPr/>
    </dgm:pt>
    <dgm:pt modelId="{89F0CC5A-35A3-48E2-AB1D-BC314C19321D}" type="pres">
      <dgm:prSet presAssocID="{E85D6850-62AC-40AA-BA7F-653DA4E12FA5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F2DD90-71AE-4595-89A0-BC31756FB5D6}" type="pres">
      <dgm:prSet presAssocID="{9BE878B0-4A0D-4800-8808-D72530338BC9}" presName="sibTrans" presStyleCnt="0"/>
      <dgm:spPr/>
    </dgm:pt>
    <dgm:pt modelId="{70A5FA06-8E32-43D7-9102-2E790A1EDDC3}" type="pres">
      <dgm:prSet presAssocID="{30D3C026-35D2-4DBE-886E-94B3CB0802EF}" presName="text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B97C9D-3495-43CE-A267-7166D404FE6E}" type="pres">
      <dgm:prSet presAssocID="{9229E280-1B29-4569-AB6C-E2B1A95A9C20}" presName="sibTrans" presStyleCnt="0"/>
      <dgm:spPr/>
    </dgm:pt>
    <dgm:pt modelId="{CC182C97-B293-4357-B500-E42A06B49864}" type="pres">
      <dgm:prSet presAssocID="{6DBA8CBF-13D9-4668-BB63-761BA99E09F4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5A0914-C47C-42D4-9EE2-4E39388C8CE0}" type="presOf" srcId="{7C754531-8091-40D0-B161-E748927B0CD3}" destId="{E99DB689-9BC0-4875-AA93-14BCBB923372}" srcOrd="0" destOrd="0" presId="urn:microsoft.com/office/officeart/2005/8/layout/hProcess9"/>
    <dgm:cxn modelId="{3D5D24BE-9844-4359-86E3-EB220CC44EE3}" srcId="{7C754531-8091-40D0-B161-E748927B0CD3}" destId="{30D3C026-35D2-4DBE-886E-94B3CB0802EF}" srcOrd="5" destOrd="0" parTransId="{B4DEAC5F-1A12-4D93-BBA5-3247514FC619}" sibTransId="{9229E280-1B29-4569-AB6C-E2B1A95A9C20}"/>
    <dgm:cxn modelId="{683B7132-DC18-4C1B-A3B2-F1DD5A2B5AE3}" type="presOf" srcId="{30D3C026-35D2-4DBE-886E-94B3CB0802EF}" destId="{70A5FA06-8E32-43D7-9102-2E790A1EDDC3}" srcOrd="0" destOrd="0" presId="urn:microsoft.com/office/officeart/2005/8/layout/hProcess9"/>
    <dgm:cxn modelId="{D7408FF9-14AD-4B36-9222-1F1758313120}" srcId="{7C754531-8091-40D0-B161-E748927B0CD3}" destId="{471A31DC-2136-41C9-AF1C-549518903B15}" srcOrd="3" destOrd="0" parTransId="{764EA22D-F9D6-43D7-B1D9-127FBDECD572}" sibTransId="{09149A1E-9C2E-45ED-BEB0-8FCD072EE385}"/>
    <dgm:cxn modelId="{9F938BEC-242F-48B9-BEE9-1DB24B1B4E4A}" srcId="{7C754531-8091-40D0-B161-E748927B0CD3}" destId="{BE168541-F66D-4D32-B66D-21F49ECD5229}" srcOrd="0" destOrd="0" parTransId="{6EB08938-256D-435B-AD22-4FC22E3E9F58}" sibTransId="{89B6FCA7-36BB-4600-B539-5F4C48BCC8A5}"/>
    <dgm:cxn modelId="{CD22023B-5824-4E0D-A32E-ACED42B4344E}" type="presOf" srcId="{E85D6850-62AC-40AA-BA7F-653DA4E12FA5}" destId="{89F0CC5A-35A3-48E2-AB1D-BC314C19321D}" srcOrd="0" destOrd="0" presId="urn:microsoft.com/office/officeart/2005/8/layout/hProcess9"/>
    <dgm:cxn modelId="{273AAD8E-F7C9-421F-8659-746A9EBAA739}" srcId="{7C754531-8091-40D0-B161-E748927B0CD3}" destId="{3F89E028-EEF8-45B0-AADD-DEE4FE4CDDC6}" srcOrd="2" destOrd="0" parTransId="{21502C7E-2D5B-4E30-918F-D93632947B7D}" sibTransId="{FEE7F97F-9D76-41B7-9021-6FE28D7A38FA}"/>
    <dgm:cxn modelId="{C0774A1A-5B07-423D-9DE9-BE2452C5433C}" srcId="{7C754531-8091-40D0-B161-E748927B0CD3}" destId="{E85D6850-62AC-40AA-BA7F-653DA4E12FA5}" srcOrd="4" destOrd="0" parTransId="{F2567C17-35C8-4DFB-A458-9DBA624FD4B2}" sibTransId="{9BE878B0-4A0D-4800-8808-D72530338BC9}"/>
    <dgm:cxn modelId="{48EAF71C-A89E-4DFF-84F3-5E79D2AFB08D}" type="presOf" srcId="{471A31DC-2136-41C9-AF1C-549518903B15}" destId="{5CBD65B0-D21E-4087-A6F7-81349CD540B6}" srcOrd="0" destOrd="0" presId="urn:microsoft.com/office/officeart/2005/8/layout/hProcess9"/>
    <dgm:cxn modelId="{D3B16302-E7A2-4130-BF04-328EFD9DCE08}" type="presOf" srcId="{6DBA8CBF-13D9-4668-BB63-761BA99E09F4}" destId="{CC182C97-B293-4357-B500-E42A06B49864}" srcOrd="0" destOrd="0" presId="urn:microsoft.com/office/officeart/2005/8/layout/hProcess9"/>
    <dgm:cxn modelId="{305D5ADC-F63E-4852-BAC1-F408374497DE}" type="presOf" srcId="{3F89E028-EEF8-45B0-AADD-DEE4FE4CDDC6}" destId="{2489942E-D1FF-4D64-982D-89AA24B003F2}" srcOrd="0" destOrd="0" presId="urn:microsoft.com/office/officeart/2005/8/layout/hProcess9"/>
    <dgm:cxn modelId="{9AAA6BEF-E52F-4E9E-88FE-C97295C7350F}" type="presOf" srcId="{17503821-B0E6-4FCB-A5D2-C0F5E762ABAF}" destId="{4B12A8E6-6CE5-4BE6-9A4F-511CC4A7FFA8}" srcOrd="0" destOrd="0" presId="urn:microsoft.com/office/officeart/2005/8/layout/hProcess9"/>
    <dgm:cxn modelId="{A2ACE5C4-38BC-47AD-B2CB-E4AD9C73BDD4}" srcId="{7C754531-8091-40D0-B161-E748927B0CD3}" destId="{17503821-B0E6-4FCB-A5D2-C0F5E762ABAF}" srcOrd="1" destOrd="0" parTransId="{F718F7DF-F357-467C-A447-FB55A28619B9}" sibTransId="{9D3EE4D7-F16B-4A26-A373-3699315068B8}"/>
    <dgm:cxn modelId="{914EA486-F4B2-4FCB-A494-E65CD64C9F8F}" srcId="{7C754531-8091-40D0-B161-E748927B0CD3}" destId="{6DBA8CBF-13D9-4668-BB63-761BA99E09F4}" srcOrd="6" destOrd="0" parTransId="{63642DF9-958F-4279-9B75-D56BFEFF3998}" sibTransId="{277E0E5D-6360-404B-9CAD-14C88F67C888}"/>
    <dgm:cxn modelId="{D9FA67F5-0832-4F08-9F63-5B78E67C2EA5}" type="presOf" srcId="{BE168541-F66D-4D32-B66D-21F49ECD5229}" destId="{1F282702-0480-4A0B-89B6-D81D65E61A23}" srcOrd="0" destOrd="0" presId="urn:microsoft.com/office/officeart/2005/8/layout/hProcess9"/>
    <dgm:cxn modelId="{F3D0086B-C23A-44E7-9F72-C36FC0DBADC2}" type="presParOf" srcId="{E99DB689-9BC0-4875-AA93-14BCBB923372}" destId="{310CA0F5-46F5-40E3-85DA-5CCF9DDD15F3}" srcOrd="0" destOrd="0" presId="urn:microsoft.com/office/officeart/2005/8/layout/hProcess9"/>
    <dgm:cxn modelId="{73AB266F-A273-4966-8397-A46CCF487D8B}" type="presParOf" srcId="{E99DB689-9BC0-4875-AA93-14BCBB923372}" destId="{A4C48DFC-3E94-48B5-95CB-AC35C179DEDF}" srcOrd="1" destOrd="0" presId="urn:microsoft.com/office/officeart/2005/8/layout/hProcess9"/>
    <dgm:cxn modelId="{D0101B6A-9634-4DF5-A437-E5E33A9A055F}" type="presParOf" srcId="{A4C48DFC-3E94-48B5-95CB-AC35C179DEDF}" destId="{1F282702-0480-4A0B-89B6-D81D65E61A23}" srcOrd="0" destOrd="0" presId="urn:microsoft.com/office/officeart/2005/8/layout/hProcess9"/>
    <dgm:cxn modelId="{957A594F-D8E0-4073-9D59-2C0B734E3CB1}" type="presParOf" srcId="{A4C48DFC-3E94-48B5-95CB-AC35C179DEDF}" destId="{3F6BB0B8-12E9-4EC5-A169-5224DCDD9452}" srcOrd="1" destOrd="0" presId="urn:microsoft.com/office/officeart/2005/8/layout/hProcess9"/>
    <dgm:cxn modelId="{0019514E-C904-4976-B9A0-3C4D42D7EB5F}" type="presParOf" srcId="{A4C48DFC-3E94-48B5-95CB-AC35C179DEDF}" destId="{4B12A8E6-6CE5-4BE6-9A4F-511CC4A7FFA8}" srcOrd="2" destOrd="0" presId="urn:microsoft.com/office/officeart/2005/8/layout/hProcess9"/>
    <dgm:cxn modelId="{A5485969-7C55-4751-AF1A-F59B47BB6880}" type="presParOf" srcId="{A4C48DFC-3E94-48B5-95CB-AC35C179DEDF}" destId="{00EE196D-0673-4CE1-A112-4C0E2F358BD8}" srcOrd="3" destOrd="0" presId="urn:microsoft.com/office/officeart/2005/8/layout/hProcess9"/>
    <dgm:cxn modelId="{B7EAB776-E746-409E-AD86-30B4E6C604D3}" type="presParOf" srcId="{A4C48DFC-3E94-48B5-95CB-AC35C179DEDF}" destId="{2489942E-D1FF-4D64-982D-89AA24B003F2}" srcOrd="4" destOrd="0" presId="urn:microsoft.com/office/officeart/2005/8/layout/hProcess9"/>
    <dgm:cxn modelId="{6F59570E-9825-4246-9775-575D3A23514F}" type="presParOf" srcId="{A4C48DFC-3E94-48B5-95CB-AC35C179DEDF}" destId="{E60DB0A2-1FBC-4739-A481-2F024469E85E}" srcOrd="5" destOrd="0" presId="urn:microsoft.com/office/officeart/2005/8/layout/hProcess9"/>
    <dgm:cxn modelId="{855D7F38-7ACB-4AD0-92AA-02811894AC69}" type="presParOf" srcId="{A4C48DFC-3E94-48B5-95CB-AC35C179DEDF}" destId="{5CBD65B0-D21E-4087-A6F7-81349CD540B6}" srcOrd="6" destOrd="0" presId="urn:microsoft.com/office/officeart/2005/8/layout/hProcess9"/>
    <dgm:cxn modelId="{1BEC7666-28F7-4E44-A42B-1FEB842AAF0D}" type="presParOf" srcId="{A4C48DFC-3E94-48B5-95CB-AC35C179DEDF}" destId="{D9013BED-07E4-4166-8552-131818FA067E}" srcOrd="7" destOrd="0" presId="urn:microsoft.com/office/officeart/2005/8/layout/hProcess9"/>
    <dgm:cxn modelId="{C86DDC97-B435-447B-8A0F-9BAAC4CEFF6F}" type="presParOf" srcId="{A4C48DFC-3E94-48B5-95CB-AC35C179DEDF}" destId="{89F0CC5A-35A3-48E2-AB1D-BC314C19321D}" srcOrd="8" destOrd="0" presId="urn:microsoft.com/office/officeart/2005/8/layout/hProcess9"/>
    <dgm:cxn modelId="{9F3ECF6E-1C23-49A1-A8BF-165B4777A341}" type="presParOf" srcId="{A4C48DFC-3E94-48B5-95CB-AC35C179DEDF}" destId="{CFF2DD90-71AE-4595-89A0-BC31756FB5D6}" srcOrd="9" destOrd="0" presId="urn:microsoft.com/office/officeart/2005/8/layout/hProcess9"/>
    <dgm:cxn modelId="{C19E79E5-0618-4B17-8E31-EFB2804FCA9D}" type="presParOf" srcId="{A4C48DFC-3E94-48B5-95CB-AC35C179DEDF}" destId="{70A5FA06-8E32-43D7-9102-2E790A1EDDC3}" srcOrd="10" destOrd="0" presId="urn:microsoft.com/office/officeart/2005/8/layout/hProcess9"/>
    <dgm:cxn modelId="{F6D7342A-3299-44A9-A821-8222A31E138D}" type="presParOf" srcId="{A4C48DFC-3E94-48B5-95CB-AC35C179DEDF}" destId="{F9B97C9D-3495-43CE-A267-7166D404FE6E}" srcOrd="11" destOrd="0" presId="urn:microsoft.com/office/officeart/2005/8/layout/hProcess9"/>
    <dgm:cxn modelId="{A2D0ABEF-86E4-445F-8EAC-0377AC5702C5}" type="presParOf" srcId="{A4C48DFC-3E94-48B5-95CB-AC35C179DEDF}" destId="{CC182C97-B293-4357-B500-E42A06B49864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CA0F5-46F5-40E3-85DA-5CCF9DDD15F3}">
      <dsp:nvSpPr>
        <dsp:cNvPr id="0" name=""/>
        <dsp:cNvSpPr/>
      </dsp:nvSpPr>
      <dsp:spPr>
        <a:xfrm>
          <a:off x="828747" y="0"/>
          <a:ext cx="9392469" cy="3710410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82702-0480-4A0B-89B6-D81D65E61A23}">
      <dsp:nvSpPr>
        <dsp:cNvPr id="0" name=""/>
        <dsp:cNvSpPr/>
      </dsp:nvSpPr>
      <dsp:spPr>
        <a:xfrm>
          <a:off x="944" y="402624"/>
          <a:ext cx="1513435" cy="290516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Supercomputing 1992 conference defined a standard interface for performing message passing - the Message Passing Interface.</a:t>
          </a:r>
          <a:endParaRPr lang="zh-CN" sz="1400" kern="1200" dirty="0"/>
        </a:p>
      </dsp:txBody>
      <dsp:txXfrm>
        <a:off x="74824" y="476504"/>
        <a:ext cx="1365675" cy="2757401"/>
      </dsp:txXfrm>
    </dsp:sp>
    <dsp:sp modelId="{4B12A8E6-6CE5-4BE6-9A4F-511CC4A7FFA8}">
      <dsp:nvSpPr>
        <dsp:cNvPr id="0" name=""/>
        <dsp:cNvSpPr/>
      </dsp:nvSpPr>
      <dsp:spPr>
        <a:xfrm>
          <a:off x="1590050" y="1113122"/>
          <a:ext cx="1513435" cy="148416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By 1994, a complete interface and standard was defined (MPI-1).</a:t>
          </a:r>
          <a:endParaRPr lang="zh-CN" sz="1400" kern="1200" dirty="0"/>
        </a:p>
      </dsp:txBody>
      <dsp:txXfrm>
        <a:off x="1662501" y="1185573"/>
        <a:ext cx="1368533" cy="1339262"/>
      </dsp:txXfrm>
    </dsp:sp>
    <dsp:sp modelId="{2489942E-D1FF-4D64-982D-89AA24B003F2}">
      <dsp:nvSpPr>
        <dsp:cNvPr id="0" name=""/>
        <dsp:cNvSpPr/>
      </dsp:nvSpPr>
      <dsp:spPr>
        <a:xfrm>
          <a:off x="3179157" y="1113122"/>
          <a:ext cx="1513435" cy="148416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1997 MPI-2</a:t>
          </a:r>
          <a:endParaRPr lang="zh-CN" sz="1400" kern="1200" dirty="0"/>
        </a:p>
      </dsp:txBody>
      <dsp:txXfrm>
        <a:off x="3251608" y="1185573"/>
        <a:ext cx="1368533" cy="1339262"/>
      </dsp:txXfrm>
    </dsp:sp>
    <dsp:sp modelId="{5CBD65B0-D21E-4087-A6F7-81349CD540B6}">
      <dsp:nvSpPr>
        <dsp:cNvPr id="0" name=""/>
        <dsp:cNvSpPr/>
      </dsp:nvSpPr>
      <dsp:spPr>
        <a:xfrm>
          <a:off x="4768264" y="1113122"/>
          <a:ext cx="1513435" cy="148416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September 2008,MPI-2.1</a:t>
          </a:r>
          <a:endParaRPr lang="zh-CN" sz="1400" kern="1200" dirty="0"/>
        </a:p>
      </dsp:txBody>
      <dsp:txXfrm>
        <a:off x="4840715" y="1185573"/>
        <a:ext cx="1368533" cy="1339262"/>
      </dsp:txXfrm>
    </dsp:sp>
    <dsp:sp modelId="{89F0CC5A-35A3-48E2-AB1D-BC314C19321D}">
      <dsp:nvSpPr>
        <dsp:cNvPr id="0" name=""/>
        <dsp:cNvSpPr/>
      </dsp:nvSpPr>
      <dsp:spPr>
        <a:xfrm>
          <a:off x="6357371" y="1113122"/>
          <a:ext cx="1513435" cy="148416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September 21, 2012, MPI-3.0</a:t>
          </a:r>
          <a:endParaRPr lang="zh-CN" sz="1400" kern="1200" dirty="0"/>
        </a:p>
      </dsp:txBody>
      <dsp:txXfrm>
        <a:off x="6429822" y="1185573"/>
        <a:ext cx="1368533" cy="1339262"/>
      </dsp:txXfrm>
    </dsp:sp>
    <dsp:sp modelId="{70A5FA06-8E32-43D7-9102-2E790A1EDDC3}">
      <dsp:nvSpPr>
        <dsp:cNvPr id="0" name=""/>
        <dsp:cNvSpPr/>
      </dsp:nvSpPr>
      <dsp:spPr>
        <a:xfrm>
          <a:off x="7946478" y="1113122"/>
          <a:ext cx="1513435" cy="148416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MPI-3.1 was approved by the MPI Forum on June 4, 2015.</a:t>
          </a:r>
          <a:endParaRPr lang="zh-CN" sz="1400" kern="1200" dirty="0"/>
        </a:p>
      </dsp:txBody>
      <dsp:txXfrm>
        <a:off x="8018929" y="1185573"/>
        <a:ext cx="1368533" cy="1339262"/>
      </dsp:txXfrm>
    </dsp:sp>
    <dsp:sp modelId="{CC182C97-B293-4357-B500-E42A06B49864}">
      <dsp:nvSpPr>
        <dsp:cNvPr id="0" name=""/>
        <dsp:cNvSpPr/>
      </dsp:nvSpPr>
      <dsp:spPr>
        <a:xfrm>
          <a:off x="9535584" y="1113122"/>
          <a:ext cx="1513435" cy="148416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MPI 4.0 in progress</a:t>
          </a:r>
          <a:endParaRPr lang="zh-CN" sz="1400" kern="1200" dirty="0"/>
        </a:p>
      </dsp:txBody>
      <dsp:txXfrm>
        <a:off x="9608035" y="1185573"/>
        <a:ext cx="1368533" cy="1339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C3BB7-EDAE-4747-9A5D-00FD54175E3A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FE7C9-74E5-45BF-90B7-D4FE3FE4A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457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对于共享内存体系结构，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MPI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的实现通常不使用网络来进行任务间的通信。替代的办法是利用共享内存来进行通信，这样可以提高性能。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FE7C9-74E5-45BF-90B7-D4FE3FE4A2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029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http://blog.csdn.net/zsc09_leaf/article/details/7754135</a:t>
            </a:r>
          </a:p>
          <a:p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;i&lt;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</a:t>
            </a:r>
            <a:r>
              <a:rPr lang="en-US" altLang="zh-CN" dirty="0" smtClean="0"/>
              <a:t>;i++){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a[i-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]+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; }//</a:t>
            </a:r>
            <a:r>
              <a:rPr lang="zh-CN" altLang="en-US" dirty="0" smtClean="0"/>
              <a:t>不可以并行化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FE7C9-74E5-45BF-90B7-D4FE3FE4A26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201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MPI</a:t>
            </a:r>
            <a:r>
              <a:rPr lang="zh-CN" altLang="en-US" dirty="0" smtClean="0"/>
              <a:t>是根据</a:t>
            </a:r>
            <a:r>
              <a:rPr lang="en-US" altLang="zh-CN" dirty="0" smtClean="0"/>
              <a:t>MPI</a:t>
            </a:r>
            <a:r>
              <a:rPr lang="zh-CN" altLang="en-US" dirty="0" smtClean="0"/>
              <a:t>标准实现的库，它有不同的实现（但接口是一样的，意思是对我们使用者无区别）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FE7C9-74E5-45BF-90B7-D4FE3FE4A2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105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FE7C9-74E5-45BF-90B7-D4FE3FE4A2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288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这是在一个机器上的情况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FE7C9-74E5-45BF-90B7-D4FE3FE4A2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FE7C9-74E5-45BF-90B7-D4FE3FE4A26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539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上不需要安装环境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FE7C9-74E5-45BF-90B7-D4FE3FE4A2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186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上不需要安装环境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FE7C9-74E5-45BF-90B7-D4FE3FE4A2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631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http://blog.csdn.net/zsc09_leaf/article/details/7754135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FE7C9-74E5-45BF-90B7-D4FE3FE4A2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57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http://blog.csdn.net/zsc09_leaf/article/details/7754135</a:t>
            </a:r>
          </a:p>
          <a:p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;i&lt;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</a:t>
            </a:r>
            <a:r>
              <a:rPr lang="en-US" altLang="zh-CN" dirty="0" smtClean="0"/>
              <a:t>;i++){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a[i-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]+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; }//</a:t>
            </a:r>
            <a:r>
              <a:rPr lang="zh-CN" altLang="en-US" dirty="0" smtClean="0"/>
              <a:t>不可以并行化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FE7C9-74E5-45BF-90B7-D4FE3FE4A26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60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B7BC-D45D-4EA8-A9EC-F57526390D07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8321-9E30-4B41-810A-BC15190F2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7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B7BC-D45D-4EA8-A9EC-F57526390D07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8321-9E30-4B41-810A-BC15190F2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16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B7BC-D45D-4EA8-A9EC-F57526390D07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8321-9E30-4B41-810A-BC15190F2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89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B7BC-D45D-4EA8-A9EC-F57526390D07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8321-9E30-4B41-810A-BC15190F2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57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B7BC-D45D-4EA8-A9EC-F57526390D07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8321-9E30-4B41-810A-BC15190F2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79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B7BC-D45D-4EA8-A9EC-F57526390D07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8321-9E30-4B41-810A-BC15190F2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09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B7BC-D45D-4EA8-A9EC-F57526390D07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8321-9E30-4B41-810A-BC15190F2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0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B7BC-D45D-4EA8-A9EC-F57526390D07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8321-9E30-4B41-810A-BC15190F2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77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B7BC-D45D-4EA8-A9EC-F57526390D07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8321-9E30-4B41-810A-BC15190F2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B7BC-D45D-4EA8-A9EC-F57526390D07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8321-9E30-4B41-810A-BC15190F2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6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B7BC-D45D-4EA8-A9EC-F57526390D07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8321-9E30-4B41-810A-BC15190F2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88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8B7BC-D45D-4EA8-A9EC-F57526390D07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78321-9E30-4B41-810A-BC15190F2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9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onlinedocs/libgomp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cc.gnu.org/projects/gom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294410"/>
            <a:ext cx="12192000" cy="2339439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379" y="1907127"/>
            <a:ext cx="10328477" cy="111400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并行编程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83301" y="5139160"/>
            <a:ext cx="3611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储根深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chugenshen@xs.ustb.edu.cn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5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2098" y="249077"/>
            <a:ext cx="4833396" cy="65344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OpenMP Hello World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2989" y="6227"/>
            <a:ext cx="3065878" cy="896297"/>
          </a:xfrm>
          <a:prstGeom prst="rect">
            <a:avLst/>
          </a:prstGeom>
          <a:solidFill>
            <a:srgbClr val="FFC107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42660" y="1544057"/>
            <a:ext cx="3799438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&lt;omp.h&gt;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&lt;iostream&gt;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argc,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**argv)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#pragma omp parallel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&lt;&lt;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"Hello World!"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&lt;&lt;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endl;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16187" y="3729270"/>
            <a:ext cx="393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Run OpenMP on windows with C++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>
            <a:off x="6623130" y="3793513"/>
            <a:ext cx="335666" cy="240846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662" y="2215466"/>
            <a:ext cx="6310792" cy="142757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17375" y="4771318"/>
            <a:ext cx="4512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Compile</a:t>
            </a:r>
            <a:r>
              <a:rPr lang="en-US" altLang="zh-CN" dirty="0" smtClean="0"/>
              <a:t>: </a:t>
            </a:r>
            <a:r>
              <a:rPr lang="zh-CN" altLang="en-US" dirty="0" smtClean="0"/>
              <a:t>g</a:t>
            </a:r>
            <a:r>
              <a:rPr lang="zh-CN" altLang="en-US" dirty="0"/>
              <a:t>++ -o hello hello.cpp -fopenmp</a:t>
            </a:r>
          </a:p>
        </p:txBody>
      </p:sp>
    </p:spTree>
    <p:extLst>
      <p:ext uri="{BB962C8B-B14F-4D97-AF65-F5344CB8AC3E}">
        <p14:creationId xmlns:p14="http://schemas.microsoft.com/office/powerpoint/2010/main" val="269885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2098" y="249077"/>
            <a:ext cx="4833396" cy="6534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Compiler Directive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2989" y="6227"/>
            <a:ext cx="3065878" cy="896297"/>
          </a:xfrm>
          <a:prstGeom prst="rect">
            <a:avLst/>
          </a:prstGeom>
          <a:solidFill>
            <a:srgbClr val="FFC107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66705" y="1617715"/>
            <a:ext cx="3775393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&lt;omp.h&gt;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&lt;iostream&gt;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std;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argc,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**argv)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#pragma omp parallel num_threads(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cout &lt;&lt;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"Hello World!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64894" y="1344579"/>
            <a:ext cx="43861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Control number of threads:</a:t>
            </a:r>
          </a:p>
          <a:p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/>
              <a:t>num_threads</a:t>
            </a:r>
            <a:r>
              <a:rPr lang="en-US" altLang="zh-CN" dirty="0" smtClean="0"/>
              <a:t>(3)</a:t>
            </a:r>
            <a:endParaRPr lang="en-US" altLang="zh-CN" dirty="0"/>
          </a:p>
          <a:p>
            <a:pPr lvl="0"/>
            <a:r>
              <a:rPr lang="zh-CN" altLang="zh-CN" dirty="0">
                <a:solidFill>
                  <a:srgbClr val="000000"/>
                </a:solidFill>
                <a:latin typeface="+mn-ea"/>
              </a:rPr>
              <a:t>omp_set_num_threads(5); 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 //call a function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64894" y="2625504"/>
            <a:ext cx="14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parallel for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465807" y="2966274"/>
            <a:ext cx="5750292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&lt;omp.h&gt;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&lt;iostream&gt;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std;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main()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 b[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... some initialization code for populating arrays a and b;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#pragma omp parallel for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i &lt;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++i){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c[i] = a[i] * b[i] + a[i -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* b[i +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... now do some processing with array c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08592" y="4532072"/>
            <a:ext cx="179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num_threads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1115535" y="4596315"/>
            <a:ext cx="335666" cy="240846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606251" y="6332950"/>
            <a:ext cx="367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example of “parallel for”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6237639" y="6414026"/>
            <a:ext cx="335666" cy="240846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66705" y="5453145"/>
            <a:ext cx="26003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omp_get_thread_num</a:t>
            </a:r>
            <a:r>
              <a:rPr lang="en-US" altLang="zh-CN" dirty="0" smtClean="0"/>
              <a:t>(); </a:t>
            </a:r>
          </a:p>
          <a:p>
            <a:r>
              <a:rPr lang="en-US" altLang="zh-CN" i="1" dirty="0" smtClean="0"/>
              <a:t>//get </a:t>
            </a:r>
            <a:r>
              <a:rPr lang="en-US" altLang="zh-CN" i="1" dirty="0"/>
              <a:t>thread id 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855185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2098" y="249077"/>
            <a:ext cx="4833396" cy="6534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Compiler Directive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2989" y="6227"/>
            <a:ext cx="3065878" cy="896297"/>
          </a:xfrm>
          <a:prstGeom prst="rect">
            <a:avLst/>
          </a:prstGeom>
          <a:solidFill>
            <a:srgbClr val="FFC107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66705" y="1617715"/>
            <a:ext cx="3775393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&lt;omp.h&gt;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&lt;iostream&gt;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std;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argc,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**argv)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#pragma omp parallel num_threads(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cout &lt;&lt;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"Hello World!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64894" y="1344579"/>
            <a:ext cx="43861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Control number of threads:</a:t>
            </a:r>
          </a:p>
          <a:p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/>
              <a:t>num_threads</a:t>
            </a:r>
            <a:r>
              <a:rPr lang="en-US" altLang="zh-CN" dirty="0" smtClean="0"/>
              <a:t>(3)</a:t>
            </a:r>
            <a:endParaRPr lang="en-US" altLang="zh-CN" dirty="0"/>
          </a:p>
          <a:p>
            <a:pPr lvl="0"/>
            <a:r>
              <a:rPr lang="zh-CN" altLang="zh-CN" dirty="0">
                <a:solidFill>
                  <a:srgbClr val="000000"/>
                </a:solidFill>
                <a:latin typeface="+mn-ea"/>
              </a:rPr>
              <a:t>omp_set_num_threads(5); 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 //call a function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64894" y="2625504"/>
            <a:ext cx="14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parallel for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465807" y="2966274"/>
            <a:ext cx="5750292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&lt;omp.h&gt;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&lt;iostream&gt;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std;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main()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 b[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... some initialization code for populating arrays a and b;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#pragma omp parallel for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i &lt;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++i){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c[i] = a[i] * b[i] + a[i -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* b[i +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... now do some processing with array c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08592" y="4532072"/>
            <a:ext cx="179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num_threads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1115535" y="4596315"/>
            <a:ext cx="335666" cy="240846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606251" y="6332950"/>
            <a:ext cx="367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example of “parallel for”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6237639" y="6414026"/>
            <a:ext cx="335666" cy="240846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66705" y="5453145"/>
            <a:ext cx="26003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omp_get_thread_num</a:t>
            </a:r>
            <a:r>
              <a:rPr lang="en-US" altLang="zh-CN" dirty="0" smtClean="0"/>
              <a:t>(); </a:t>
            </a:r>
          </a:p>
          <a:p>
            <a:r>
              <a:rPr lang="en-US" altLang="zh-CN" i="1" dirty="0" smtClean="0"/>
              <a:t>//get </a:t>
            </a:r>
            <a:r>
              <a:rPr lang="en-US" altLang="zh-CN" i="1" dirty="0"/>
              <a:t>thread id 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030020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2098" y="249077"/>
            <a:ext cx="4833396" cy="6534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Compiler Directive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2989" y="6227"/>
            <a:ext cx="3065878" cy="896297"/>
          </a:xfrm>
          <a:prstGeom prst="rect">
            <a:avLst/>
          </a:prstGeom>
          <a:solidFill>
            <a:srgbClr val="FFC107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11971" y="902524"/>
            <a:ext cx="4444678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&lt;omp.h&gt;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argc,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*argv[]) 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i, n, chunk;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float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 b[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 result;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 Some initializations */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chunk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result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i &lt; n; i++)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a[i] = i *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b[i] = i *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#pragma omp parallel for      \  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default(shared) private(i)  \  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schedule(static,chunk)      \  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reduction(+:result)  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i &lt; n; i++)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result = result + (a[i] * b[i]);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printf(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"Final result= %f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,result);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480426"/>
              </p:ext>
            </p:extLst>
          </p:nvPr>
        </p:nvGraphicFramePr>
        <p:xfrm>
          <a:off x="36139" y="1676681"/>
          <a:ext cx="7406383" cy="2560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60226">
                  <a:extLst>
                    <a:ext uri="{9D8B030D-6E8A-4147-A177-3AD203B41FA5}">
                      <a16:colId xmlns:a16="http://schemas.microsoft.com/office/drawing/2014/main" val="159020067"/>
                    </a:ext>
                  </a:extLst>
                </a:gridCol>
                <a:gridCol w="6146157">
                  <a:extLst>
                    <a:ext uri="{9D8B030D-6E8A-4147-A177-3AD203B41FA5}">
                      <a16:colId xmlns:a16="http://schemas.microsoft.com/office/drawing/2014/main" val="2207082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ea"/>
                        </a:rPr>
                        <a:t>private()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ea"/>
                        </a:rPr>
                        <a:t> The private clause declares variables in its list to be private to each thread.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9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ea"/>
                        </a:rPr>
                        <a:t>shared()	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ea"/>
                        </a:rPr>
                        <a:t>The shared clause declares variables in its list to be shared among all threads in the team.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16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n-ea"/>
                        </a:rPr>
                        <a:t>reduction()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ea"/>
                        </a:rPr>
                        <a:t>The reduction clause performs a reduction on the variables that appear in its list.</a:t>
                      </a:r>
                      <a:endParaRPr lang="zh-CN" altLang="en-US" dirty="0" smtClean="0">
                        <a:latin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743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default clause allows the user to specify a default scope for all variables in the lexical extent of any parallel region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750677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89109" y="5197332"/>
            <a:ext cx="5113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https://computing.llnl.gov/tutorials/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720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err="1" smtClean="0"/>
              <a:t>gdb</a:t>
            </a:r>
            <a:endParaRPr lang="en-US" altLang="zh-CN" dirty="0" smtClean="0"/>
          </a:p>
          <a:p>
            <a:r>
              <a:rPr lang="en-US" altLang="zh-CN" dirty="0" err="1" smtClean="0"/>
              <a:t>makefile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55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61771" y="219236"/>
            <a:ext cx="6107575" cy="683288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并行计算机分类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按存储方式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2988" y="6227"/>
            <a:ext cx="2312233" cy="896297"/>
          </a:xfrm>
          <a:prstGeom prst="rect">
            <a:avLst/>
          </a:prstGeom>
          <a:solidFill>
            <a:srgbClr val="FFC107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预备知识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7629" y="1666754"/>
            <a:ext cx="3773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共享内存的并行计算机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分布内存的并行计算机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分布式共享内存的并行计算机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045" y="1551008"/>
            <a:ext cx="5553075" cy="39338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7629" y="3194613"/>
            <a:ext cx="3599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是共享内存存储体系结构上的一个编程模型，是一种线程编程模型。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7629" y="4353140"/>
            <a:ext cx="35997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66"/>
              </a:buClr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一种消息传递编程模型，用于分布式内存并行计算机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利用网络进行通信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，也可用于共享内存体系结构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一般利用共享内存进行通信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2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5101" y="205528"/>
            <a:ext cx="5331106" cy="696996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History of MPI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2989" y="6227"/>
            <a:ext cx="3065878" cy="896297"/>
          </a:xfrm>
          <a:prstGeom prst="rect">
            <a:avLst/>
          </a:prstGeom>
          <a:solidFill>
            <a:srgbClr val="FFC107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327261069"/>
              </p:ext>
            </p:extLst>
          </p:nvPr>
        </p:nvGraphicFramePr>
        <p:xfrm>
          <a:off x="455271" y="1530346"/>
          <a:ext cx="11049964" cy="3710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15970" y="5499991"/>
            <a:ext cx="577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MPI</a:t>
            </a:r>
            <a:r>
              <a:rPr lang="zh-CN" altLang="en-US" dirty="0" smtClean="0"/>
              <a:t> </a:t>
            </a:r>
            <a:r>
              <a:rPr lang="en-US" altLang="zh-CN" dirty="0" smtClean="0"/>
              <a:t>is a library , not a language.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15970" y="602892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implementations</a:t>
            </a:r>
            <a:r>
              <a:rPr lang="zh-CN" altLang="en-US" dirty="0" smtClean="0"/>
              <a:t>：</a:t>
            </a:r>
            <a:r>
              <a:rPr lang="en-US" altLang="zh-CN" b="1" dirty="0" smtClean="0"/>
              <a:t>MPICH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CHIMP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Lam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impi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76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6351" y="131609"/>
            <a:ext cx="5018591" cy="770915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 Hello World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2989" y="6227"/>
            <a:ext cx="3065878" cy="896297"/>
          </a:xfrm>
          <a:prstGeom prst="rect">
            <a:avLst/>
          </a:prstGeom>
          <a:solidFill>
            <a:srgbClr val="FFC107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1356" y="1181226"/>
            <a:ext cx="5724644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</a:t>
            </a:r>
            <a:r>
              <a:rPr lang="zh-CN" altLang="zh-CN" sz="16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&lt;mpi.h&gt;</a:t>
            </a:r>
            <a:br>
              <a:rPr lang="zh-CN" altLang="zh-CN" sz="16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</a:t>
            </a:r>
            <a:r>
              <a:rPr lang="zh-CN" altLang="zh-CN" sz="16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&lt;stdio.h</a:t>
            </a:r>
            <a:r>
              <a:rPr lang="zh-CN" altLang="zh-CN" sz="16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en-US" altLang="zh-CN" sz="1600" b="1" dirty="0" smtClean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6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main(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argc, 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** argv) {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Initialize the MPI environment</a:t>
            </a:r>
            <a:b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MPI_Init(</a:t>
            </a:r>
            <a:r>
              <a:rPr lang="zh-CN" altLang="zh-CN" sz="1600" b="1" dirty="0">
                <a:solidFill>
                  <a:srgbClr val="1F542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1600" b="1" dirty="0">
                <a:solidFill>
                  <a:srgbClr val="1F542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Get the number of processes</a:t>
            </a:r>
            <a:b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world_</a:t>
            </a: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</a:t>
            </a:r>
            <a:r>
              <a:rPr lang="en-US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lang="en-US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world_rank</a:t>
            </a: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MPI_Comm_size(MPI_COMM_WORLD, &amp;world_size);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Get the rank of the </a:t>
            </a:r>
            <a:r>
              <a:rPr lang="zh-CN" altLang="zh-CN" sz="16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process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MPI_Comm_rank(MPI_COMM_WORLD, &amp;world_rank);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Get the name of the processor</a:t>
            </a:r>
            <a:b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processor_name[MPI_MAX_PROCESSOR_NAME]</a:t>
            </a: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MPI_Get_processor_name(processor_name, &amp;name_len);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Print off a hello world message</a:t>
            </a:r>
            <a:b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printf(</a:t>
            </a:r>
            <a:r>
              <a:rPr lang="zh-CN" altLang="zh-CN" sz="16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"Hello world from processor 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%s</a:t>
            </a:r>
            <a:r>
              <a:rPr lang="zh-CN" altLang="zh-CN" sz="16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rank 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%d</a:t>
            </a:r>
            <a:r>
              <a:rPr lang="zh-CN" altLang="zh-CN" sz="16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br>
              <a:rPr lang="zh-CN" altLang="zh-CN" sz="16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" out of 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%d</a:t>
            </a:r>
            <a:r>
              <a:rPr lang="zh-CN" altLang="zh-CN" sz="16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processors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lang="zh-CN" altLang="zh-CN" sz="16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processor_name, world_rank, world_size);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Finalize the MPI environment.</a:t>
            </a:r>
            <a:b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MPI_Finalize();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lang="zh-CN" altLang="zh-CN" sz="16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zh-CN" sz="3600" dirty="0"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463512" y="1923769"/>
            <a:ext cx="3897742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MPI_Init(int *argc, char ***argv)</a:t>
            </a:r>
          </a:p>
        </p:txBody>
      </p:sp>
      <p:sp>
        <p:nvSpPr>
          <p:cNvPr id="10" name="矩形 9"/>
          <p:cNvSpPr/>
          <p:nvPr/>
        </p:nvSpPr>
        <p:spPr>
          <a:xfrm>
            <a:off x="6463512" y="2492204"/>
            <a:ext cx="1708215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MPI_Finalize()</a:t>
            </a:r>
            <a:endParaRPr lang="zh-CN" altLang="zh-CN" sz="3600" dirty="0">
              <a:latin typeface="Arial" panose="020B060402020202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480542" y="3063839"/>
            <a:ext cx="4908716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MPI_Comm_size(MPI_Comm communicator,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size)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463512" y="3680582"/>
            <a:ext cx="4908716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MPI_Comm_rank(MPI_Comm communicator,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rank)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463512" y="4304919"/>
            <a:ext cx="5633273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MPI_Get_processor_name(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name,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name_length)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463511" y="4929256"/>
            <a:ext cx="173477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latin typeface="Arial Unicode MS"/>
                <a:ea typeface="Menlo"/>
              </a:rPr>
              <a:t>MPI_COMM_WORLD</a:t>
            </a:r>
            <a:r>
              <a:rPr lang="zh-CN" altLang="zh-CN" sz="1600" dirty="0">
                <a:ea typeface="Helvetica Neue"/>
              </a:rPr>
              <a:t> </a:t>
            </a:r>
            <a:r>
              <a:rPr lang="zh-CN" altLang="zh-CN" sz="16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73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7066" y="110180"/>
            <a:ext cx="5909841" cy="792344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 MPI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2989" y="6227"/>
            <a:ext cx="3065878" cy="896297"/>
          </a:xfrm>
          <a:prstGeom prst="rect">
            <a:avLst/>
          </a:prstGeom>
          <a:solidFill>
            <a:srgbClr val="FFC107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775992" y="2257149"/>
            <a:ext cx="422423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EXECS=mpi_hello_world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MPICC?=mpicc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all: ${EXECS}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mpi_hello_world: mpi_hello_world.c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${MPICC} -o mpi_hello_world mpi_hello_world.c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clean: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rm ${EXECS}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536" y="1184040"/>
            <a:ext cx="1055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Compile</a:t>
            </a:r>
            <a:endParaRPr lang="en-US" altLang="zh-CN" b="1" dirty="0"/>
          </a:p>
        </p:txBody>
      </p:sp>
      <p:sp>
        <p:nvSpPr>
          <p:cNvPr id="8" name="矩形 7"/>
          <p:cNvSpPr/>
          <p:nvPr/>
        </p:nvSpPr>
        <p:spPr>
          <a:xfrm>
            <a:off x="6775992" y="4642504"/>
            <a:ext cx="564364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Arial Unicode MS"/>
                <a:ea typeface="Menlo"/>
              </a:rPr>
              <a:t>make </a:t>
            </a:r>
            <a:r>
              <a:rPr lang="zh-CN" altLang="zh-CN" dirty="0" smtClean="0">
                <a:latin typeface="Arial Unicode MS"/>
                <a:ea typeface="Menlo"/>
              </a:rPr>
              <a:t>mpicc </a:t>
            </a:r>
            <a:r>
              <a:rPr lang="zh-CN" altLang="zh-CN" dirty="0">
                <a:latin typeface="Arial Unicode MS"/>
                <a:ea typeface="Menlo"/>
              </a:rPr>
              <a:t>-o </a:t>
            </a:r>
            <a:r>
              <a:rPr lang="zh-CN" altLang="zh-CN" dirty="0" smtClean="0">
                <a:latin typeface="Arial Unicode MS"/>
                <a:ea typeface="Menlo"/>
              </a:rPr>
              <a:t>hello</a:t>
            </a:r>
            <a:r>
              <a:rPr lang="zh-CN" altLang="zh-CN" dirty="0">
                <a:latin typeface="Arial Unicode MS"/>
                <a:ea typeface="Menlo"/>
              </a:rPr>
              <a:t>_world </a:t>
            </a:r>
            <a:r>
              <a:rPr lang="zh-CN" altLang="zh-CN" dirty="0" smtClean="0">
                <a:latin typeface="Arial Unicode MS"/>
                <a:ea typeface="Menlo"/>
              </a:rPr>
              <a:t>hello</a:t>
            </a:r>
            <a:r>
              <a:rPr lang="zh-CN" altLang="zh-CN" dirty="0">
                <a:latin typeface="Arial Unicode MS"/>
                <a:ea typeface="Menlo"/>
              </a:rPr>
              <a:t>_world.c</a:t>
            </a:r>
            <a:r>
              <a:rPr lang="zh-CN" altLang="zh-CN" sz="1100" dirty="0"/>
              <a:t> 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3537" y="1650222"/>
            <a:ext cx="500703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latin typeface="Arial Unicode MS"/>
                <a:ea typeface="Menlo"/>
              </a:rPr>
              <a:t>mpicc </a:t>
            </a:r>
            <a:r>
              <a:rPr lang="zh-CN" altLang="zh-CN" dirty="0">
                <a:latin typeface="Arial Unicode MS"/>
                <a:ea typeface="Menlo"/>
              </a:rPr>
              <a:t>-o </a:t>
            </a:r>
            <a:r>
              <a:rPr lang="zh-CN" altLang="zh-CN" dirty="0" smtClean="0">
                <a:latin typeface="Arial Unicode MS"/>
                <a:ea typeface="Menlo"/>
              </a:rPr>
              <a:t>hell</a:t>
            </a:r>
            <a:r>
              <a:rPr lang="en-US" altLang="zh-CN" dirty="0" smtClean="0">
                <a:latin typeface="Arial Unicode MS"/>
                <a:ea typeface="Menlo"/>
              </a:rPr>
              <a:t>o </a:t>
            </a:r>
            <a:r>
              <a:rPr lang="zh-CN" altLang="zh-CN" dirty="0" smtClean="0">
                <a:latin typeface="Arial Unicode MS"/>
                <a:ea typeface="Menlo"/>
              </a:rPr>
              <a:t>hello</a:t>
            </a:r>
            <a:r>
              <a:rPr lang="zh-CN" altLang="zh-CN" dirty="0">
                <a:latin typeface="Arial Unicode MS"/>
                <a:ea typeface="Menlo"/>
              </a:rPr>
              <a:t>_world.c</a:t>
            </a:r>
            <a:r>
              <a:rPr lang="zh-CN" altLang="zh-CN" sz="1100" dirty="0"/>
              <a:t> 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71986" y="1447358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Advanced </a:t>
            </a:r>
            <a:r>
              <a:rPr lang="en-US" altLang="zh-CN" b="1" dirty="0" smtClean="0"/>
              <a:t>(Using </a:t>
            </a:r>
            <a:r>
              <a:rPr lang="en-US" altLang="zh-CN" b="1" dirty="0" err="1" smtClean="0"/>
              <a:t>Makefile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36" y="3360520"/>
            <a:ext cx="5986121" cy="256396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83537" y="2755752"/>
            <a:ext cx="500703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latin typeface="Arial Unicode MS"/>
                <a:ea typeface="Menlo"/>
              </a:rPr>
              <a:t>mpirun</a:t>
            </a:r>
            <a:r>
              <a:rPr lang="en-US" altLang="zh-CN" dirty="0" smtClean="0">
                <a:latin typeface="Arial Unicode MS"/>
                <a:ea typeface="Menlo"/>
              </a:rPr>
              <a:t> –n 4 ./hello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655445" y="1184040"/>
            <a:ext cx="321" cy="5673960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91541" y="230107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Run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73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044" y="154058"/>
            <a:ext cx="6136727" cy="748466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 Send and Receive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2989" y="6227"/>
            <a:ext cx="3065878" cy="896297"/>
          </a:xfrm>
          <a:prstGeom prst="rect">
            <a:avLst/>
          </a:prstGeom>
          <a:solidFill>
            <a:srgbClr val="FFC107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00463" y="1540715"/>
            <a:ext cx="3365024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MPI_Send(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data,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count,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MPI_Datatype datatype,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destination,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tag,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MPI_Comm communicator)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00463" y="3665376"/>
            <a:ext cx="3262432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MPI_Recv(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data,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count,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MPI_Datatype datatype,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source,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tag,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MPI_Comm communicator,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MPI_Status* status)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6513" y="1550812"/>
            <a:ext cx="325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Elementary MPI datatypes</a:t>
            </a:r>
            <a:endParaRPr lang="en-US" altLang="zh-CN" b="1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828275"/>
              </p:ext>
            </p:extLst>
          </p:nvPr>
        </p:nvGraphicFramePr>
        <p:xfrm>
          <a:off x="526513" y="2049586"/>
          <a:ext cx="5827684" cy="4351340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3107938">
                  <a:extLst>
                    <a:ext uri="{9D8B030D-6E8A-4147-A177-3AD203B41FA5}">
                      <a16:colId xmlns:a16="http://schemas.microsoft.com/office/drawing/2014/main" val="442933492"/>
                    </a:ext>
                  </a:extLst>
                </a:gridCol>
                <a:gridCol w="2719746">
                  <a:extLst>
                    <a:ext uri="{9D8B030D-6E8A-4147-A177-3AD203B41FA5}">
                      <a16:colId xmlns:a16="http://schemas.microsoft.com/office/drawing/2014/main" val="3677520494"/>
                    </a:ext>
                  </a:extLst>
                </a:gridCol>
              </a:tblGrid>
              <a:tr h="310810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MPI datatype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equivalent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45907655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MPI_SHORT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short</a:t>
                      </a:r>
                      <a:endParaRPr lang="en-US" sz="15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40532867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MPI_INT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13569657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MPI_LONG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</a:t>
                      </a:r>
                      <a:endParaRPr lang="en-US" sz="15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79174997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MPI_LONG_LONG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 </a:t>
                      </a:r>
                      <a:r>
                        <a:rPr lang="en-US" sz="15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</a:t>
                      </a:r>
                      <a:endParaRPr lang="en-US" sz="15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23818590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MPI_UNSIGNED_CHAR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unsigned char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9054127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MPI_UNSIGNED_SHORT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unsigned </a:t>
                      </a:r>
                      <a:r>
                        <a:rPr lang="en-US" sz="15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short</a:t>
                      </a:r>
                      <a:endParaRPr lang="en-US" sz="15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405461532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MPI_UNSIGNED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unsigned </a:t>
                      </a:r>
                      <a:r>
                        <a:rPr lang="en-US" sz="15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sz="15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8070374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MPI_UNSIGNED_LONG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unsigned </a:t>
                      </a:r>
                      <a:r>
                        <a:rPr lang="en-US" sz="15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</a:t>
                      </a:r>
                      <a:endParaRPr lang="en-US" sz="15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23697324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MPI_UNSIGNED_LONG_LONG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unsigned long </a:t>
                      </a:r>
                      <a:r>
                        <a:rPr lang="en-US" sz="15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</a:t>
                      </a:r>
                      <a:endParaRPr lang="en-US" sz="15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2687743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MPI_FLOAT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15232597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MPI_DOUBLE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double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88343179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MPI_LONG_DOUBLE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 double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31514597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MPI_BYTE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093226263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8025114" y="5934003"/>
            <a:ext cx="23342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000" dirty="0" err="1"/>
              <a:t>MPI_Isend</a:t>
            </a:r>
            <a:r>
              <a:rPr lang="en-US" altLang="zh-CN" sz="2000" dirty="0"/>
              <a:t>()</a:t>
            </a:r>
          </a:p>
          <a:p>
            <a:pPr lvl="1"/>
            <a:r>
              <a:rPr lang="en-US" altLang="zh-CN" sz="2000" dirty="0" err="1"/>
              <a:t>MPI_Irecv</a:t>
            </a:r>
            <a:r>
              <a:rPr lang="en-US" altLang="zh-CN" sz="2000" dirty="0"/>
              <a:t>()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000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13618" y="207910"/>
            <a:ext cx="5466011" cy="74078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 Example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915649" y="948686"/>
            <a:ext cx="7276351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4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&lt;mpi.h&gt;</a:t>
            </a:r>
            <a:b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&lt;stdio.h&gt;</a:t>
            </a:r>
            <a:b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&lt;stdlib.h&gt;</a:t>
            </a:r>
            <a:b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main(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argc,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** argv) {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Initialize the MPI environment</a:t>
            </a:r>
            <a:b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MPI_Init(NULL, NULL);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Find out rank, size</a:t>
            </a:r>
            <a:b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world_rank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world_size;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MPI_Comm_rank(MPI_COMM_WORLD, &amp;world_rank);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MPI_Comm_size(MPI_COMM_WORLD, &amp;world_size);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We are assuming at least 2 processes for this task</a:t>
            </a:r>
            <a:b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(world_size &lt; </a:t>
            </a:r>
            <a:r>
              <a:rPr lang="zh-CN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printf(stderr, 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"World size must be greater than 1 for %s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argv[</a:t>
            </a:r>
            <a:r>
              <a:rPr lang="zh-CN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MPI_Abort(MPI_COMM_WORLD, </a:t>
            </a:r>
            <a:r>
              <a:rPr lang="zh-CN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number;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(world_rank == </a:t>
            </a:r>
            <a:r>
              <a:rPr lang="zh-CN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If we are rank 0, set the number to -1 and send it to process 1</a:t>
            </a:r>
            <a:b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number = -</a:t>
            </a:r>
            <a:r>
              <a:rPr lang="zh-CN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MPI_Send(&amp;number, </a:t>
            </a:r>
            <a:r>
              <a:rPr lang="zh-CN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MPI_INT, </a:t>
            </a:r>
            <a:r>
              <a:rPr lang="zh-CN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MPI_COMM_WORLD);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else if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(world_rank == </a:t>
            </a:r>
            <a:r>
              <a:rPr lang="zh-CN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MPI_Recv(&amp;number, </a:t>
            </a:r>
            <a:r>
              <a:rPr lang="zh-CN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MPI_INT, </a:t>
            </a:r>
            <a:r>
              <a:rPr lang="zh-CN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MPI_COMM_WORLD, MPI_STATUS_IGNORE);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printf(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"Process 1 received number %d from process 0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number);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MPI_Finalize();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zh-CN" sz="3200" dirty="0">
              <a:latin typeface="Arial" panose="020B0604020202020204" pitchFamily="34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2989" y="6227"/>
            <a:ext cx="3065878" cy="896297"/>
          </a:xfrm>
          <a:prstGeom prst="rect">
            <a:avLst/>
          </a:prstGeom>
          <a:solidFill>
            <a:srgbClr val="FFC107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1178" y="1255727"/>
            <a:ext cx="4698722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mpirun -n 2 ./send_recv 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16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Process 1 received number -1 from process 0 </a:t>
            </a:r>
          </a:p>
        </p:txBody>
      </p:sp>
    </p:spTree>
    <p:extLst>
      <p:ext uri="{BB962C8B-B14F-4D97-AF65-F5344CB8AC3E}">
        <p14:creationId xmlns:p14="http://schemas.microsoft.com/office/powerpoint/2010/main" val="24261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5101" y="314456"/>
            <a:ext cx="6882114" cy="699746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OpenMP Programming Model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2989" y="6227"/>
            <a:ext cx="3065878" cy="896297"/>
          </a:xfrm>
          <a:prstGeom prst="rect">
            <a:avLst/>
          </a:prstGeom>
          <a:solidFill>
            <a:srgbClr val="FFC107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57413" y="1333204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OpenMP</a:t>
            </a:r>
            <a:r>
              <a:rPr lang="zh-CN" altLang="en-US" dirty="0">
                <a:solidFill>
                  <a:srgbClr val="545454"/>
                </a:solidFill>
                <a:latin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rgbClr val="545454"/>
                </a:solidFill>
                <a:latin typeface="arial" panose="020B0604020202020204" pitchFamily="34" charset="0"/>
              </a:rPr>
              <a:t>Open Multi-Processing</a:t>
            </a:r>
            <a:r>
              <a:rPr lang="zh-CN" altLang="en-US" dirty="0">
                <a:solidFill>
                  <a:srgbClr val="545454"/>
                </a:solidFill>
                <a:latin typeface="arial" panose="020B0604020202020204" pitchFamily="34" charset="0"/>
              </a:rPr>
              <a:t>）</a:t>
            </a:r>
            <a:endParaRPr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13" y="2436473"/>
            <a:ext cx="9730924" cy="274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2098" y="249077"/>
            <a:ext cx="4833396" cy="6534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OpenMP 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Compilers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2989" y="6227"/>
            <a:ext cx="3065878" cy="896297"/>
          </a:xfrm>
          <a:prstGeom prst="rect">
            <a:avLst/>
          </a:prstGeom>
          <a:solidFill>
            <a:srgbClr val="FFC107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929027"/>
              </p:ext>
            </p:extLst>
          </p:nvPr>
        </p:nvGraphicFramePr>
        <p:xfrm>
          <a:off x="1573066" y="1787659"/>
          <a:ext cx="8381163" cy="2430832"/>
        </p:xfrm>
        <a:graphic>
          <a:graphicData uri="http://schemas.openxmlformats.org/drawingml/2006/table">
            <a:tbl>
              <a:tblPr/>
              <a:tblGrid>
                <a:gridCol w="2316029">
                  <a:extLst>
                    <a:ext uri="{9D8B030D-6E8A-4147-A177-3AD203B41FA5}">
                      <a16:colId xmlns:a16="http://schemas.microsoft.com/office/drawing/2014/main" val="4029104534"/>
                    </a:ext>
                  </a:extLst>
                </a:gridCol>
                <a:gridCol w="1192193">
                  <a:extLst>
                    <a:ext uri="{9D8B030D-6E8A-4147-A177-3AD203B41FA5}">
                      <a16:colId xmlns:a16="http://schemas.microsoft.com/office/drawing/2014/main" val="3267834614"/>
                    </a:ext>
                  </a:extLst>
                </a:gridCol>
                <a:gridCol w="4872941">
                  <a:extLst>
                    <a:ext uri="{9D8B030D-6E8A-4147-A177-3AD203B41FA5}">
                      <a16:colId xmlns:a16="http://schemas.microsoft.com/office/drawing/2014/main" val="719495825"/>
                    </a:ext>
                  </a:extLst>
                </a:gridCol>
              </a:tblGrid>
              <a:tr h="157240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Vendor/Source</a:t>
                      </a:r>
                    </a:p>
                  </a:txBody>
                  <a:tcPr marL="17158" marR="17158" marT="17158" marB="17158" anchor="ctr">
                    <a:lnL w="9525" cap="flat" cmpd="sng" algn="ctr">
                      <a:solidFill>
                        <a:srgbClr val="DA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73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Compiler</a:t>
                      </a:r>
                    </a:p>
                  </a:txBody>
                  <a:tcPr marL="17158" marR="17158" marT="17158" marB="17158" anchor="ctr">
                    <a:lnL w="9525" cap="flat" cmpd="sng" algn="ctr">
                      <a:solidFill>
                        <a:srgbClr val="DA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73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Information</a:t>
                      </a:r>
                    </a:p>
                  </a:txBody>
                  <a:tcPr marL="17158" marR="17158" marT="17158" marB="17158" anchor="ctr">
                    <a:lnL w="9525" cap="flat" cmpd="sng" algn="ctr">
                      <a:solidFill>
                        <a:srgbClr val="DA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9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73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571768"/>
                  </a:ext>
                </a:extLst>
              </a:tr>
              <a:tr h="222198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 Source</a:t>
                      </a:r>
                    </a:p>
                  </a:txBody>
                  <a:tcPr marL="17158" marR="17158" marT="17158" marB="17158" anchor="ctr">
                    <a:lnL w="9525" cap="flat" cmpd="sng" algn="ctr">
                      <a:solidFill>
                        <a:srgbClr val="0073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3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73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73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GCC</a:t>
                      </a:r>
                    </a:p>
                  </a:txBody>
                  <a:tcPr marL="17158" marR="17158" marT="17158" marB="17158" anchor="ctr">
                    <a:lnL w="9525" cap="flat" cmpd="sng" algn="ctr">
                      <a:solidFill>
                        <a:srgbClr val="0073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3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73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73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Free and open source – Linux, Solaris, AIX, </a:t>
                      </a:r>
                      <a:r>
                        <a:rPr lang="en-US" sz="12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MacOSX</a:t>
                      </a: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Windows, FreeBSD, </a:t>
                      </a:r>
                      <a:r>
                        <a:rPr lang="en-US" sz="12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NetBSD</a:t>
                      </a: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2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OpenBSD</a:t>
                      </a: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2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DragonFly</a:t>
                      </a: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BSD, HPUX, RTEMS</a:t>
                      </a:r>
                      <a:b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 GCC 4.2.0, OpenMP 2.5 is fully supported.</a:t>
                      </a:r>
                      <a:b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 GCC 4.4.0, OpenMP 3.0 is fully supported.</a:t>
                      </a:r>
                      <a:b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 GCC 4.7.0, OpenMP 3.1 is fully supported.</a:t>
                      </a:r>
                      <a:b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 GCC 4.9.0, OpenMP 4.0 is supported for C and C++, but not Fortran.</a:t>
                      </a:r>
                      <a:b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 GCC 4.9.1, OpenMP 4.0 is fully supported.</a:t>
                      </a:r>
                      <a:b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 GCC 6.1, OpenMP 4.5 is fully supported for C and C++.</a:t>
                      </a:r>
                      <a:b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Compile with -</a:t>
                      </a:r>
                      <a:r>
                        <a:rPr lang="en-US" sz="12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fopenmp</a:t>
                      </a: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to enable OpenMP.</a:t>
                      </a:r>
                      <a:b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Online documentation:  </a:t>
                      </a:r>
                      <a:r>
                        <a:rPr lang="en-US" sz="1200" u="none" strike="noStrike" dirty="0">
                          <a:solidFill>
                            <a:srgbClr val="00737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3"/>
                        </a:rPr>
                        <a:t>https://gcc.gnu.org/onlinedocs/libgomp/</a:t>
                      </a: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OpenMP support history: </a:t>
                      </a:r>
                      <a:r>
                        <a:rPr lang="en-US" sz="1200" u="none" strike="noStrike" dirty="0">
                          <a:solidFill>
                            <a:srgbClr val="00737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4"/>
                        </a:rPr>
                        <a:t>https://gcc.gnu.org/projects/gomp/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158" marR="17158" marT="17158" marB="17158" anchor="ctr">
                    <a:lnL w="9525" cap="flat" cmpd="sng" algn="ctr">
                      <a:solidFill>
                        <a:srgbClr val="0073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3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73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73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06638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543832" y="4444434"/>
            <a:ext cx="272702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E2E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Some other compilers: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en-US" altLang="zh-CN" dirty="0" smtClean="0">
                <a:solidFill>
                  <a:srgbClr val="2E2E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en-US" altLang="zh-CN" dirty="0" smtClean="0"/>
              <a:t>XL </a:t>
            </a:r>
            <a:r>
              <a:rPr lang="en-US" altLang="zh-CN" dirty="0"/>
              <a:t>C/C++ / </a:t>
            </a:r>
            <a:r>
              <a:rPr lang="en-US" altLang="zh-CN" dirty="0" smtClean="0"/>
              <a:t>Fortran</a:t>
            </a:r>
          </a:p>
          <a:p>
            <a:r>
              <a:rPr lang="en-US" altLang="zh-CN" b="1" dirty="0" smtClean="0"/>
              <a:t>Oracle</a:t>
            </a:r>
            <a:r>
              <a:rPr lang="en-US" altLang="zh-CN" dirty="0" smtClean="0"/>
              <a:t>: C/C</a:t>
            </a:r>
            <a:r>
              <a:rPr lang="en-US" altLang="zh-CN" dirty="0"/>
              <a:t>++ / </a:t>
            </a:r>
            <a:r>
              <a:rPr lang="en-US" altLang="zh-CN" dirty="0" smtClean="0"/>
              <a:t>Fortran</a:t>
            </a:r>
          </a:p>
          <a:p>
            <a:r>
              <a:rPr lang="en-US" altLang="zh-CN" b="1" dirty="0" smtClean="0"/>
              <a:t>Intel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C/C</a:t>
            </a:r>
            <a:r>
              <a:rPr lang="en-US" altLang="zh-CN" dirty="0"/>
              <a:t>++ / </a:t>
            </a:r>
            <a:r>
              <a:rPr lang="en-US" altLang="zh-CN" dirty="0" smtClean="0"/>
              <a:t>Fortran</a:t>
            </a:r>
          </a:p>
          <a:p>
            <a:r>
              <a:rPr lang="en-US" altLang="zh-CN" dirty="0" smtClean="0"/>
              <a:t>…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1543832" y="1192384"/>
            <a:ext cx="2134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Compiler support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70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840</Words>
  <Application>Microsoft Office PowerPoint</Application>
  <PresentationFormat>宽屏</PresentationFormat>
  <Paragraphs>171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 Unicode MS</vt:lpstr>
      <vt:lpstr>Helvetica Neue</vt:lpstr>
      <vt:lpstr>Menlo</vt:lpstr>
      <vt:lpstr>等线</vt:lpstr>
      <vt:lpstr>等线 Light</vt:lpstr>
      <vt:lpstr>宋体</vt:lpstr>
      <vt:lpstr>微软雅黑</vt:lpstr>
      <vt:lpstr>Arial</vt:lpstr>
      <vt:lpstr>Arial</vt:lpstr>
      <vt:lpstr>Wingdings</vt:lpstr>
      <vt:lpstr>Office 主题​​</vt:lpstr>
      <vt:lpstr>MPI、OpenMP并行编程</vt:lpstr>
      <vt:lpstr>并行计算机分类(按存储方式)</vt:lpstr>
      <vt:lpstr>The History of MPI</vt:lpstr>
      <vt:lpstr>MPI Hello World</vt:lpstr>
      <vt:lpstr>Run MPI Application</vt:lpstr>
      <vt:lpstr>MPI Send and Receive</vt:lpstr>
      <vt:lpstr>Message Example</vt:lpstr>
      <vt:lpstr>OpenMP Programming Model</vt:lpstr>
      <vt:lpstr>OpenMP Compilers</vt:lpstr>
      <vt:lpstr>OpenMP Hello World</vt:lpstr>
      <vt:lpstr>Compiler Directive</vt:lpstr>
      <vt:lpstr>Compiler Directive</vt:lpstr>
      <vt:lpstr>Compiler Directive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第一讲 A Tour of C++</dc:title>
  <dc:creator>储根深</dc:creator>
  <cp:lastModifiedBy>储根深</cp:lastModifiedBy>
  <cp:revision>154</cp:revision>
  <dcterms:created xsi:type="dcterms:W3CDTF">2016-12-13T04:14:50Z</dcterms:created>
  <dcterms:modified xsi:type="dcterms:W3CDTF">2016-12-14T07:30:57Z</dcterms:modified>
</cp:coreProperties>
</file>