
<file path=[Content_Types].xml><?xml version="1.0" encoding="utf-8"?>
<Types xmlns="http://schemas.openxmlformats.org/package/2006/content-types">
  <Default Extension="bin" ContentType="application/vnd.openxmlformats-officedocument.oleObject"/>
  <Default Extension="png" ContentType="image/png"/>
  <Default Extension="vsd" ContentType="application/vnd.visio"/>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57" r:id="rId3"/>
    <p:sldId id="258" r:id="rId4"/>
    <p:sldId id="262" r:id="rId5"/>
    <p:sldId id="263" r:id="rId6"/>
    <p:sldId id="259"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31" autoAdjust="0"/>
  </p:normalViewPr>
  <p:slideViewPr>
    <p:cSldViewPr>
      <p:cViewPr varScale="1">
        <p:scale>
          <a:sx n="67" d="100"/>
          <a:sy n="67" d="100"/>
        </p:scale>
        <p:origin x="147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20808;&#26790;\Desktop\&#32467;&#26524;&#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c:f>
              <c:strCache>
                <c:ptCount val="1"/>
                <c:pt idx="0">
                  <c:v>scalar</c:v>
                </c:pt>
              </c:strCache>
            </c:strRef>
          </c:tx>
          <c:spPr>
            <a:pattFill prst="pct75">
              <a:fgClr>
                <a:srgbClr val="FFC000"/>
              </a:fgClr>
              <a:bgClr>
                <a:schemeClr val="bg1"/>
              </a:bgClr>
            </a:pattFill>
            <a:ln w="9525">
              <a:solidFill>
                <a:schemeClr val="tx1"/>
              </a:solidFill>
            </a:ln>
            <a:effectLst/>
          </c:spPr>
          <c:invertIfNegative val="0"/>
          <c:cat>
            <c:numRef>
              <c:f>[1]画图用!$A$3:$A$8</c:f>
              <c:numCache>
                <c:formatCode>General</c:formatCode>
                <c:ptCount val="6"/>
                <c:pt idx="0">
                  <c:v>54</c:v>
                </c:pt>
                <c:pt idx="1">
                  <c:v>182.25</c:v>
                </c:pt>
                <c:pt idx="2">
                  <c:v>250</c:v>
                </c:pt>
                <c:pt idx="3">
                  <c:v>432</c:v>
                </c:pt>
                <c:pt idx="4">
                  <c:v>1024</c:v>
                </c:pt>
                <c:pt idx="5">
                  <c:v>2000</c:v>
                </c:pt>
              </c:numCache>
            </c:numRef>
          </c:cat>
          <c:val>
            <c:numRef>
              <c:f>[1]画图用!$B$3:$B$8</c:f>
              <c:numCache>
                <c:formatCode>General</c:formatCode>
                <c:ptCount val="6"/>
                <c:pt idx="0">
                  <c:v>678107.99497697782</c:v>
                </c:pt>
                <c:pt idx="1">
                  <c:v>697919.32601480733</c:v>
                </c:pt>
                <c:pt idx="2">
                  <c:v>678119.34900542488</c:v>
                </c:pt>
                <c:pt idx="3">
                  <c:v>698464.02586903796</c:v>
                </c:pt>
                <c:pt idx="4">
                  <c:v>668160.16704004176</c:v>
                </c:pt>
                <c:pt idx="5">
                  <c:v>663137.30257849884</c:v>
                </c:pt>
              </c:numCache>
            </c:numRef>
          </c:val>
        </c:ser>
        <c:ser>
          <c:idx val="1"/>
          <c:order val="1"/>
          <c:tx>
            <c:strRef>
              <c:f>Sheet2!$D$1</c:f>
              <c:strCache>
                <c:ptCount val="1"/>
                <c:pt idx="0">
                  <c:v>SIMD</c:v>
                </c:pt>
              </c:strCache>
            </c:strRef>
          </c:tx>
          <c:spPr>
            <a:pattFill prst="dkHorz">
              <a:fgClr>
                <a:schemeClr val="accent6"/>
              </a:fgClr>
              <a:bgClr>
                <a:schemeClr val="bg1"/>
              </a:bgClr>
            </a:pattFill>
            <a:ln>
              <a:solidFill>
                <a:schemeClr val="tx1">
                  <a:alpha val="93000"/>
                </a:schemeClr>
              </a:solidFill>
            </a:ln>
            <a:effectLst/>
          </c:spPr>
          <c:invertIfNegative val="0"/>
          <c:cat>
            <c:numRef>
              <c:f>[1]画图用!$A$3:$A$8</c:f>
              <c:numCache>
                <c:formatCode>General</c:formatCode>
                <c:ptCount val="6"/>
                <c:pt idx="0">
                  <c:v>54</c:v>
                </c:pt>
                <c:pt idx="1">
                  <c:v>182.25</c:v>
                </c:pt>
                <c:pt idx="2">
                  <c:v>250</c:v>
                </c:pt>
                <c:pt idx="3">
                  <c:v>432</c:v>
                </c:pt>
                <c:pt idx="4">
                  <c:v>1024</c:v>
                </c:pt>
                <c:pt idx="5">
                  <c:v>2000</c:v>
                </c:pt>
              </c:numCache>
            </c:numRef>
          </c:cat>
          <c:val>
            <c:numRef>
              <c:f>[1]画图用!$C$3:$C$8</c:f>
              <c:numCache>
                <c:formatCode>General</c:formatCode>
                <c:ptCount val="6"/>
                <c:pt idx="0">
                  <c:v>1951807.2289156627</c:v>
                </c:pt>
                <c:pt idx="1">
                  <c:v>2129088.7850467288</c:v>
                </c:pt>
                <c:pt idx="2">
                  <c:v>1761390.3240958196</c:v>
                </c:pt>
                <c:pt idx="3">
                  <c:v>1962149.8864496592</c:v>
                </c:pt>
                <c:pt idx="4">
                  <c:v>1757839.3224994279</c:v>
                </c:pt>
                <c:pt idx="5">
                  <c:v>1789282.1996242506</c:v>
                </c:pt>
              </c:numCache>
            </c:numRef>
          </c:val>
        </c:ser>
        <c:dLbls>
          <c:showLegendKey val="0"/>
          <c:showVal val="0"/>
          <c:showCatName val="0"/>
          <c:showSerName val="0"/>
          <c:showPercent val="0"/>
          <c:showBubbleSize val="0"/>
        </c:dLbls>
        <c:gapWidth val="219"/>
        <c:overlap val="-27"/>
        <c:axId val="-1595183904"/>
        <c:axId val="-983319088"/>
      </c:barChart>
      <c:catAx>
        <c:axId val="-159518390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a:t>Thousand</a:t>
                </a:r>
                <a:r>
                  <a:rPr lang="en-US" altLang="zh-CN" sz="1100" baseline="0"/>
                  <a:t>s of atoms</a:t>
                </a:r>
                <a:endParaRPr lang="zh-CN" altLang="en-US" sz="1100"/>
              </a:p>
            </c:rich>
          </c:tx>
          <c:layout>
            <c:manualLayout>
              <c:xMode val="edge"/>
              <c:yMode val="edge"/>
              <c:x val="0.41212211845612329"/>
              <c:y val="0.8688499226405364"/>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83319088"/>
        <c:crosses val="autoZero"/>
        <c:auto val="1"/>
        <c:lblAlgn val="ctr"/>
        <c:lblOffset val="100"/>
        <c:noMultiLvlLbl val="0"/>
      </c:catAx>
      <c:valAx>
        <c:axId val="-983319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a:t>Atom-Steps/s</a:t>
                </a:r>
                <a:endParaRPr lang="zh-CN" altLang="en-US" sz="1100"/>
              </a:p>
            </c:rich>
          </c:tx>
          <c:layout>
            <c:manualLayout>
              <c:xMode val="edge"/>
              <c:yMode val="edge"/>
              <c:x val="3.3862336975319943E-2"/>
              <c:y val="0.31631452205658406"/>
            </c:manualLayout>
          </c:layout>
          <c:overlay val="0"/>
          <c:spPr>
            <a:noFill/>
            <a:ln>
              <a:noFill/>
            </a:ln>
            <a:effectLst/>
          </c:sp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crossAx val="-1595183904"/>
        <c:crosses val="autoZero"/>
        <c:crossBetween val="between"/>
        <c:dispUnits>
          <c:builtInUnit val="hundred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legend>
      <c:legendPos val="t"/>
      <c:layout>
        <c:manualLayout>
          <c:xMode val="edge"/>
          <c:yMode val="edge"/>
          <c:x val="9.9428449822150614E-2"/>
          <c:y val="8.4512269901280385E-2"/>
          <c:w val="0.24541494889556323"/>
          <c:h val="6.6721926147446084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A0AB3-35B1-4286-A6BF-02A65F331D46}" type="datetimeFigureOut">
              <a:rPr lang="zh-CN" altLang="en-US" smtClean="0"/>
              <a:t>2016/4/25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3C013-9FEE-483E-8DCC-61669FE89F0C}" type="slidenum">
              <a:rPr lang="zh-CN" altLang="en-US" smtClean="0"/>
              <a:t>‹#›</a:t>
            </a:fld>
            <a:endParaRPr lang="zh-CN" altLang="en-US"/>
          </a:p>
        </p:txBody>
      </p:sp>
    </p:spTree>
    <p:extLst>
      <p:ext uri="{BB962C8B-B14F-4D97-AF65-F5344CB8AC3E}">
        <p14:creationId xmlns:p14="http://schemas.microsoft.com/office/powerpoint/2010/main" val="215963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FD447A-82B3-48DC-826A-01666CE5FCD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632376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我们模拟的是材料辐照损伤中的离位损伤过程</a:t>
            </a:r>
            <a:endParaRPr lang="en-US" altLang="zh-CN" dirty="0" smtClean="0"/>
          </a:p>
          <a:p>
            <a:r>
              <a:rPr lang="zh-CN" altLang="en-US" dirty="0" smtClean="0"/>
              <a:t>大规模原子模拟，支持</a:t>
            </a:r>
            <a:r>
              <a:rPr lang="en-US" altLang="zh-CN" dirty="0" smtClean="0"/>
              <a:t>EAM</a:t>
            </a:r>
            <a:r>
              <a:rPr lang="zh-CN" altLang="en-US" dirty="0" smtClean="0"/>
              <a:t>势，</a:t>
            </a:r>
            <a:r>
              <a:rPr lang="zh-CN" altLang="en-US" baseline="0" dirty="0" smtClean="0"/>
              <a:t>支持</a:t>
            </a:r>
            <a:r>
              <a:rPr lang="en-US" altLang="zh-CN" baseline="0" dirty="0" smtClean="0"/>
              <a:t>NVE,NVT,NPT</a:t>
            </a:r>
            <a:r>
              <a:rPr lang="zh-CN" altLang="en-US" baseline="0" dirty="0" smtClean="0"/>
              <a:t>等多种系综，并能进行能量，压强，温度等多种物理量计算</a:t>
            </a:r>
            <a:endParaRPr lang="en-US" altLang="zh-CN" baseline="0" dirty="0" smtClean="0"/>
          </a:p>
          <a:p>
            <a:r>
              <a:rPr lang="zh-CN" altLang="en-US" baseline="0" dirty="0" smtClean="0"/>
              <a:t>分区两步，</a:t>
            </a:r>
            <a:r>
              <a:rPr lang="en-US" altLang="zh-CN" baseline="0" dirty="0" smtClean="0"/>
              <a:t>SIMD</a:t>
            </a:r>
            <a:r>
              <a:rPr lang="zh-CN" altLang="en-US" baseline="0" dirty="0" smtClean="0"/>
              <a:t>优化。</a:t>
            </a:r>
            <a:endParaRPr lang="en-US" altLang="zh-CN" dirty="0" smtClean="0"/>
          </a:p>
        </p:txBody>
      </p:sp>
      <p:sp>
        <p:nvSpPr>
          <p:cNvPr id="4" name="灯片编号占位符 3"/>
          <p:cNvSpPr>
            <a:spLocks noGrp="1"/>
          </p:cNvSpPr>
          <p:nvPr>
            <p:ph type="sldNum" sz="quarter" idx="10"/>
          </p:nvPr>
        </p:nvSpPr>
        <p:spPr/>
        <p:txBody>
          <a:bodyPr/>
          <a:lstStyle/>
          <a:p>
            <a:fld id="{F353C013-9FEE-483E-8DCC-61669FE89F0C}" type="slidenum">
              <a:rPr lang="zh-CN" altLang="en-US" smtClean="0"/>
              <a:t>3</a:t>
            </a:fld>
            <a:endParaRPr lang="zh-CN" altLang="en-US"/>
          </a:p>
        </p:txBody>
      </p:sp>
    </p:spTree>
    <p:extLst>
      <p:ext uri="{BB962C8B-B14F-4D97-AF65-F5344CB8AC3E}">
        <p14:creationId xmlns:p14="http://schemas.microsoft.com/office/powerpoint/2010/main" val="124748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我们提出了分区两步法来解决因使用牛顿第三定律而带来的写冲突问题。其原理如下：</a:t>
            </a:r>
          </a:p>
          <a:p>
            <a:pPr lvl="0"/>
            <a:r>
              <a:rPr lang="zh-CN" altLang="zh-CN" sz="1200" kern="1200" dirty="0" smtClean="0">
                <a:solidFill>
                  <a:schemeClr val="tx1"/>
                </a:solidFill>
                <a:effectLst/>
                <a:latin typeface="+mn-lt"/>
                <a:ea typeface="+mn-ea"/>
                <a:cs typeface="+mn-cs"/>
              </a:rPr>
              <a:t>将模拟区域划分为</a:t>
            </a:r>
            <a:r>
              <a:rPr lang="en-US" altLang="zh-CN" sz="1200" kern="1200" dirty="0" smtClean="0">
                <a:solidFill>
                  <a:schemeClr val="tx1"/>
                </a:solidFill>
                <a:effectLst/>
                <a:latin typeface="+mn-lt"/>
                <a:ea typeface="+mn-ea"/>
                <a:cs typeface="+mn-cs"/>
              </a:rPr>
              <a:t>2M</a:t>
            </a:r>
            <a:r>
              <a:rPr lang="zh-CN" altLang="zh-CN" sz="1200" kern="1200" dirty="0" smtClean="0">
                <a:solidFill>
                  <a:schemeClr val="tx1"/>
                </a:solidFill>
                <a:effectLst/>
                <a:latin typeface="+mn-lt"/>
                <a:ea typeface="+mn-ea"/>
                <a:cs typeface="+mn-cs"/>
              </a:rPr>
              <a:t>块（</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是使用的线程数）。</a:t>
            </a:r>
          </a:p>
          <a:p>
            <a:pPr lvl="0"/>
            <a:r>
              <a:rPr lang="zh-CN" altLang="zh-CN" sz="1200" kern="1200" dirty="0" smtClean="0">
                <a:solidFill>
                  <a:schemeClr val="tx1"/>
                </a:solidFill>
                <a:effectLst/>
                <a:latin typeface="+mn-lt"/>
                <a:ea typeface="+mn-ea"/>
                <a:cs typeface="+mn-cs"/>
              </a:rPr>
              <a:t>这</a:t>
            </a:r>
            <a:r>
              <a:rPr lang="en-US" altLang="zh-CN" sz="1200" kern="1200" dirty="0" smtClean="0">
                <a:solidFill>
                  <a:schemeClr val="tx1"/>
                </a:solidFill>
                <a:effectLst/>
                <a:latin typeface="+mn-lt"/>
                <a:ea typeface="+mn-ea"/>
                <a:cs typeface="+mn-cs"/>
              </a:rPr>
              <a:t>2M</a:t>
            </a:r>
            <a:r>
              <a:rPr lang="zh-CN" altLang="zh-CN" sz="1200" kern="1200" dirty="0" smtClean="0">
                <a:solidFill>
                  <a:schemeClr val="tx1"/>
                </a:solidFill>
                <a:effectLst/>
                <a:latin typeface="+mn-lt"/>
                <a:ea typeface="+mn-ea"/>
                <a:cs typeface="+mn-cs"/>
              </a:rPr>
              <a:t>块被分为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组，每组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块。每组中的各块间相互隔开。图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分别展示了二维和三维的情况。</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块被分为红组和蓝组。</a:t>
            </a:r>
          </a:p>
          <a:p>
            <a:pPr lvl="0"/>
            <a:r>
              <a:rPr lang="zh-CN" altLang="zh-CN" sz="1200" kern="1200" dirty="0" smtClean="0">
                <a:solidFill>
                  <a:schemeClr val="tx1"/>
                </a:solidFill>
                <a:effectLst/>
                <a:latin typeface="+mn-lt"/>
                <a:ea typeface="+mn-ea"/>
                <a:cs typeface="+mn-cs"/>
              </a:rPr>
              <a:t>第一步，</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线程并行处理红组的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块；完成后，转而处理蓝组的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但此方法有个限制，各块间距离应该大于截断半径，才能保证各块间不会有写冲突。</a:t>
            </a:r>
            <a:r>
              <a:rPr lang="zh-CN" altLang="en-US" sz="1200" kern="1200" dirty="0" smtClean="0">
                <a:solidFill>
                  <a:schemeClr val="tx1"/>
                </a:solidFill>
                <a:effectLst/>
                <a:latin typeface="+mn-lt"/>
                <a:ea typeface="+mn-ea"/>
                <a:cs typeface="+mn-cs"/>
              </a:rPr>
              <a:t>该方法相较传统解决方法，不会带来过多线性瓶颈以及额外内存使用。</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353C013-9FEE-483E-8DCC-61669FE89F0C}" type="slidenum">
              <a:rPr lang="zh-CN" altLang="en-US" smtClean="0"/>
              <a:t>4</a:t>
            </a:fld>
            <a:endParaRPr lang="zh-CN" altLang="en-US"/>
          </a:p>
        </p:txBody>
      </p:sp>
    </p:spTree>
    <p:extLst>
      <p:ext uri="{BB962C8B-B14F-4D97-AF65-F5344CB8AC3E}">
        <p14:creationId xmlns:p14="http://schemas.microsoft.com/office/powerpoint/2010/main" val="191247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我们提出了分区两步法来解决因使用牛顿第三定律而带来的写冲突问题。其原理如下：</a:t>
            </a:r>
          </a:p>
          <a:p>
            <a:pPr lvl="0"/>
            <a:r>
              <a:rPr lang="zh-CN" altLang="zh-CN" sz="1200" kern="1200" dirty="0" smtClean="0">
                <a:solidFill>
                  <a:schemeClr val="tx1"/>
                </a:solidFill>
                <a:effectLst/>
                <a:latin typeface="+mn-lt"/>
                <a:ea typeface="+mn-ea"/>
                <a:cs typeface="+mn-cs"/>
              </a:rPr>
              <a:t>将模拟区域划分为</a:t>
            </a:r>
            <a:r>
              <a:rPr lang="en-US" altLang="zh-CN" sz="1200" kern="1200" dirty="0" smtClean="0">
                <a:solidFill>
                  <a:schemeClr val="tx1"/>
                </a:solidFill>
                <a:effectLst/>
                <a:latin typeface="+mn-lt"/>
                <a:ea typeface="+mn-ea"/>
                <a:cs typeface="+mn-cs"/>
              </a:rPr>
              <a:t>2M</a:t>
            </a:r>
            <a:r>
              <a:rPr lang="zh-CN" altLang="zh-CN" sz="1200" kern="1200" dirty="0" smtClean="0">
                <a:solidFill>
                  <a:schemeClr val="tx1"/>
                </a:solidFill>
                <a:effectLst/>
                <a:latin typeface="+mn-lt"/>
                <a:ea typeface="+mn-ea"/>
                <a:cs typeface="+mn-cs"/>
              </a:rPr>
              <a:t>块（</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是使用的线程数）。</a:t>
            </a:r>
          </a:p>
          <a:p>
            <a:pPr lvl="0"/>
            <a:r>
              <a:rPr lang="zh-CN" altLang="zh-CN" sz="1200" kern="1200" dirty="0" smtClean="0">
                <a:solidFill>
                  <a:schemeClr val="tx1"/>
                </a:solidFill>
                <a:effectLst/>
                <a:latin typeface="+mn-lt"/>
                <a:ea typeface="+mn-ea"/>
                <a:cs typeface="+mn-cs"/>
              </a:rPr>
              <a:t>这</a:t>
            </a:r>
            <a:r>
              <a:rPr lang="en-US" altLang="zh-CN" sz="1200" kern="1200" dirty="0" smtClean="0">
                <a:solidFill>
                  <a:schemeClr val="tx1"/>
                </a:solidFill>
                <a:effectLst/>
                <a:latin typeface="+mn-lt"/>
                <a:ea typeface="+mn-ea"/>
                <a:cs typeface="+mn-cs"/>
              </a:rPr>
              <a:t>2M</a:t>
            </a:r>
            <a:r>
              <a:rPr lang="zh-CN" altLang="zh-CN" sz="1200" kern="1200" dirty="0" smtClean="0">
                <a:solidFill>
                  <a:schemeClr val="tx1"/>
                </a:solidFill>
                <a:effectLst/>
                <a:latin typeface="+mn-lt"/>
                <a:ea typeface="+mn-ea"/>
                <a:cs typeface="+mn-cs"/>
              </a:rPr>
              <a:t>块被分为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组，每组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块。每组中的各块间相互隔开。图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分别展示了二维和三维的情况。</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块被分为红组和蓝组。</a:t>
            </a:r>
          </a:p>
          <a:p>
            <a:pPr lvl="0"/>
            <a:r>
              <a:rPr lang="zh-CN" altLang="zh-CN" sz="1200" kern="1200" dirty="0" smtClean="0">
                <a:solidFill>
                  <a:schemeClr val="tx1"/>
                </a:solidFill>
                <a:effectLst/>
                <a:latin typeface="+mn-lt"/>
                <a:ea typeface="+mn-ea"/>
                <a:cs typeface="+mn-cs"/>
              </a:rPr>
              <a:t>第一步，</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线程并行处理红组的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块；完成后，转而处理蓝组的</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块。</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但此方法有个限制，各块间距离应该大于截断半径，才能保证各块间不会有写冲突。</a:t>
            </a:r>
            <a:r>
              <a:rPr lang="zh-CN" altLang="en-US" sz="1200" kern="1200" dirty="0" smtClean="0">
                <a:solidFill>
                  <a:schemeClr val="tx1"/>
                </a:solidFill>
                <a:effectLst/>
                <a:latin typeface="+mn-lt"/>
                <a:ea typeface="+mn-ea"/>
                <a:cs typeface="+mn-cs"/>
              </a:rPr>
              <a:t>该方法相较传统解决方法，不会带来过多线性瓶颈以及额外内存使用。</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353C013-9FEE-483E-8DCC-61669FE89F0C}" type="slidenum">
              <a:rPr lang="zh-CN" altLang="en-US" smtClean="0"/>
              <a:t>5</a:t>
            </a:fld>
            <a:endParaRPr lang="zh-CN" altLang="en-US"/>
          </a:p>
        </p:txBody>
      </p:sp>
    </p:spTree>
    <p:extLst>
      <p:ext uri="{BB962C8B-B14F-4D97-AF65-F5344CB8AC3E}">
        <p14:creationId xmlns:p14="http://schemas.microsoft.com/office/powerpoint/2010/main" val="260552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3C013-9FEE-483E-8DCC-61669FE89F0C}" type="slidenum">
              <a:rPr lang="zh-CN" altLang="en-US" smtClean="0"/>
              <a:t>6</a:t>
            </a:fld>
            <a:endParaRPr lang="zh-CN" altLang="en-US"/>
          </a:p>
        </p:txBody>
      </p:sp>
    </p:spTree>
    <p:extLst>
      <p:ext uri="{BB962C8B-B14F-4D97-AF65-F5344CB8AC3E}">
        <p14:creationId xmlns:p14="http://schemas.microsoft.com/office/powerpoint/2010/main" val="58626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image" Target="../media/image10.emf"/><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image" Target="../media/image11.emf"/><Relationship Id="rId4" Type="http://schemas.openxmlformats.org/officeDocument/2006/relationships/package" Target="../embeddings/Microsoft_Visio___1.vsd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Microsoft_Visio_2003-2010___1.vsd"/><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63786fd94c482cb8f9927650a65f21e.jpg"/>
          <p:cNvPicPr>
            <a:picLocks noChangeAspect="1"/>
          </p:cNvPicPr>
          <p:nvPr/>
        </p:nvPicPr>
        <p:blipFill>
          <a:blip r:embed="rId3" cstate="print"/>
          <a:srcRect/>
          <a:stretch>
            <a:fillRect/>
          </a:stretch>
        </p:blipFill>
        <p:spPr>
          <a:xfrm>
            <a:off x="3837442" y="692696"/>
            <a:ext cx="1469116" cy="1496259"/>
          </a:xfrm>
          <a:prstGeom prst="rect">
            <a:avLst/>
          </a:prstGeom>
          <a:ln>
            <a:noFill/>
          </a:ln>
          <a:effectLst>
            <a:softEdge rad="112500"/>
          </a:effectLst>
        </p:spPr>
      </p:pic>
      <p:grpSp>
        <p:nvGrpSpPr>
          <p:cNvPr id="14" name="组合 13"/>
          <p:cNvGrpSpPr/>
          <p:nvPr/>
        </p:nvGrpSpPr>
        <p:grpSpPr>
          <a:xfrm>
            <a:off x="0" y="-27384"/>
            <a:ext cx="9144000" cy="432048"/>
            <a:chOff x="0" y="-27384"/>
            <a:chExt cx="9144000" cy="432048"/>
          </a:xfrm>
        </p:grpSpPr>
        <p:sp>
          <p:nvSpPr>
            <p:cNvPr id="5" name="矩形 4"/>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5496" y="-27384"/>
              <a:ext cx="4464496"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University of Science and Technology</a:t>
              </a:r>
              <a:endParaRPr lang="zh-CN" altLang="en-US" dirty="0">
                <a:solidFill>
                  <a:prstClr val="white"/>
                </a:solidFill>
                <a:latin typeface="Britannic Bold" panose="020B0903060703020204" pitchFamily="34" charset="0"/>
              </a:endParaRPr>
            </a:p>
          </p:txBody>
        </p:sp>
      </p:grpSp>
      <p:sp>
        <p:nvSpPr>
          <p:cNvPr id="8" name="矩形 7"/>
          <p:cNvSpPr/>
          <p:nvPr/>
        </p:nvSpPr>
        <p:spPr>
          <a:xfrm>
            <a:off x="0" y="1927581"/>
            <a:ext cx="9144000" cy="1938992"/>
          </a:xfrm>
          <a:prstGeom prst="rect">
            <a:avLst/>
          </a:prstGeom>
        </p:spPr>
        <p:txBody>
          <a:bodyPr wrap="square">
            <a:spAutoFit/>
          </a:bodyPr>
          <a:lstStyle/>
          <a:p>
            <a:pPr algn="ctr">
              <a:lnSpc>
                <a:spcPct val="150000"/>
              </a:lnSpc>
              <a:defRPr/>
            </a:pPr>
            <a:r>
              <a:rPr lang="en-US" altLang="zh-CN" sz="2800" b="1" kern="0" dirty="0" smtClean="0">
                <a:solidFill>
                  <a:prstClr val="black">
                    <a:lumMod val="85000"/>
                    <a:lumOff val="15000"/>
                  </a:prstClr>
                </a:solidFill>
                <a:latin typeface="微软雅黑" panose="020B0503020204020204" pitchFamily="34" charset="-122"/>
                <a:ea typeface="微软雅黑" panose="020B0503020204020204" pitchFamily="34" charset="-122"/>
                <a:cs typeface="+mj-cs"/>
              </a:rPr>
              <a:t>Crystal MD</a:t>
            </a:r>
          </a:p>
          <a:p>
            <a:pPr algn="ctr">
              <a:lnSpc>
                <a:spcPct val="150000"/>
              </a:lnSpc>
              <a:defRPr/>
            </a:pPr>
            <a:r>
              <a:rPr lang="zh-CN" altLang="en-US" sz="2400" b="1" kern="0" dirty="0">
                <a:solidFill>
                  <a:prstClr val="black">
                    <a:lumMod val="85000"/>
                    <a:lumOff val="15000"/>
                  </a:prstClr>
                </a:solidFill>
                <a:latin typeface="微软雅黑" panose="020B0503020204020204" pitchFamily="34" charset="-122"/>
                <a:ea typeface="微软雅黑" panose="020B0503020204020204" pitchFamily="34" charset="-122"/>
                <a:cs typeface="+mj-cs"/>
              </a:rPr>
              <a:t>针对材料</a:t>
            </a:r>
            <a:r>
              <a:rPr lang="zh-CN" altLang="en-US" sz="2400" b="1" kern="0" dirty="0" smtClean="0">
                <a:solidFill>
                  <a:prstClr val="black">
                    <a:lumMod val="85000"/>
                    <a:lumOff val="15000"/>
                  </a:prstClr>
                </a:solidFill>
                <a:latin typeface="微软雅黑" panose="020B0503020204020204" pitchFamily="34" charset="-122"/>
                <a:ea typeface="微软雅黑" panose="020B0503020204020204" pitchFamily="34" charset="-122"/>
                <a:cs typeface="+mj-cs"/>
              </a:rPr>
              <a:t>辐照损伤的大规模并行分子动力学模拟软件</a:t>
            </a:r>
            <a:endParaRPr lang="en-US" altLang="zh-CN" sz="2400" b="1" kern="0" dirty="0" smtClean="0">
              <a:solidFill>
                <a:prstClr val="black">
                  <a:lumMod val="85000"/>
                  <a:lumOff val="15000"/>
                </a:prstClr>
              </a:solidFill>
              <a:latin typeface="微软雅黑" panose="020B0503020204020204" pitchFamily="34" charset="-122"/>
              <a:ea typeface="微软雅黑" panose="020B0503020204020204" pitchFamily="34" charset="-122"/>
              <a:cs typeface="+mj-cs"/>
            </a:endParaRPr>
          </a:p>
          <a:p>
            <a:pPr algn="ctr">
              <a:lnSpc>
                <a:spcPct val="150000"/>
              </a:lnSpc>
              <a:defRPr/>
            </a:pPr>
            <a:endParaRPr lang="en-US" altLang="zh-CN" sz="2800" b="1" kern="0" dirty="0" smtClean="0">
              <a:solidFill>
                <a:prstClr val="black">
                  <a:lumMod val="85000"/>
                  <a:lumOff val="15000"/>
                </a:prstClr>
              </a:solidFill>
              <a:latin typeface="微软雅黑" panose="020B0503020204020204" pitchFamily="34" charset="-122"/>
              <a:ea typeface="微软雅黑" panose="020B0503020204020204" pitchFamily="34" charset="-122"/>
              <a:cs typeface="+mj-cs"/>
            </a:endParaRPr>
          </a:p>
        </p:txBody>
      </p:sp>
      <p:pic>
        <p:nvPicPr>
          <p:cNvPr id="9" name="图片 8" descr="11.jpg"/>
          <p:cNvPicPr>
            <a:picLocks noChangeAspect="1"/>
          </p:cNvPicPr>
          <p:nvPr/>
        </p:nvPicPr>
        <p:blipFill>
          <a:blip r:embed="rId4"/>
          <a:stretch>
            <a:fillRect/>
          </a:stretch>
        </p:blipFill>
        <p:spPr>
          <a:xfrm>
            <a:off x="915240" y="3423840"/>
            <a:ext cx="7313520" cy="1902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419177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7"/>
          <p:cNvSpPr>
            <a:spLocks noChangeArrowheads="1"/>
          </p:cNvSpPr>
          <p:nvPr/>
        </p:nvSpPr>
        <p:spPr bwMode="auto">
          <a:xfrm>
            <a:off x="0" y="6381750"/>
            <a:ext cx="9107488" cy="503238"/>
          </a:xfrm>
          <a:prstGeom prst="rect">
            <a:avLst/>
          </a:prstGeom>
          <a:solidFill>
            <a:schemeClr val="bg1"/>
          </a:solidFill>
          <a:ln w="9525">
            <a:solidFill>
              <a:schemeClr val="bg1"/>
            </a:solidFill>
            <a:miter lim="800000"/>
            <a:headEnd/>
            <a:tailEnd/>
          </a:ln>
        </p:spPr>
        <p:txBody>
          <a:bodyPr wrap="none" anchor="ctr"/>
          <a:lstStyle/>
          <a:p>
            <a:pPr eaLnBrk="1" hangingPunct="1"/>
            <a:endParaRPr lang="zh-CN" altLang="zh-CN">
              <a:solidFill>
                <a:srgbClr val="404040"/>
              </a:solidFill>
            </a:endParaRPr>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95" y="1574682"/>
            <a:ext cx="5732311" cy="363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6228184" y="1543137"/>
            <a:ext cx="2750694" cy="3666493"/>
            <a:chOff x="4906243" y="1033462"/>
            <a:chExt cx="4087273" cy="5557838"/>
          </a:xfrm>
        </p:grpSpPr>
        <p:sp>
          <p:nvSpPr>
            <p:cNvPr id="32772" name="AutoShape 23"/>
            <p:cNvSpPr>
              <a:spLocks noChangeArrowheads="1"/>
            </p:cNvSpPr>
            <p:nvPr/>
          </p:nvSpPr>
          <p:spPr bwMode="auto">
            <a:xfrm>
              <a:off x="6228184" y="4914900"/>
              <a:ext cx="2133600" cy="990600"/>
            </a:xfrm>
            <a:prstGeom prst="flowChartDecision">
              <a:avLst/>
            </a:prstGeom>
            <a:noFill/>
            <a:ln w="25400">
              <a:solidFill>
                <a:srgbClr val="0000FF"/>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3" name="Rectangle 22"/>
            <p:cNvSpPr>
              <a:spLocks noChangeArrowheads="1"/>
            </p:cNvSpPr>
            <p:nvPr/>
          </p:nvSpPr>
          <p:spPr bwMode="auto">
            <a:xfrm>
              <a:off x="6084166" y="6057900"/>
              <a:ext cx="2508971" cy="533400"/>
            </a:xfrm>
            <a:prstGeom prst="rect">
              <a:avLst/>
            </a:prstGeom>
            <a:noFill/>
            <a:ln w="25400">
              <a:solidFill>
                <a:srgbClr val="0000FF"/>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4" name="Rectangle 21"/>
            <p:cNvSpPr>
              <a:spLocks noChangeArrowheads="1"/>
            </p:cNvSpPr>
            <p:nvPr/>
          </p:nvSpPr>
          <p:spPr bwMode="auto">
            <a:xfrm flipV="1">
              <a:off x="6380584" y="4267200"/>
              <a:ext cx="1752600" cy="533400"/>
            </a:xfrm>
            <a:prstGeom prst="rect">
              <a:avLst/>
            </a:prstGeom>
            <a:noFill/>
            <a:ln w="25400">
              <a:solidFill>
                <a:srgbClr val="0000FF"/>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5" name="Rectangle 20"/>
            <p:cNvSpPr>
              <a:spLocks noChangeArrowheads="1"/>
            </p:cNvSpPr>
            <p:nvPr/>
          </p:nvSpPr>
          <p:spPr bwMode="auto">
            <a:xfrm>
              <a:off x="5531178" y="2625080"/>
              <a:ext cx="3462338" cy="1524000"/>
            </a:xfrm>
            <a:prstGeom prst="rect">
              <a:avLst/>
            </a:prstGeom>
            <a:noFill/>
            <a:ln w="25400">
              <a:solidFill>
                <a:srgbClr val="0000FF"/>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6" name="Rectangle 19"/>
            <p:cNvSpPr>
              <a:spLocks noChangeArrowheads="1"/>
            </p:cNvSpPr>
            <p:nvPr/>
          </p:nvSpPr>
          <p:spPr bwMode="auto">
            <a:xfrm>
              <a:off x="6084167" y="1879600"/>
              <a:ext cx="2250207" cy="520700"/>
            </a:xfrm>
            <a:prstGeom prst="rect">
              <a:avLst/>
            </a:prstGeom>
            <a:noFill/>
            <a:ln w="28575">
              <a:solidFill>
                <a:srgbClr val="FF0000"/>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7" name="Rectangle 18"/>
            <p:cNvSpPr>
              <a:spLocks noChangeArrowheads="1"/>
            </p:cNvSpPr>
            <p:nvPr/>
          </p:nvSpPr>
          <p:spPr bwMode="auto">
            <a:xfrm>
              <a:off x="5722937" y="1033462"/>
              <a:ext cx="3121025" cy="617537"/>
            </a:xfrm>
            <a:prstGeom prst="rect">
              <a:avLst/>
            </a:prstGeom>
            <a:noFill/>
            <a:ln w="25400">
              <a:solidFill>
                <a:srgbClr val="0000FF"/>
              </a:solidFill>
              <a:prstDash val="sysDash"/>
              <a:miter lim="800000"/>
              <a:headEnd/>
              <a:tailEnd/>
            </a:ln>
            <a:effectLst>
              <a:outerShdw dist="107763"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2778" name="Text Box 3"/>
            <p:cNvSpPr txBox="1">
              <a:spLocks noChangeArrowheads="1"/>
            </p:cNvSpPr>
            <p:nvPr/>
          </p:nvSpPr>
          <p:spPr bwMode="auto">
            <a:xfrm>
              <a:off x="4906243" y="1084674"/>
              <a:ext cx="3886200" cy="47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dirty="0">
                  <a:latin typeface="黑体" pitchFamily="49" charset="-122"/>
                  <a:ea typeface="黑体" pitchFamily="49" charset="-122"/>
                </a:rPr>
                <a:t>初始化</a:t>
              </a:r>
              <a:r>
                <a:rPr lang="zh-CN" altLang="en-US" sz="1600" dirty="0">
                  <a:latin typeface="黑体" pitchFamily="49" charset="-122"/>
                  <a:ea typeface="黑体" pitchFamily="49" charset="-122"/>
                </a:rPr>
                <a:t>    </a:t>
              </a:r>
              <a:r>
                <a:rPr lang="zh-CN" altLang="en-US" sz="1600" dirty="0" smtClean="0">
                  <a:latin typeface="黑体" pitchFamily="49" charset="-122"/>
                  <a:ea typeface="黑体" pitchFamily="49" charset="-122"/>
                </a:rPr>
                <a:t> 和</a:t>
              </a:r>
              <a:endParaRPr lang="en-US" altLang="zh-CN" sz="1600" dirty="0">
                <a:latin typeface="黑体" pitchFamily="49" charset="-122"/>
                <a:ea typeface="黑体" pitchFamily="49" charset="-122"/>
              </a:endParaRPr>
            </a:p>
          </p:txBody>
        </p:sp>
        <p:sp>
          <p:nvSpPr>
            <p:cNvPr id="32779" name="Text Box 4"/>
            <p:cNvSpPr txBox="1">
              <a:spLocks noChangeArrowheads="1"/>
            </p:cNvSpPr>
            <p:nvPr/>
          </p:nvSpPr>
          <p:spPr bwMode="auto">
            <a:xfrm>
              <a:off x="6086732" y="1916832"/>
              <a:ext cx="1196198" cy="51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dirty="0">
                  <a:latin typeface="黑体" pitchFamily="49" charset="-122"/>
                  <a:ea typeface="黑体" pitchFamily="49" charset="-122"/>
                </a:rPr>
                <a:t>计算力</a:t>
              </a:r>
              <a:endParaRPr lang="en-US" altLang="zh-CN" sz="1600" b="1" dirty="0">
                <a:latin typeface="黑体" pitchFamily="49" charset="-122"/>
                <a:ea typeface="黑体" pitchFamily="49" charset="-122"/>
              </a:endParaRPr>
            </a:p>
          </p:txBody>
        </p:sp>
        <p:sp>
          <p:nvSpPr>
            <p:cNvPr id="32780" name="Text Box 5"/>
            <p:cNvSpPr txBox="1">
              <a:spLocks noChangeArrowheads="1"/>
            </p:cNvSpPr>
            <p:nvPr/>
          </p:nvSpPr>
          <p:spPr bwMode="auto">
            <a:xfrm>
              <a:off x="6420860" y="2762250"/>
              <a:ext cx="1579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latin typeface="黑体" pitchFamily="49" charset="-122"/>
                  <a:ea typeface="黑体" pitchFamily="49" charset="-122"/>
                </a:rPr>
                <a:t>求解牛顿方程</a:t>
              </a:r>
              <a:endParaRPr lang="en-US" altLang="zh-CN" b="1">
                <a:latin typeface="黑体" pitchFamily="49" charset="-122"/>
                <a:ea typeface="黑体" pitchFamily="49" charset="-122"/>
              </a:endParaRPr>
            </a:p>
          </p:txBody>
        </p:sp>
        <p:sp>
          <p:nvSpPr>
            <p:cNvPr id="32781" name="Text Box 7"/>
            <p:cNvSpPr txBox="1">
              <a:spLocks noChangeArrowheads="1"/>
            </p:cNvSpPr>
            <p:nvPr/>
          </p:nvSpPr>
          <p:spPr bwMode="auto">
            <a:xfrm>
              <a:off x="6589414" y="5204048"/>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Is             ?</a:t>
              </a:r>
            </a:p>
          </p:txBody>
        </p:sp>
        <p:sp>
          <p:nvSpPr>
            <p:cNvPr id="32782" name="Text Box 8"/>
            <p:cNvSpPr txBox="1">
              <a:spLocks noChangeArrowheads="1"/>
            </p:cNvSpPr>
            <p:nvPr/>
          </p:nvSpPr>
          <p:spPr bwMode="auto">
            <a:xfrm>
              <a:off x="6872014" y="5994463"/>
              <a:ext cx="965151" cy="55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黑体" pitchFamily="49" charset="-122"/>
                  <a:ea typeface="黑体" pitchFamily="49" charset="-122"/>
                </a:rPr>
                <a:t>结果</a:t>
              </a:r>
              <a:endParaRPr lang="en-US" altLang="zh-CN" b="1" dirty="0">
                <a:latin typeface="黑体" pitchFamily="49" charset="-122"/>
                <a:ea typeface="黑体" pitchFamily="49" charset="-122"/>
              </a:endParaRPr>
            </a:p>
          </p:txBody>
        </p:sp>
        <p:graphicFrame>
          <p:nvGraphicFramePr>
            <p:cNvPr id="32783" name="Object 10"/>
            <p:cNvGraphicFramePr>
              <a:graphicFrameLocks noChangeAspect="1"/>
            </p:cNvGraphicFramePr>
            <p:nvPr>
              <p:extLst>
                <p:ext uri="{D42A27DB-BD31-4B8C-83A1-F6EECF244321}">
                  <p14:modId xmlns:p14="http://schemas.microsoft.com/office/powerpoint/2010/main" val="3830069333"/>
                </p:ext>
              </p:extLst>
            </p:nvPr>
          </p:nvGraphicFramePr>
          <p:xfrm>
            <a:off x="6888063" y="1121635"/>
            <a:ext cx="552449" cy="431800"/>
          </p:xfrm>
          <a:graphic>
            <a:graphicData uri="http://schemas.openxmlformats.org/presentationml/2006/ole">
              <mc:AlternateContent xmlns:mc="http://schemas.openxmlformats.org/markup-compatibility/2006">
                <mc:Choice xmlns:v="urn:schemas-microsoft-com:vml" Requires="v">
                  <p:oleObj spid="_x0000_s2161" name="Equation" r:id="rId4" imgW="355446" imgH="228501" progId="Equation.3">
                    <p:embed/>
                  </p:oleObj>
                </mc:Choice>
                <mc:Fallback>
                  <p:oleObj name="Equation" r:id="rId4" imgW="355446"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3" y="1121635"/>
                          <a:ext cx="552449" cy="431800"/>
                        </a:xfrm>
                        <a:prstGeom prst="rect">
                          <a:avLst/>
                        </a:prstGeom>
                        <a:noFill/>
                        <a:ln>
                          <a:noFill/>
                        </a:ln>
                        <a:effectLst/>
                        <a:extLst/>
                      </p:spPr>
                    </p:pic>
                  </p:oleObj>
                </mc:Fallback>
              </mc:AlternateContent>
            </a:graphicData>
          </a:graphic>
        </p:graphicFrame>
        <p:graphicFrame>
          <p:nvGraphicFramePr>
            <p:cNvPr id="32784" name="Object 11"/>
            <p:cNvGraphicFramePr>
              <a:graphicFrameLocks noChangeAspect="1"/>
            </p:cNvGraphicFramePr>
            <p:nvPr>
              <p:extLst>
                <p:ext uri="{D42A27DB-BD31-4B8C-83A1-F6EECF244321}">
                  <p14:modId xmlns:p14="http://schemas.microsoft.com/office/powerpoint/2010/main" val="2255696166"/>
                </p:ext>
              </p:extLst>
            </p:nvPr>
          </p:nvGraphicFramePr>
          <p:xfrm>
            <a:off x="7953796" y="1089743"/>
            <a:ext cx="815975" cy="473075"/>
          </p:xfrm>
          <a:graphic>
            <a:graphicData uri="http://schemas.openxmlformats.org/presentationml/2006/ole">
              <mc:AlternateContent xmlns:mc="http://schemas.openxmlformats.org/markup-compatibility/2006">
                <mc:Choice xmlns:v="urn:schemas-microsoft-com:vml" Requires="v">
                  <p:oleObj spid="_x0000_s2162" name="公式" r:id="rId6" imgW="393480" imgH="228600" progId="Equation.3">
                    <p:embed/>
                  </p:oleObj>
                </mc:Choice>
                <mc:Fallback>
                  <p:oleObj name="公式" r:id="rId6" imgW="393480" imgH="228600" progId="Equation.3">
                    <p:embed/>
                    <p:pic>
                      <p:nvPicPr>
                        <p:cNvPr id="0" name=""/>
                        <p:cNvPicPr>
                          <a:picLocks noChangeAspect="1" noChangeArrowheads="1"/>
                        </p:cNvPicPr>
                        <p:nvPr/>
                      </p:nvPicPr>
                      <p:blipFill>
                        <a:blip r:embed="rId7"/>
                        <a:srcRect/>
                        <a:stretch>
                          <a:fillRect/>
                        </a:stretch>
                      </p:blipFill>
                      <p:spPr bwMode="auto">
                        <a:xfrm>
                          <a:off x="7953796" y="1089743"/>
                          <a:ext cx="815975" cy="473075"/>
                        </a:xfrm>
                        <a:prstGeom prst="rect">
                          <a:avLst/>
                        </a:prstGeom>
                        <a:noFill/>
                        <a:ln>
                          <a:noFill/>
                        </a:ln>
                        <a:effectLst/>
                        <a:extLst/>
                      </p:spPr>
                    </p:pic>
                  </p:oleObj>
                </mc:Fallback>
              </mc:AlternateContent>
            </a:graphicData>
          </a:graphic>
        </p:graphicFrame>
        <p:graphicFrame>
          <p:nvGraphicFramePr>
            <p:cNvPr id="32785" name="Object 12"/>
            <p:cNvGraphicFramePr>
              <a:graphicFrameLocks noChangeAspect="1"/>
            </p:cNvGraphicFramePr>
            <p:nvPr>
              <p:extLst>
                <p:ext uri="{D42A27DB-BD31-4B8C-83A1-F6EECF244321}">
                  <p14:modId xmlns:p14="http://schemas.microsoft.com/office/powerpoint/2010/main" val="1451176204"/>
                </p:ext>
              </p:extLst>
            </p:nvPr>
          </p:nvGraphicFramePr>
          <p:xfrm>
            <a:off x="7360299" y="2001590"/>
            <a:ext cx="616092" cy="347794"/>
          </p:xfrm>
          <a:graphic>
            <a:graphicData uri="http://schemas.openxmlformats.org/presentationml/2006/ole">
              <mc:AlternateContent xmlns:mc="http://schemas.openxmlformats.org/markup-compatibility/2006">
                <mc:Choice xmlns:v="urn:schemas-microsoft-com:vml" Requires="v">
                  <p:oleObj spid="_x0000_s2163" name="Equation" r:id="rId8" imgW="381000" imgH="228600" progId="Equation.3">
                    <p:embed/>
                  </p:oleObj>
                </mc:Choice>
                <mc:Fallback>
                  <p:oleObj name="Equation" r:id="rId8" imgW="381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0299" y="2001590"/>
                          <a:ext cx="616092" cy="347794"/>
                        </a:xfrm>
                        <a:prstGeom prst="rect">
                          <a:avLst/>
                        </a:prstGeom>
                        <a:noFill/>
                        <a:ln>
                          <a:noFill/>
                        </a:ln>
                        <a:effectLst/>
                        <a:extLst/>
                      </p:spPr>
                    </p:pic>
                  </p:oleObj>
                </mc:Fallback>
              </mc:AlternateContent>
            </a:graphicData>
          </a:graphic>
        </p:graphicFrame>
        <p:graphicFrame>
          <p:nvGraphicFramePr>
            <p:cNvPr id="32786" name="Object 13"/>
            <p:cNvGraphicFramePr>
              <a:graphicFrameLocks noChangeAspect="1"/>
            </p:cNvGraphicFramePr>
            <p:nvPr>
              <p:extLst>
                <p:ext uri="{D42A27DB-BD31-4B8C-83A1-F6EECF244321}">
                  <p14:modId xmlns:p14="http://schemas.microsoft.com/office/powerpoint/2010/main" val="1612914705"/>
                </p:ext>
              </p:extLst>
            </p:nvPr>
          </p:nvGraphicFramePr>
          <p:xfrm>
            <a:off x="6249268" y="3352800"/>
            <a:ext cx="2012950" cy="436563"/>
          </p:xfrm>
          <a:graphic>
            <a:graphicData uri="http://schemas.openxmlformats.org/presentationml/2006/ole">
              <mc:AlternateContent xmlns:mc="http://schemas.openxmlformats.org/markup-compatibility/2006">
                <mc:Choice xmlns:v="urn:schemas-microsoft-com:vml" Requires="v">
                  <p:oleObj spid="_x0000_s2164" name="Equation" r:id="rId10" imgW="1054100" imgH="228600" progId="Equation.3">
                    <p:embed/>
                  </p:oleObj>
                </mc:Choice>
                <mc:Fallback>
                  <p:oleObj name="Equation" r:id="rId10" imgW="10541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9268" y="3352800"/>
                          <a:ext cx="2012950" cy="436563"/>
                        </a:xfrm>
                        <a:prstGeom prst="rect">
                          <a:avLst/>
                        </a:prstGeom>
                        <a:noFill/>
                        <a:ln>
                          <a:noFill/>
                        </a:ln>
                        <a:effectLst/>
                        <a:extLst/>
                      </p:spPr>
                    </p:pic>
                  </p:oleObj>
                </mc:Fallback>
              </mc:AlternateContent>
            </a:graphicData>
          </a:graphic>
        </p:graphicFrame>
        <p:graphicFrame>
          <p:nvGraphicFramePr>
            <p:cNvPr id="32787" name="Object 14"/>
            <p:cNvGraphicFramePr>
              <a:graphicFrameLocks noChangeAspect="1"/>
            </p:cNvGraphicFramePr>
            <p:nvPr>
              <p:extLst>
                <p:ext uri="{D42A27DB-BD31-4B8C-83A1-F6EECF244321}">
                  <p14:modId xmlns:p14="http://schemas.microsoft.com/office/powerpoint/2010/main" val="2649440293"/>
                </p:ext>
              </p:extLst>
            </p:nvPr>
          </p:nvGraphicFramePr>
          <p:xfrm>
            <a:off x="6187356" y="3670300"/>
            <a:ext cx="2130425" cy="436563"/>
          </p:xfrm>
          <a:graphic>
            <a:graphicData uri="http://schemas.openxmlformats.org/presentationml/2006/ole">
              <mc:AlternateContent xmlns:mc="http://schemas.openxmlformats.org/markup-compatibility/2006">
                <mc:Choice xmlns:v="urn:schemas-microsoft-com:vml" Requires="v">
                  <p:oleObj spid="_x0000_s2165" name="Equation" r:id="rId12" imgW="1117600" imgH="228600" progId="Equation.3">
                    <p:embed/>
                  </p:oleObj>
                </mc:Choice>
                <mc:Fallback>
                  <p:oleObj name="Equation" r:id="rId12" imgW="11176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87356" y="3670300"/>
                          <a:ext cx="2130425" cy="436563"/>
                        </a:xfrm>
                        <a:prstGeom prst="rect">
                          <a:avLst/>
                        </a:prstGeom>
                        <a:noFill/>
                        <a:ln>
                          <a:noFill/>
                        </a:ln>
                        <a:effectLst/>
                        <a:extLst/>
                      </p:spPr>
                    </p:pic>
                  </p:oleObj>
                </mc:Fallback>
              </mc:AlternateContent>
            </a:graphicData>
          </a:graphic>
        </p:graphicFrame>
        <p:graphicFrame>
          <p:nvGraphicFramePr>
            <p:cNvPr id="32788" name="Object 16"/>
            <p:cNvGraphicFramePr>
              <a:graphicFrameLocks noChangeAspect="1"/>
            </p:cNvGraphicFramePr>
            <p:nvPr>
              <p:extLst>
                <p:ext uri="{D42A27DB-BD31-4B8C-83A1-F6EECF244321}">
                  <p14:modId xmlns:p14="http://schemas.microsoft.com/office/powerpoint/2010/main" val="1127758137"/>
                </p:ext>
              </p:extLst>
            </p:nvPr>
          </p:nvGraphicFramePr>
          <p:xfrm>
            <a:off x="6685384" y="4343400"/>
            <a:ext cx="1098550" cy="341313"/>
          </p:xfrm>
          <a:graphic>
            <a:graphicData uri="http://schemas.openxmlformats.org/presentationml/2006/ole">
              <mc:AlternateContent xmlns:mc="http://schemas.openxmlformats.org/markup-compatibility/2006">
                <mc:Choice xmlns:v="urn:schemas-microsoft-com:vml" Requires="v">
                  <p:oleObj spid="_x0000_s2166" name="Equation" r:id="rId14" imgW="571004" imgH="177646" progId="Equation.3">
                    <p:embed/>
                  </p:oleObj>
                </mc:Choice>
                <mc:Fallback>
                  <p:oleObj name="Equation" r:id="rId14" imgW="571004" imgH="17764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85384" y="4343400"/>
                          <a:ext cx="1098550" cy="341313"/>
                        </a:xfrm>
                        <a:prstGeom prst="rect">
                          <a:avLst/>
                        </a:prstGeom>
                        <a:noFill/>
                        <a:ln>
                          <a:noFill/>
                        </a:ln>
                        <a:effectLst/>
                        <a:extLst/>
                      </p:spPr>
                    </p:pic>
                  </p:oleObj>
                </mc:Fallback>
              </mc:AlternateContent>
            </a:graphicData>
          </a:graphic>
        </p:graphicFrame>
        <p:graphicFrame>
          <p:nvGraphicFramePr>
            <p:cNvPr id="32789" name="Object 17"/>
            <p:cNvGraphicFramePr>
              <a:graphicFrameLocks noChangeAspect="1"/>
            </p:cNvGraphicFramePr>
            <p:nvPr>
              <p:extLst>
                <p:ext uri="{D42A27DB-BD31-4B8C-83A1-F6EECF244321}">
                  <p14:modId xmlns:p14="http://schemas.microsoft.com/office/powerpoint/2010/main" val="216336892"/>
                </p:ext>
              </p:extLst>
            </p:nvPr>
          </p:nvGraphicFramePr>
          <p:xfrm>
            <a:off x="6986289" y="5151660"/>
            <a:ext cx="854075" cy="477838"/>
          </p:xfrm>
          <a:graphic>
            <a:graphicData uri="http://schemas.openxmlformats.org/presentationml/2006/ole">
              <mc:AlternateContent xmlns:mc="http://schemas.openxmlformats.org/markup-compatibility/2006">
                <mc:Choice xmlns:v="urn:schemas-microsoft-com:vml" Requires="v">
                  <p:oleObj spid="_x0000_s2167" name="Equation" r:id="rId16" imgW="444307" imgH="228501" progId="Equation.3">
                    <p:embed/>
                  </p:oleObj>
                </mc:Choice>
                <mc:Fallback>
                  <p:oleObj name="Equation" r:id="rId16" imgW="444307" imgH="22850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86289" y="5151660"/>
                          <a:ext cx="854075" cy="477838"/>
                        </a:xfrm>
                        <a:prstGeom prst="rect">
                          <a:avLst/>
                        </a:prstGeom>
                        <a:noFill/>
                        <a:ln>
                          <a:noFill/>
                        </a:ln>
                        <a:effectLst/>
                        <a:extLst/>
                      </p:spPr>
                    </p:pic>
                  </p:oleObj>
                </mc:Fallback>
              </mc:AlternateContent>
            </a:graphicData>
          </a:graphic>
        </p:graphicFrame>
        <p:sp>
          <p:nvSpPr>
            <p:cNvPr id="32790" name="Line 35"/>
            <p:cNvSpPr>
              <a:spLocks noChangeShapeType="1"/>
            </p:cNvSpPr>
            <p:nvPr/>
          </p:nvSpPr>
          <p:spPr bwMode="auto">
            <a:xfrm>
              <a:off x="5131221" y="2133600"/>
              <a:ext cx="8096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1" name="Line 36"/>
            <p:cNvSpPr>
              <a:spLocks noChangeShapeType="1"/>
            </p:cNvSpPr>
            <p:nvPr/>
          </p:nvSpPr>
          <p:spPr bwMode="auto">
            <a:xfrm flipH="1">
              <a:off x="5143920" y="5410201"/>
              <a:ext cx="1084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37"/>
            <p:cNvSpPr>
              <a:spLocks noChangeShapeType="1"/>
            </p:cNvSpPr>
            <p:nvPr/>
          </p:nvSpPr>
          <p:spPr bwMode="auto">
            <a:xfrm flipV="1">
              <a:off x="5131221" y="2133600"/>
              <a:ext cx="25400" cy="328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38"/>
            <p:cNvSpPr>
              <a:spLocks noChangeShapeType="1"/>
            </p:cNvSpPr>
            <p:nvPr/>
          </p:nvSpPr>
          <p:spPr bwMode="auto">
            <a:xfrm>
              <a:off x="7236296" y="1676400"/>
              <a:ext cx="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4" name="Line 39"/>
            <p:cNvSpPr>
              <a:spLocks noChangeShapeType="1"/>
            </p:cNvSpPr>
            <p:nvPr/>
          </p:nvSpPr>
          <p:spPr bwMode="auto">
            <a:xfrm>
              <a:off x="7236296" y="2400300"/>
              <a:ext cx="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5" name="Line 40"/>
            <p:cNvSpPr>
              <a:spLocks noChangeShapeType="1"/>
            </p:cNvSpPr>
            <p:nvPr/>
          </p:nvSpPr>
          <p:spPr bwMode="auto">
            <a:xfrm>
              <a:off x="7308304" y="4114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6" name="Line 42"/>
            <p:cNvSpPr>
              <a:spLocks noChangeShapeType="1"/>
            </p:cNvSpPr>
            <p:nvPr/>
          </p:nvSpPr>
          <p:spPr bwMode="auto">
            <a:xfrm>
              <a:off x="7294984" y="59055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7" name="Line 43"/>
            <p:cNvSpPr>
              <a:spLocks noChangeShapeType="1"/>
            </p:cNvSpPr>
            <p:nvPr/>
          </p:nvSpPr>
          <p:spPr bwMode="auto">
            <a:xfrm>
              <a:off x="7294984" y="4800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799" name="Rectangle 2"/>
          <p:cNvSpPr>
            <a:spLocks noChangeArrowheads="1"/>
          </p:cNvSpPr>
          <p:nvPr/>
        </p:nvSpPr>
        <p:spPr bwMode="auto">
          <a:xfrm>
            <a:off x="1522421" y="706541"/>
            <a:ext cx="601345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2800" dirty="0" smtClean="0"/>
              <a:t>分子动力学（</a:t>
            </a:r>
            <a:r>
              <a:rPr lang="en-US" altLang="zh-CN" sz="2800" dirty="0" smtClean="0"/>
              <a:t>MD</a:t>
            </a:r>
            <a:r>
              <a:rPr lang="zh-CN" altLang="en-US" sz="2800" dirty="0" smtClean="0"/>
              <a:t>）模拟</a:t>
            </a:r>
            <a:r>
              <a:rPr lang="zh-CN" altLang="en-US" sz="2800" dirty="0" smtClean="0"/>
              <a:t>及其局限</a:t>
            </a:r>
            <a:endParaRPr lang="zh-CN" altLang="en-US" sz="2800" dirty="0"/>
          </a:p>
        </p:txBody>
      </p:sp>
      <p:sp>
        <p:nvSpPr>
          <p:cNvPr id="32" name="Rectangle 2"/>
          <p:cNvSpPr>
            <a:spLocks noChangeArrowheads="1"/>
          </p:cNvSpPr>
          <p:nvPr/>
        </p:nvSpPr>
        <p:spPr bwMode="auto">
          <a:xfrm>
            <a:off x="932511" y="5590130"/>
            <a:ext cx="75542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b="1" dirty="0" smtClean="0">
                <a:solidFill>
                  <a:srgbClr val="FF0000"/>
                </a:solidFill>
              </a:rPr>
              <a:t>由于受到内存带宽的限制，</a:t>
            </a:r>
            <a:endParaRPr lang="en-US" altLang="zh-CN" sz="2000" b="1" dirty="0" smtClean="0">
              <a:solidFill>
                <a:srgbClr val="FF0000"/>
              </a:solidFill>
            </a:endParaRPr>
          </a:p>
          <a:p>
            <a:pPr algn="ctr">
              <a:lnSpc>
                <a:spcPct val="120000"/>
              </a:lnSpc>
            </a:pPr>
            <a:r>
              <a:rPr lang="zh-CN" altLang="en-US" sz="2000" b="1" dirty="0" smtClean="0">
                <a:solidFill>
                  <a:srgbClr val="FF0000"/>
                </a:solidFill>
              </a:rPr>
              <a:t>目前能模拟的空间</a:t>
            </a:r>
            <a:r>
              <a:rPr lang="zh-CN" altLang="en-US" sz="2000" b="1" dirty="0" smtClean="0">
                <a:solidFill>
                  <a:srgbClr val="FF0000"/>
                </a:solidFill>
              </a:rPr>
              <a:t>尺度与材料尺寸相差过大！</a:t>
            </a:r>
            <a:endParaRPr lang="zh-CN" altLang="en-US" sz="2000" b="1" dirty="0">
              <a:solidFill>
                <a:srgbClr val="FF0000"/>
              </a:solidFill>
            </a:endParaRPr>
          </a:p>
        </p:txBody>
      </p:sp>
      <p:sp>
        <p:nvSpPr>
          <p:cNvPr id="3" name="文本框 2"/>
          <p:cNvSpPr txBox="1"/>
          <p:nvPr/>
        </p:nvSpPr>
        <p:spPr>
          <a:xfrm>
            <a:off x="2123728" y="5283855"/>
            <a:ext cx="3771082" cy="323165"/>
          </a:xfrm>
          <a:prstGeom prst="rect">
            <a:avLst/>
          </a:prstGeom>
          <a:noFill/>
        </p:spPr>
        <p:txBody>
          <a:bodyPr wrap="square" rtlCol="0">
            <a:spAutoFit/>
          </a:bodyPr>
          <a:lstStyle/>
          <a:p>
            <a:r>
              <a:rPr lang="en-US" altLang="zh-CN" sz="1500" dirty="0" smtClean="0"/>
              <a:t>MD</a:t>
            </a:r>
            <a:r>
              <a:rPr lang="zh-CN" altLang="en-US" sz="1500" dirty="0" smtClean="0"/>
              <a:t>空间时间模拟规模示意图</a:t>
            </a:r>
            <a:endParaRPr lang="zh-CN" altLang="en-US" sz="1500" dirty="0"/>
          </a:p>
        </p:txBody>
      </p:sp>
      <p:sp>
        <p:nvSpPr>
          <p:cNvPr id="38" name="文本框 37"/>
          <p:cNvSpPr txBox="1"/>
          <p:nvPr/>
        </p:nvSpPr>
        <p:spPr>
          <a:xfrm>
            <a:off x="7185871" y="5262420"/>
            <a:ext cx="3771082" cy="323165"/>
          </a:xfrm>
          <a:prstGeom prst="rect">
            <a:avLst/>
          </a:prstGeom>
          <a:noFill/>
        </p:spPr>
        <p:txBody>
          <a:bodyPr wrap="square" rtlCol="0">
            <a:spAutoFit/>
          </a:bodyPr>
          <a:lstStyle/>
          <a:p>
            <a:r>
              <a:rPr lang="en-US" altLang="zh-CN" sz="1500" dirty="0" smtClean="0"/>
              <a:t>MD</a:t>
            </a:r>
            <a:r>
              <a:rPr lang="zh-CN" altLang="en-US" sz="1500" dirty="0" smtClean="0"/>
              <a:t>模拟流程图</a:t>
            </a:r>
            <a:endParaRPr lang="zh-CN" altLang="en-US" sz="1500" dirty="0"/>
          </a:p>
        </p:txBody>
      </p:sp>
      <p:grpSp>
        <p:nvGrpSpPr>
          <p:cNvPr id="39" name="组合 38"/>
          <p:cNvGrpSpPr/>
          <p:nvPr/>
        </p:nvGrpSpPr>
        <p:grpSpPr>
          <a:xfrm>
            <a:off x="0" y="-27384"/>
            <a:ext cx="9144000" cy="432048"/>
            <a:chOff x="0" y="-27384"/>
            <a:chExt cx="9144000" cy="432048"/>
          </a:xfrm>
        </p:grpSpPr>
        <p:sp>
          <p:nvSpPr>
            <p:cNvPr id="40" name="矩形 39"/>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35496" y="-27384"/>
              <a:ext cx="4464496"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University of Science and Technology</a:t>
              </a:r>
              <a:endParaRPr lang="zh-CN" altLang="en-US" dirty="0">
                <a:solidFill>
                  <a:prstClr val="white"/>
                </a:solidFill>
                <a:latin typeface="Britannic Bold" panose="020B0903060703020204" pitchFamily="34" charset="0"/>
              </a:endParaRPr>
            </a:p>
          </p:txBody>
        </p:sp>
      </p:grpSp>
    </p:spTree>
    <p:extLst>
      <p:ext uri="{BB962C8B-B14F-4D97-AF65-F5344CB8AC3E}">
        <p14:creationId xmlns:p14="http://schemas.microsoft.com/office/powerpoint/2010/main" val="3700951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9756" y="482138"/>
            <a:ext cx="882047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US" altLang="zh-CN" sz="2400" dirty="0" smtClean="0">
                <a:solidFill>
                  <a:srgbClr val="FF0000"/>
                </a:solidFill>
              </a:rPr>
              <a:t>Crystal-MD</a:t>
            </a:r>
          </a:p>
          <a:p>
            <a:pPr algn="ctr">
              <a:lnSpc>
                <a:spcPct val="120000"/>
              </a:lnSpc>
            </a:pPr>
            <a:r>
              <a:rPr lang="zh-CN" altLang="en-US" sz="2400" dirty="0" smtClean="0">
                <a:solidFill>
                  <a:srgbClr val="FF0000"/>
                </a:solidFill>
              </a:rPr>
              <a:t>设计新的数据结构，能大大减少内存使用，提高模拟原子规模</a:t>
            </a:r>
            <a:endParaRPr lang="en-US" altLang="zh-CN" sz="2400" dirty="0" smtClean="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10449000"/>
              </p:ext>
            </p:extLst>
          </p:nvPr>
        </p:nvGraphicFramePr>
        <p:xfrm>
          <a:off x="753319" y="2352197"/>
          <a:ext cx="2160240" cy="2333690"/>
        </p:xfrm>
        <a:graphic>
          <a:graphicData uri="http://schemas.openxmlformats.org/presentationml/2006/ole">
            <mc:AlternateContent xmlns:mc="http://schemas.openxmlformats.org/markup-compatibility/2006">
              <mc:Choice xmlns:v="urn:schemas-microsoft-com:vml" Requires="v">
                <p:oleObj spid="_x0000_s1065" name="Visio" r:id="rId4" imgW="3695760" imgH="3981520" progId="Visio.Drawing.15">
                  <p:embed/>
                </p:oleObj>
              </mc:Choice>
              <mc:Fallback>
                <p:oleObj name="Visio" r:id="rId4" imgW="3695760" imgH="39815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319" y="2352197"/>
                        <a:ext cx="2160240" cy="2333690"/>
                      </a:xfrm>
                      <a:prstGeom prst="rect">
                        <a:avLst/>
                      </a:prstGeom>
                      <a:noFill/>
                    </p:spPr>
                  </p:pic>
                </p:oleObj>
              </mc:Fallback>
            </mc:AlternateContent>
          </a:graphicData>
        </a:graphic>
      </p:graphicFrame>
      <p:sp>
        <p:nvSpPr>
          <p:cNvPr id="8" name="Rectangle 2"/>
          <p:cNvSpPr>
            <a:spLocks noChangeArrowheads="1"/>
          </p:cNvSpPr>
          <p:nvPr/>
        </p:nvSpPr>
        <p:spPr bwMode="auto">
          <a:xfrm>
            <a:off x="717315" y="1817661"/>
            <a:ext cx="2232248" cy="43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物理模型：</a:t>
            </a:r>
            <a:endParaRPr lang="zh-CN" altLang="en-US" sz="2000" dirty="0"/>
          </a:p>
        </p:txBody>
      </p:sp>
      <p:sp>
        <p:nvSpPr>
          <p:cNvPr id="10" name="Rectangle 2"/>
          <p:cNvSpPr>
            <a:spLocks noChangeArrowheads="1"/>
          </p:cNvSpPr>
          <p:nvPr/>
        </p:nvSpPr>
        <p:spPr bwMode="auto">
          <a:xfrm>
            <a:off x="170706" y="5399474"/>
            <a:ext cx="41940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US" altLang="zh-CN" dirty="0"/>
              <a:t>Body-centered cubic(BCC</a:t>
            </a:r>
            <a:r>
              <a:rPr lang="en-US" altLang="zh-CN" dirty="0" smtClean="0"/>
              <a:t>)</a:t>
            </a:r>
            <a:r>
              <a:rPr lang="zh-CN" altLang="zh-CN" dirty="0"/>
              <a:t>体心立方结构</a:t>
            </a:r>
          </a:p>
          <a:p>
            <a:pPr algn="ctr">
              <a:lnSpc>
                <a:spcPct val="120000"/>
              </a:lnSpc>
            </a:pPr>
            <a:endParaRPr lang="zh-CN" altLang="en-US" dirty="0"/>
          </a:p>
        </p:txBody>
      </p:sp>
      <p:sp>
        <p:nvSpPr>
          <p:cNvPr id="11" name="Rectangle 2"/>
          <p:cNvSpPr>
            <a:spLocks noChangeArrowheads="1"/>
          </p:cNvSpPr>
          <p:nvPr/>
        </p:nvSpPr>
        <p:spPr bwMode="auto">
          <a:xfrm>
            <a:off x="4455182" y="1802848"/>
            <a:ext cx="4431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新的数据结构</a:t>
            </a:r>
            <a:r>
              <a:rPr lang="en-US" altLang="zh-CN" sz="2000" dirty="0"/>
              <a:t>Lattice neighbor list</a:t>
            </a:r>
            <a:r>
              <a:rPr lang="zh-CN" altLang="en-US" sz="2000" dirty="0" smtClean="0"/>
              <a:t>：</a:t>
            </a:r>
            <a:endParaRPr lang="zh-CN" altLang="en-US" sz="2000" dirty="0"/>
          </a:p>
        </p:txBody>
      </p:sp>
      <p:graphicFrame>
        <p:nvGraphicFramePr>
          <p:cNvPr id="13" name="对象 12"/>
          <p:cNvGraphicFramePr>
            <a:graphicFrameLocks noChangeAspect="1"/>
          </p:cNvGraphicFramePr>
          <p:nvPr>
            <p:extLst>
              <p:ext uri="{D42A27DB-BD31-4B8C-83A1-F6EECF244321}">
                <p14:modId xmlns:p14="http://schemas.microsoft.com/office/powerpoint/2010/main" val="1428497070"/>
              </p:ext>
            </p:extLst>
          </p:nvPr>
        </p:nvGraphicFramePr>
        <p:xfrm>
          <a:off x="4557687" y="2187110"/>
          <a:ext cx="4346943" cy="3212364"/>
        </p:xfrm>
        <a:graphic>
          <a:graphicData uri="http://schemas.openxmlformats.org/presentationml/2006/ole">
            <mc:AlternateContent xmlns:mc="http://schemas.openxmlformats.org/markup-compatibility/2006">
              <mc:Choice xmlns:v="urn:schemas-microsoft-com:vml" Requires="v">
                <p:oleObj spid="_x0000_s1066" name="Visio" r:id="rId6" imgW="7667670" imgH="5676973" progId="Visio.Drawing.15">
                  <p:embed/>
                </p:oleObj>
              </mc:Choice>
              <mc:Fallback>
                <p:oleObj name="Visio" r:id="rId6" imgW="7667670" imgH="5676973"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7687" y="2187110"/>
                        <a:ext cx="4346943" cy="3212364"/>
                      </a:xfrm>
                      <a:prstGeom prst="rect">
                        <a:avLst/>
                      </a:prstGeom>
                      <a:noFill/>
                    </p:spPr>
                  </p:pic>
                </p:oleObj>
              </mc:Fallback>
            </mc:AlternateContent>
          </a:graphicData>
        </a:graphic>
      </p:graphicFrame>
      <p:sp>
        <p:nvSpPr>
          <p:cNvPr id="14" name="Rectangle 2"/>
          <p:cNvSpPr>
            <a:spLocks noChangeArrowheads="1"/>
          </p:cNvSpPr>
          <p:nvPr/>
        </p:nvSpPr>
        <p:spPr bwMode="auto">
          <a:xfrm>
            <a:off x="4455182" y="5399474"/>
            <a:ext cx="45813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dirty="0" smtClean="0"/>
              <a:t>依据原子的空间位置，依次将原子信息存入数组，使得数组下标与原子空间位置一一对应，即，根据数组下标即可推得原子空间所在晶格</a:t>
            </a:r>
            <a:r>
              <a:rPr lang="zh-CN" altLang="zh-CN" sz="1600" dirty="0" smtClean="0"/>
              <a:t>。</a:t>
            </a:r>
            <a:endParaRPr lang="zh-CN" altLang="en-US" sz="1600" dirty="0"/>
          </a:p>
        </p:txBody>
      </p:sp>
      <p:grpSp>
        <p:nvGrpSpPr>
          <p:cNvPr id="19" name="组合 18"/>
          <p:cNvGrpSpPr/>
          <p:nvPr/>
        </p:nvGrpSpPr>
        <p:grpSpPr>
          <a:xfrm>
            <a:off x="0" y="-27384"/>
            <a:ext cx="9144000" cy="432048"/>
            <a:chOff x="0" y="-27384"/>
            <a:chExt cx="9144000" cy="432048"/>
          </a:xfrm>
        </p:grpSpPr>
        <p:sp>
          <p:nvSpPr>
            <p:cNvPr id="20" name="矩形 19"/>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1" name="TextBox 11"/>
            <p:cNvSpPr txBox="1"/>
            <p:nvPr/>
          </p:nvSpPr>
          <p:spPr>
            <a:xfrm>
              <a:off x="35496" y="-27384"/>
              <a:ext cx="4464496"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University of Science and Technology</a:t>
              </a:r>
              <a:endParaRPr lang="zh-CN" altLang="en-US" dirty="0">
                <a:solidFill>
                  <a:prstClr val="white"/>
                </a:solidFill>
                <a:latin typeface="Britannic Bold" panose="020B0903060703020204" pitchFamily="34" charset="0"/>
              </a:endParaRPr>
            </a:p>
          </p:txBody>
        </p:sp>
      </p:grpSp>
    </p:spTree>
    <p:extLst>
      <p:ext uri="{BB962C8B-B14F-4D97-AF65-F5344CB8AC3E}">
        <p14:creationId xmlns:p14="http://schemas.microsoft.com/office/powerpoint/2010/main" val="146741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31640" y="662335"/>
            <a:ext cx="6840760" cy="57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US" altLang="zh-CN" sz="2800" dirty="0" smtClean="0"/>
              <a:t>Crystal-MD</a:t>
            </a:r>
            <a:r>
              <a:rPr lang="zh-CN" altLang="en-US" sz="2800" dirty="0" smtClean="0"/>
              <a:t>优化工作</a:t>
            </a:r>
            <a:endParaRPr lang="zh-CN" altLang="en-US" sz="2800" dirty="0"/>
          </a:p>
        </p:txBody>
      </p:sp>
      <p:sp>
        <p:nvSpPr>
          <p:cNvPr id="8" name="Rectangle 2"/>
          <p:cNvSpPr>
            <a:spLocks noChangeArrowheads="1"/>
          </p:cNvSpPr>
          <p:nvPr/>
        </p:nvSpPr>
        <p:spPr bwMode="auto">
          <a:xfrm>
            <a:off x="381937" y="1591742"/>
            <a:ext cx="3771614" cy="43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多线程（</a:t>
            </a:r>
            <a:r>
              <a:rPr lang="en-US" altLang="zh-CN" sz="2000" dirty="0" smtClean="0"/>
              <a:t>Multi-threading</a:t>
            </a:r>
            <a:r>
              <a:rPr lang="zh-CN" altLang="en-US" sz="2000" dirty="0" smtClean="0"/>
              <a:t>）优化：</a:t>
            </a:r>
            <a:endParaRPr lang="zh-CN" altLang="en-US" sz="2000" dirty="0"/>
          </a:p>
        </p:txBody>
      </p:sp>
      <p:sp>
        <p:nvSpPr>
          <p:cNvPr id="10" name="Rectangle 2"/>
          <p:cNvSpPr>
            <a:spLocks noChangeArrowheads="1"/>
          </p:cNvSpPr>
          <p:nvPr/>
        </p:nvSpPr>
        <p:spPr bwMode="auto">
          <a:xfrm>
            <a:off x="43508" y="5157192"/>
            <a:ext cx="41940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dirty="0" smtClean="0"/>
              <a:t>提出分区两步法，来解决多线程优化时带来的写冲突。</a:t>
            </a:r>
            <a:endParaRPr lang="zh-CN" altLang="en-US" dirty="0"/>
          </a:p>
        </p:txBody>
      </p:sp>
      <p:sp>
        <p:nvSpPr>
          <p:cNvPr id="11" name="Rectangle 2"/>
          <p:cNvSpPr>
            <a:spLocks noChangeArrowheads="1"/>
          </p:cNvSpPr>
          <p:nvPr/>
        </p:nvSpPr>
        <p:spPr bwMode="auto">
          <a:xfrm>
            <a:off x="5652120" y="1591742"/>
            <a:ext cx="2880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向量化（</a:t>
            </a:r>
            <a:r>
              <a:rPr lang="en-US" altLang="zh-CN" sz="2000" dirty="0" smtClean="0"/>
              <a:t>SIMD</a:t>
            </a:r>
            <a:r>
              <a:rPr lang="zh-CN" altLang="en-US" sz="2000" dirty="0" smtClean="0"/>
              <a:t>）优化：</a:t>
            </a:r>
            <a:endParaRPr lang="zh-CN" altLang="en-US" sz="2000" dirty="0"/>
          </a:p>
        </p:txBody>
      </p:sp>
      <p:sp>
        <p:nvSpPr>
          <p:cNvPr id="14" name="Rectangle 2"/>
          <p:cNvSpPr>
            <a:spLocks noChangeArrowheads="1"/>
          </p:cNvSpPr>
          <p:nvPr/>
        </p:nvSpPr>
        <p:spPr bwMode="auto">
          <a:xfrm>
            <a:off x="4752020" y="5210245"/>
            <a:ext cx="45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t>使用</a:t>
            </a:r>
            <a:r>
              <a:rPr lang="en-US" altLang="zh-CN" dirty="0" smtClean="0"/>
              <a:t>AVX</a:t>
            </a:r>
            <a:r>
              <a:rPr lang="zh-CN" altLang="en-US" dirty="0" smtClean="0"/>
              <a:t>及</a:t>
            </a:r>
            <a:r>
              <a:rPr lang="en-US" altLang="zh-CN" dirty="0" smtClean="0"/>
              <a:t>AVX2</a:t>
            </a:r>
            <a:r>
              <a:rPr lang="zh-CN" altLang="en-US" dirty="0" smtClean="0"/>
              <a:t>指令，实现</a:t>
            </a:r>
            <a:r>
              <a:rPr lang="en-US" altLang="zh-CN" dirty="0" smtClean="0"/>
              <a:t>1</a:t>
            </a:r>
            <a:r>
              <a:rPr lang="zh-CN" altLang="en-US" dirty="0" smtClean="0"/>
              <a:t>条指令同时处理</a:t>
            </a:r>
            <a:r>
              <a:rPr lang="en-US" altLang="zh-CN" dirty="0" smtClean="0"/>
              <a:t>4</a:t>
            </a:r>
            <a:r>
              <a:rPr lang="zh-CN" altLang="en-US" dirty="0" smtClean="0"/>
              <a:t>个数据。实现同时处理</a:t>
            </a:r>
            <a:r>
              <a:rPr lang="en-US" altLang="zh-CN" dirty="0" smtClean="0"/>
              <a:t>4</a:t>
            </a:r>
            <a:r>
              <a:rPr lang="zh-CN" altLang="en-US" dirty="0" smtClean="0"/>
              <a:t>个原子。</a:t>
            </a:r>
            <a:endParaRPr lang="zh-CN" altLang="en-US" dirty="0"/>
          </a:p>
        </p:txBody>
      </p:sp>
      <p:grpSp>
        <p:nvGrpSpPr>
          <p:cNvPr id="19" name="组合 18"/>
          <p:cNvGrpSpPr/>
          <p:nvPr/>
        </p:nvGrpSpPr>
        <p:grpSpPr>
          <a:xfrm>
            <a:off x="0" y="-27384"/>
            <a:ext cx="9144000" cy="432048"/>
            <a:chOff x="0" y="-27384"/>
            <a:chExt cx="9144000" cy="432048"/>
          </a:xfrm>
        </p:grpSpPr>
        <p:sp>
          <p:nvSpPr>
            <p:cNvPr id="20" name="矩形 19"/>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1" name="TextBox 11"/>
            <p:cNvSpPr txBox="1"/>
            <p:nvPr/>
          </p:nvSpPr>
          <p:spPr>
            <a:xfrm>
              <a:off x="35496" y="-27384"/>
              <a:ext cx="4464496"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University of Science and Technology</a:t>
              </a:r>
              <a:endParaRPr lang="zh-CN" altLang="en-US" dirty="0">
                <a:solidFill>
                  <a:prstClr val="white"/>
                </a:solidFill>
                <a:latin typeface="Britannic Bold" panose="020B0903060703020204" pitchFamily="34" charset="0"/>
              </a:endParaRPr>
            </a:p>
          </p:txBody>
        </p:sp>
      </p:grpSp>
      <p:pic>
        <p:nvPicPr>
          <p:cNvPr id="2" name="图片 1"/>
          <p:cNvPicPr>
            <a:picLocks noChangeAspect="1"/>
          </p:cNvPicPr>
          <p:nvPr/>
        </p:nvPicPr>
        <p:blipFill>
          <a:blip r:embed="rId4"/>
          <a:stretch>
            <a:fillRect/>
          </a:stretch>
        </p:blipFill>
        <p:spPr>
          <a:xfrm>
            <a:off x="0" y="2071564"/>
            <a:ext cx="4650816" cy="2880203"/>
          </a:xfrm>
          <a:prstGeom prst="rect">
            <a:avLst/>
          </a:prstGeom>
        </p:spPr>
      </p:pic>
      <p:sp>
        <p:nvSpPr>
          <p:cNvPr id="4" name="Rectangle 2"/>
          <p:cNvSpPr>
            <a:spLocks noChangeArrowheads="1"/>
          </p:cNvSpPr>
          <p:nvPr/>
        </p:nvSpPr>
        <p:spPr bwMode="auto">
          <a:xfrm>
            <a:off x="4860032" y="2203821"/>
            <a:ext cx="858545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08133328"/>
              </p:ext>
            </p:extLst>
          </p:nvPr>
        </p:nvGraphicFramePr>
        <p:xfrm>
          <a:off x="4860033" y="2203820"/>
          <a:ext cx="4176464" cy="2700297"/>
        </p:xfrm>
        <a:graphic>
          <a:graphicData uri="http://schemas.openxmlformats.org/presentationml/2006/ole">
            <mc:AlternateContent xmlns:mc="http://schemas.openxmlformats.org/markup-compatibility/2006">
              <mc:Choice xmlns:v="urn:schemas-microsoft-com:vml" Requires="v">
                <p:oleObj spid="_x0000_s3086" name="Visio" r:id="rId5" imgW="7961366" imgH="5873215" progId="Visio.Drawing.11">
                  <p:embed/>
                </p:oleObj>
              </mc:Choice>
              <mc:Fallback>
                <p:oleObj name="Visio" r:id="rId5" imgW="7961366" imgH="5873215" progId="Visio.Drawing.11">
                  <p:embed/>
                  <p:pic>
                    <p:nvPicPr>
                      <p:cNvPr id="0" name="Object 1"/>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3" y="2203820"/>
                        <a:ext cx="4176464" cy="2700297"/>
                      </a:xfrm>
                      <a:prstGeom prst="rect">
                        <a:avLst/>
                      </a:prstGeom>
                      <a:noFill/>
                    </p:spPr>
                  </p:pic>
                </p:oleObj>
              </mc:Fallback>
            </mc:AlternateContent>
          </a:graphicData>
        </a:graphic>
      </p:graphicFrame>
    </p:spTree>
    <p:extLst>
      <p:ext uri="{BB962C8B-B14F-4D97-AF65-F5344CB8AC3E}">
        <p14:creationId xmlns:p14="http://schemas.microsoft.com/office/powerpoint/2010/main" val="2014558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31640" y="662335"/>
            <a:ext cx="6840760" cy="57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US" altLang="zh-CN" sz="2800" dirty="0" smtClean="0"/>
              <a:t>Crystal-MD</a:t>
            </a:r>
            <a:r>
              <a:rPr lang="zh-CN" altLang="en-US" sz="2800" dirty="0" smtClean="0"/>
              <a:t>优化成果</a:t>
            </a:r>
            <a:endParaRPr lang="zh-CN" altLang="en-US" sz="2800" dirty="0"/>
          </a:p>
        </p:txBody>
      </p:sp>
      <p:sp>
        <p:nvSpPr>
          <p:cNvPr id="8" name="Rectangle 2"/>
          <p:cNvSpPr>
            <a:spLocks noChangeArrowheads="1"/>
          </p:cNvSpPr>
          <p:nvPr/>
        </p:nvSpPr>
        <p:spPr bwMode="auto">
          <a:xfrm>
            <a:off x="381937" y="1591742"/>
            <a:ext cx="3771614" cy="43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多线程（</a:t>
            </a:r>
            <a:r>
              <a:rPr lang="en-US" altLang="zh-CN" sz="2000" dirty="0" smtClean="0"/>
              <a:t>Multi-threading</a:t>
            </a:r>
            <a:r>
              <a:rPr lang="zh-CN" altLang="en-US" sz="2000" dirty="0" smtClean="0"/>
              <a:t>）优化：</a:t>
            </a:r>
            <a:endParaRPr lang="zh-CN" altLang="en-US" sz="2000" dirty="0"/>
          </a:p>
        </p:txBody>
      </p:sp>
      <p:sp>
        <p:nvSpPr>
          <p:cNvPr id="10" name="Rectangle 2"/>
          <p:cNvSpPr>
            <a:spLocks noChangeArrowheads="1"/>
          </p:cNvSpPr>
          <p:nvPr/>
        </p:nvSpPr>
        <p:spPr bwMode="auto">
          <a:xfrm>
            <a:off x="43508" y="5157192"/>
            <a:ext cx="41940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dirty="0" smtClean="0"/>
              <a:t>相较于</a:t>
            </a:r>
            <a:r>
              <a:rPr lang="en-US" altLang="zh-CN" dirty="0" err="1" smtClean="0"/>
              <a:t>Lammps</a:t>
            </a:r>
            <a:r>
              <a:rPr lang="zh-CN" altLang="en-US" dirty="0"/>
              <a:t>中使用的</a:t>
            </a:r>
            <a:r>
              <a:rPr lang="zh-CN" altLang="en-US" dirty="0" smtClean="0"/>
              <a:t>临界区（</a:t>
            </a:r>
            <a:r>
              <a:rPr lang="en-US" altLang="zh-CN" dirty="0"/>
              <a:t> CS </a:t>
            </a:r>
            <a:r>
              <a:rPr lang="zh-CN" altLang="en-US" dirty="0" smtClean="0"/>
              <a:t>）方法。该方法所获加速比较高。</a:t>
            </a:r>
            <a:endParaRPr lang="zh-CN" altLang="en-US" dirty="0"/>
          </a:p>
        </p:txBody>
      </p:sp>
      <p:sp>
        <p:nvSpPr>
          <p:cNvPr id="11" name="Rectangle 2"/>
          <p:cNvSpPr>
            <a:spLocks noChangeArrowheads="1"/>
          </p:cNvSpPr>
          <p:nvPr/>
        </p:nvSpPr>
        <p:spPr bwMode="auto">
          <a:xfrm>
            <a:off x="5652120" y="1591742"/>
            <a:ext cx="2880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zh-CN" altLang="en-US" sz="2000" dirty="0" smtClean="0"/>
              <a:t>向量化（</a:t>
            </a:r>
            <a:r>
              <a:rPr lang="en-US" altLang="zh-CN" sz="2000" dirty="0" smtClean="0"/>
              <a:t>SIMD</a:t>
            </a:r>
            <a:r>
              <a:rPr lang="zh-CN" altLang="en-US" sz="2000" dirty="0" smtClean="0"/>
              <a:t>）优化：</a:t>
            </a:r>
            <a:endParaRPr lang="zh-CN" altLang="en-US" sz="2000" dirty="0"/>
          </a:p>
        </p:txBody>
      </p:sp>
      <p:sp>
        <p:nvSpPr>
          <p:cNvPr id="14" name="Rectangle 2"/>
          <p:cNvSpPr>
            <a:spLocks noChangeArrowheads="1"/>
          </p:cNvSpPr>
          <p:nvPr/>
        </p:nvSpPr>
        <p:spPr bwMode="auto">
          <a:xfrm>
            <a:off x="5364088" y="5166425"/>
            <a:ext cx="4581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t>向量版本比标量版本快大约</a:t>
            </a:r>
            <a:r>
              <a:rPr lang="en-US" altLang="zh-CN" dirty="0" smtClean="0"/>
              <a:t>3</a:t>
            </a:r>
            <a:r>
              <a:rPr lang="zh-CN" altLang="en-US" dirty="0" smtClean="0"/>
              <a:t>倍。</a:t>
            </a:r>
            <a:endParaRPr lang="zh-CN" altLang="en-US" dirty="0"/>
          </a:p>
        </p:txBody>
      </p:sp>
      <p:grpSp>
        <p:nvGrpSpPr>
          <p:cNvPr id="19" name="组合 18"/>
          <p:cNvGrpSpPr/>
          <p:nvPr/>
        </p:nvGrpSpPr>
        <p:grpSpPr>
          <a:xfrm>
            <a:off x="0" y="-27384"/>
            <a:ext cx="9144000" cy="432048"/>
            <a:chOff x="0" y="-27384"/>
            <a:chExt cx="9144000" cy="432048"/>
          </a:xfrm>
        </p:grpSpPr>
        <p:sp>
          <p:nvSpPr>
            <p:cNvPr id="20" name="矩形 19"/>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1" name="TextBox 11"/>
            <p:cNvSpPr txBox="1"/>
            <p:nvPr/>
          </p:nvSpPr>
          <p:spPr>
            <a:xfrm>
              <a:off x="35496" y="-27384"/>
              <a:ext cx="4464496"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University of Science and Technology</a:t>
              </a:r>
              <a:endParaRPr lang="zh-CN" altLang="en-US" dirty="0">
                <a:solidFill>
                  <a:prstClr val="white"/>
                </a:solidFill>
                <a:latin typeface="Britannic Bold" panose="020B0903060703020204" pitchFamily="34" charset="0"/>
              </a:endParaRPr>
            </a:p>
          </p:txBody>
        </p:sp>
      </p:grpSp>
      <p:sp>
        <p:nvSpPr>
          <p:cNvPr id="4" name="Rectangle 2"/>
          <p:cNvSpPr>
            <a:spLocks noChangeArrowheads="1"/>
          </p:cNvSpPr>
          <p:nvPr/>
        </p:nvSpPr>
        <p:spPr bwMode="auto">
          <a:xfrm>
            <a:off x="4860032" y="2203821"/>
            <a:ext cx="858545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53408"/>
            <a:ext cx="4690696" cy="2880736"/>
          </a:xfrm>
          <a:prstGeom prst="rect">
            <a:avLst/>
          </a:prstGeom>
          <a:noFill/>
        </p:spPr>
      </p:pic>
      <p:graphicFrame>
        <p:nvGraphicFramePr>
          <p:cNvPr id="15" name="图表 14"/>
          <p:cNvGraphicFramePr/>
          <p:nvPr>
            <p:extLst>
              <p:ext uri="{D42A27DB-BD31-4B8C-83A1-F6EECF244321}">
                <p14:modId xmlns:p14="http://schemas.microsoft.com/office/powerpoint/2010/main" val="858577886"/>
              </p:ext>
            </p:extLst>
          </p:nvPr>
        </p:nvGraphicFramePr>
        <p:xfrm>
          <a:off x="4653284" y="2053407"/>
          <a:ext cx="4467225" cy="28807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4465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65275" y="457692"/>
            <a:ext cx="6013450" cy="56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en-US" altLang="zh-CN" sz="2800" dirty="0" smtClean="0"/>
              <a:t>Crystal MD </a:t>
            </a:r>
            <a:r>
              <a:rPr lang="zh-CN" altLang="en-US" sz="2800" dirty="0" smtClean="0"/>
              <a:t>测试结果</a:t>
            </a:r>
            <a:endParaRPr lang="zh-CN" altLang="en-US" sz="2800" dirty="0"/>
          </a:p>
        </p:txBody>
      </p:sp>
      <p:sp>
        <p:nvSpPr>
          <p:cNvPr id="3" name="Rectangle 107"/>
          <p:cNvSpPr>
            <a:spLocks noChangeArrowheads="1"/>
          </p:cNvSpPr>
          <p:nvPr/>
        </p:nvSpPr>
        <p:spPr bwMode="auto">
          <a:xfrm>
            <a:off x="18256" y="6454154"/>
            <a:ext cx="9107488" cy="503238"/>
          </a:xfrm>
          <a:prstGeom prst="rect">
            <a:avLst/>
          </a:prstGeom>
          <a:solidFill>
            <a:schemeClr val="bg1"/>
          </a:solidFill>
          <a:ln w="9525">
            <a:solidFill>
              <a:schemeClr val="bg1"/>
            </a:solidFill>
            <a:miter lim="800000"/>
            <a:headEnd/>
            <a:tailEnd/>
          </a:ln>
        </p:spPr>
        <p:txBody>
          <a:bodyPr wrap="none" anchor="ctr"/>
          <a:ls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endParaRPr lang="zh-CN" altLang="zh-CN">
              <a:solidFill>
                <a:srgbClr val="40404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5685" t="8591" r="8624" b="3523"/>
          <a:stretch>
            <a:fillRect/>
          </a:stretch>
        </p:blipFill>
        <p:spPr bwMode="auto">
          <a:xfrm>
            <a:off x="389731" y="3933204"/>
            <a:ext cx="3913188"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l="7672" t="8247" r="12457" b="4077"/>
          <a:stretch>
            <a:fillRect/>
          </a:stretch>
        </p:blipFill>
        <p:spPr bwMode="auto">
          <a:xfrm>
            <a:off x="342106" y="936004"/>
            <a:ext cx="38608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5"/>
          <p:cNvSpPr txBox="1"/>
          <p:nvPr/>
        </p:nvSpPr>
        <p:spPr>
          <a:xfrm>
            <a:off x="4625181" y="1384711"/>
            <a:ext cx="4429125" cy="4708981"/>
          </a:xfrm>
          <a:prstGeom prst="rect">
            <a:avLst/>
          </a:prstGeom>
          <a:noFill/>
        </p:spPr>
        <p:txBody>
          <a:bodyPr>
            <a:spAutoFit/>
          </a:bodyPr>
          <a:ls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lnSpc>
                <a:spcPct val="150000"/>
              </a:lnSpc>
              <a:defRPr/>
            </a:pPr>
            <a:r>
              <a:rPr lang="zh-CN" altLang="zh-CN" sz="2000" b="1" dirty="0"/>
              <a:t>万核</a:t>
            </a:r>
            <a:r>
              <a:rPr lang="zh-CN" altLang="en-US" sz="2000" b="1" dirty="0"/>
              <a:t>以上扩展性及内存测试：</a:t>
            </a:r>
            <a:endParaRPr lang="en-US" altLang="zh-CN" sz="2000" b="1" dirty="0"/>
          </a:p>
          <a:p>
            <a:pPr marL="285750" indent="-285750" eaLnBrk="1" hangingPunct="1">
              <a:lnSpc>
                <a:spcPct val="150000"/>
              </a:lnSpc>
              <a:buFont typeface="Arial" panose="020B0604020202020204" pitchFamily="34" charset="0"/>
              <a:buChar char="-"/>
              <a:defRPr/>
            </a:pPr>
            <a:r>
              <a:rPr lang="zh-CN" altLang="en-US" b="1" dirty="0"/>
              <a:t>天河二号</a:t>
            </a:r>
            <a:r>
              <a:rPr lang="zh-CN" altLang="en-US" b="1" dirty="0" smtClean="0"/>
              <a:t>，</a:t>
            </a:r>
            <a:r>
              <a:rPr lang="en-US" altLang="zh-CN" b="1" dirty="0" smtClean="0"/>
              <a:t>80640</a:t>
            </a:r>
            <a:r>
              <a:rPr lang="zh-CN" altLang="en-US" b="1" dirty="0"/>
              <a:t>核，</a:t>
            </a:r>
            <a:r>
              <a:rPr lang="en-US" altLang="zh-CN" b="1" dirty="0"/>
              <a:t>2×10</a:t>
            </a:r>
            <a:r>
              <a:rPr lang="en-US" altLang="zh-CN" b="1" baseline="30000" dirty="0"/>
              <a:t>11</a:t>
            </a:r>
            <a:r>
              <a:rPr lang="zh-CN" altLang="zh-CN" b="1" dirty="0"/>
              <a:t>原子</a:t>
            </a:r>
            <a:r>
              <a:rPr lang="en-US" altLang="zh-CN" b="1" dirty="0"/>
              <a:t>;</a:t>
            </a:r>
          </a:p>
          <a:p>
            <a:pPr marL="285750" indent="-285750" eaLnBrk="1" hangingPunct="1">
              <a:lnSpc>
                <a:spcPct val="150000"/>
              </a:lnSpc>
              <a:buFont typeface="Arial" panose="020B0604020202020204" pitchFamily="34" charset="0"/>
              <a:buChar char="-"/>
              <a:defRPr/>
            </a:pPr>
            <a:r>
              <a:rPr lang="zh-CN" altLang="en-US" b="1" dirty="0"/>
              <a:t>天河二号，</a:t>
            </a:r>
            <a:r>
              <a:rPr lang="en-US" altLang="zh-CN" b="1" dirty="0"/>
              <a:t>10080~80640</a:t>
            </a:r>
            <a:r>
              <a:rPr lang="zh-CN" altLang="en-US" b="1" dirty="0"/>
              <a:t>核，</a:t>
            </a:r>
            <a:r>
              <a:rPr lang="zh-CN" altLang="zh-CN" b="1" dirty="0"/>
              <a:t>良好的可扩展性</a:t>
            </a:r>
            <a:r>
              <a:rPr lang="zh-CN" altLang="en-US" b="1" dirty="0"/>
              <a:t>，并行效率</a:t>
            </a:r>
            <a:r>
              <a:rPr lang="en-US" altLang="zh-CN" b="1" dirty="0">
                <a:solidFill>
                  <a:srgbClr val="FF0000"/>
                </a:solidFill>
              </a:rPr>
              <a:t>&gt;90%</a:t>
            </a:r>
            <a:r>
              <a:rPr lang="en-US" altLang="zh-CN" b="1" dirty="0"/>
              <a:t>; </a:t>
            </a:r>
          </a:p>
          <a:p>
            <a:pPr marL="285750" indent="-285750" eaLnBrk="1" hangingPunct="1">
              <a:lnSpc>
                <a:spcPct val="150000"/>
              </a:lnSpc>
              <a:buFont typeface="Arial" panose="020B0604020202020204" pitchFamily="34" charset="0"/>
              <a:buChar char="-"/>
              <a:defRPr/>
            </a:pPr>
            <a:r>
              <a:rPr lang="zh-CN" altLang="en-US" b="1" dirty="0" smtClean="0"/>
              <a:t>无锡神威，</a:t>
            </a:r>
            <a:r>
              <a:rPr lang="en-US" altLang="zh-CN" b="1" dirty="0"/>
              <a:t>102400</a:t>
            </a:r>
            <a:r>
              <a:rPr lang="zh-CN" altLang="zh-CN" b="1" dirty="0"/>
              <a:t>核</a:t>
            </a:r>
            <a:r>
              <a:rPr lang="zh-CN" altLang="en-US" b="1" dirty="0"/>
              <a:t>，</a:t>
            </a:r>
            <a:r>
              <a:rPr lang="en-US" altLang="zh-CN" b="1" dirty="0">
                <a:solidFill>
                  <a:srgbClr val="FF0000"/>
                </a:solidFill>
              </a:rPr>
              <a:t>4×10</a:t>
            </a:r>
            <a:r>
              <a:rPr lang="en-US" altLang="zh-CN" b="1" baseline="30000" dirty="0">
                <a:solidFill>
                  <a:srgbClr val="FF0000"/>
                </a:solidFill>
              </a:rPr>
              <a:t>12</a:t>
            </a:r>
            <a:r>
              <a:rPr lang="zh-CN" altLang="zh-CN" b="1" dirty="0"/>
              <a:t>原子</a:t>
            </a:r>
            <a:r>
              <a:rPr lang="en-US" altLang="zh-CN" b="1" dirty="0"/>
              <a:t>;</a:t>
            </a:r>
            <a:r>
              <a:rPr lang="zh-CN" altLang="en-US" b="1" dirty="0"/>
              <a:t>同样核数</a:t>
            </a:r>
            <a:r>
              <a:rPr lang="en-US" altLang="zh-CN" b="1" dirty="0" err="1"/>
              <a:t>LAMMPS</a:t>
            </a:r>
            <a:r>
              <a:rPr lang="zh-CN" altLang="en-US" b="1" dirty="0"/>
              <a:t>计算规模为</a:t>
            </a:r>
            <a:r>
              <a:rPr lang="en-US" altLang="zh-CN" b="1" dirty="0"/>
              <a:t>8×10</a:t>
            </a:r>
            <a:r>
              <a:rPr lang="en-US" altLang="zh-CN" b="1" baseline="30000" dirty="0"/>
              <a:t>11</a:t>
            </a:r>
            <a:endParaRPr lang="en-US" altLang="zh-CN" b="1" dirty="0"/>
          </a:p>
          <a:p>
            <a:pPr marL="285750" indent="-285750" eaLnBrk="1" hangingPunct="1">
              <a:lnSpc>
                <a:spcPct val="150000"/>
              </a:lnSpc>
              <a:buFont typeface="Arial" panose="020B0604020202020204" pitchFamily="34" charset="0"/>
              <a:buChar char="-"/>
              <a:defRPr/>
            </a:pPr>
            <a:r>
              <a:rPr lang="zh-CN" altLang="en-US" b="1" dirty="0" smtClean="0"/>
              <a:t>无锡神威，</a:t>
            </a:r>
            <a:r>
              <a:rPr lang="en-US" altLang="zh-CN" b="1" dirty="0"/>
              <a:t>1600~102400</a:t>
            </a:r>
            <a:r>
              <a:rPr lang="zh-CN" altLang="en-US" b="1" dirty="0"/>
              <a:t>核，并行效率</a:t>
            </a:r>
            <a:r>
              <a:rPr lang="en-US" altLang="zh-CN" b="1" dirty="0">
                <a:solidFill>
                  <a:srgbClr val="FF0000"/>
                </a:solidFill>
              </a:rPr>
              <a:t>&gt;74%</a:t>
            </a:r>
          </a:p>
          <a:p>
            <a:pPr marL="285750" indent="-285750" eaLnBrk="1" hangingPunct="1">
              <a:lnSpc>
                <a:spcPct val="150000"/>
              </a:lnSpc>
              <a:buFont typeface="Arial" panose="020B0604020202020204" pitchFamily="34" charset="0"/>
              <a:buChar char="-"/>
              <a:defRPr/>
            </a:pPr>
            <a:r>
              <a:rPr lang="zh-CN" altLang="en-US" b="1" dirty="0"/>
              <a:t>同规模算例，内存使用约为</a:t>
            </a:r>
            <a:r>
              <a:rPr lang="en-US" altLang="zh-CN" b="1" dirty="0" err="1"/>
              <a:t>LAMMPS</a:t>
            </a:r>
            <a:r>
              <a:rPr lang="zh-CN" altLang="en-US" b="1" dirty="0"/>
              <a:t>的</a:t>
            </a:r>
            <a:r>
              <a:rPr lang="en-US" altLang="zh-CN" b="1" dirty="0">
                <a:solidFill>
                  <a:srgbClr val="FF0000"/>
                </a:solidFill>
              </a:rPr>
              <a:t>40%</a:t>
            </a:r>
            <a:r>
              <a:rPr lang="en-US" altLang="zh-CN" b="1" dirty="0"/>
              <a:t>;</a:t>
            </a:r>
          </a:p>
          <a:p>
            <a:pPr marL="285750" indent="-285750" eaLnBrk="1" hangingPunct="1">
              <a:lnSpc>
                <a:spcPct val="150000"/>
              </a:lnSpc>
              <a:buFont typeface="Arial" panose="020B0604020202020204" pitchFamily="34" charset="0"/>
              <a:buChar char="-"/>
              <a:defRPr/>
            </a:pPr>
            <a:r>
              <a:rPr lang="zh-CN" altLang="en-US" b="1" dirty="0"/>
              <a:t>同算例，性能较</a:t>
            </a:r>
            <a:r>
              <a:rPr lang="en-US" altLang="zh-CN" b="1" dirty="0" err="1"/>
              <a:t>LAMMPS</a:t>
            </a:r>
            <a:r>
              <a:rPr lang="zh-CN" altLang="en-US" b="1" dirty="0"/>
              <a:t>提升</a:t>
            </a:r>
            <a:r>
              <a:rPr lang="en-US" altLang="zh-CN" b="1" dirty="0">
                <a:solidFill>
                  <a:srgbClr val="FF0000"/>
                </a:solidFill>
              </a:rPr>
              <a:t>30%</a:t>
            </a:r>
            <a:endParaRPr lang="en-US" altLang="zh-CN" b="1" dirty="0"/>
          </a:p>
        </p:txBody>
      </p:sp>
      <p:sp>
        <p:nvSpPr>
          <p:cNvPr id="8" name="文本框 2"/>
          <p:cNvSpPr txBox="1">
            <a:spLocks noChangeArrowheads="1"/>
          </p:cNvSpPr>
          <p:nvPr/>
        </p:nvSpPr>
        <p:spPr bwMode="auto">
          <a:xfrm>
            <a:off x="2069976" y="2709316"/>
            <a:ext cx="20120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zh-CN" altLang="zh-CN" sz="2400" b="1" dirty="0">
                <a:solidFill>
                  <a:srgbClr val="0000FF"/>
                </a:solidFill>
              </a:rPr>
              <a:t>天河二</a:t>
            </a:r>
            <a:r>
              <a:rPr lang="zh-CN" altLang="zh-CN" sz="2400" b="1" dirty="0" smtClean="0">
                <a:solidFill>
                  <a:srgbClr val="0000FF"/>
                </a:solidFill>
              </a:rPr>
              <a:t>号</a:t>
            </a:r>
            <a:endParaRPr lang="en-US" altLang="zh-CN" sz="2400" b="1" dirty="0" smtClean="0">
              <a:solidFill>
                <a:srgbClr val="0000FF"/>
              </a:solidFill>
            </a:endParaRPr>
          </a:p>
          <a:p>
            <a:pPr algn="ctr" eaLnBrk="1" hangingPunct="1"/>
            <a:r>
              <a:rPr lang="en-US" altLang="zh-CN" sz="2400" b="1" dirty="0" smtClean="0">
                <a:solidFill>
                  <a:srgbClr val="0000FF"/>
                </a:solidFill>
              </a:rPr>
              <a:t>12</a:t>
            </a:r>
            <a:r>
              <a:rPr lang="zh-CN" altLang="en-US" sz="2400" b="1" dirty="0" smtClean="0">
                <a:solidFill>
                  <a:srgbClr val="0000FF"/>
                </a:solidFill>
              </a:rPr>
              <a:t>月</a:t>
            </a:r>
            <a:r>
              <a:rPr lang="en-US" altLang="zh-CN" sz="2400" b="1" dirty="0" smtClean="0">
                <a:solidFill>
                  <a:srgbClr val="0000FF"/>
                </a:solidFill>
              </a:rPr>
              <a:t>25~31</a:t>
            </a:r>
            <a:r>
              <a:rPr lang="zh-CN" altLang="en-US" sz="2400" b="1" dirty="0" smtClean="0">
                <a:solidFill>
                  <a:srgbClr val="0000FF"/>
                </a:solidFill>
              </a:rPr>
              <a:t>日</a:t>
            </a:r>
            <a:endParaRPr lang="zh-CN" altLang="en-US" sz="2400" b="1" dirty="0">
              <a:solidFill>
                <a:srgbClr val="0000FF"/>
              </a:solidFill>
            </a:endParaRPr>
          </a:p>
        </p:txBody>
      </p:sp>
      <p:sp>
        <p:nvSpPr>
          <p:cNvPr id="9" name="文本框 9"/>
          <p:cNvSpPr txBox="1">
            <a:spLocks noChangeArrowheads="1"/>
          </p:cNvSpPr>
          <p:nvPr/>
        </p:nvSpPr>
        <p:spPr bwMode="auto">
          <a:xfrm>
            <a:off x="2213992" y="5517628"/>
            <a:ext cx="18235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zh-CN" altLang="zh-CN" sz="2400" b="1" dirty="0" smtClean="0">
                <a:solidFill>
                  <a:srgbClr val="0000FF"/>
                </a:solidFill>
              </a:rPr>
              <a:t>无锡</a:t>
            </a:r>
            <a:r>
              <a:rPr lang="zh-CN" altLang="en-US" sz="2400" b="1" dirty="0" smtClean="0">
                <a:solidFill>
                  <a:srgbClr val="0000FF"/>
                </a:solidFill>
              </a:rPr>
              <a:t>神威</a:t>
            </a:r>
            <a:endParaRPr lang="en-US" altLang="zh-CN" sz="2400" b="1" dirty="0" smtClean="0">
              <a:solidFill>
                <a:srgbClr val="0000FF"/>
              </a:solidFill>
            </a:endParaRPr>
          </a:p>
          <a:p>
            <a:pPr algn="ctr" eaLnBrk="1" hangingPunct="1"/>
            <a:r>
              <a:rPr lang="en-US" altLang="zh-CN" sz="2400" b="1" dirty="0" smtClean="0">
                <a:solidFill>
                  <a:srgbClr val="0000FF"/>
                </a:solidFill>
              </a:rPr>
              <a:t>1</a:t>
            </a:r>
            <a:r>
              <a:rPr lang="zh-CN" altLang="en-US" sz="2400" b="1" dirty="0" smtClean="0">
                <a:solidFill>
                  <a:srgbClr val="0000FF"/>
                </a:solidFill>
              </a:rPr>
              <a:t>月</a:t>
            </a:r>
            <a:r>
              <a:rPr lang="en-US" altLang="zh-CN" sz="2400" b="1" dirty="0" smtClean="0">
                <a:solidFill>
                  <a:srgbClr val="0000FF"/>
                </a:solidFill>
              </a:rPr>
              <a:t>11~15</a:t>
            </a:r>
            <a:r>
              <a:rPr lang="zh-CN" altLang="en-US" sz="2400" b="1" dirty="0" smtClean="0">
                <a:solidFill>
                  <a:srgbClr val="0000FF"/>
                </a:solidFill>
              </a:rPr>
              <a:t>日</a:t>
            </a:r>
            <a:endParaRPr lang="zh-CN" altLang="en-US" sz="2400" b="1" dirty="0">
              <a:solidFill>
                <a:srgbClr val="0000FF"/>
              </a:solidFill>
            </a:endParaRPr>
          </a:p>
        </p:txBody>
      </p:sp>
      <p:grpSp>
        <p:nvGrpSpPr>
          <p:cNvPr id="10" name="组合 13"/>
          <p:cNvGrpSpPr>
            <a:grpSpLocks/>
          </p:cNvGrpSpPr>
          <p:nvPr/>
        </p:nvGrpSpPr>
        <p:grpSpPr bwMode="auto">
          <a:xfrm>
            <a:off x="0" y="0"/>
            <a:ext cx="9144000" cy="404813"/>
            <a:chOff x="0" y="0"/>
            <a:chExt cx="9144000" cy="404664"/>
          </a:xfrm>
        </p:grpSpPr>
        <p:sp>
          <p:nvSpPr>
            <p:cNvPr id="11" name="矩形 10"/>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r" fontAlgn="auto">
                <a:spcBef>
                  <a:spcPts val="0"/>
                </a:spcBef>
                <a:spcAft>
                  <a:spcPts val="0"/>
                </a:spcAft>
                <a:defRPr/>
              </a:pPr>
              <a:r>
                <a:rPr lang="zh-CN" altLang="en-US" sz="1600" dirty="0">
                  <a:solidFill>
                    <a:schemeClr val="tx1"/>
                  </a:solidFill>
                  <a:latin typeface="楷体" panose="02010609060101010101" pitchFamily="49" charset="-122"/>
                  <a:ea typeface="楷体" panose="02010609060101010101" pitchFamily="49" charset="-122"/>
                </a:rPr>
                <a:t>北京科技大学</a:t>
              </a:r>
              <a:r>
                <a:rPr lang="en-US" altLang="zh-CN" sz="1600" dirty="0">
                  <a:solidFill>
                    <a:schemeClr val="tx1"/>
                  </a:solidFill>
                  <a:latin typeface="楷体" panose="02010609060101010101" pitchFamily="49" charset="-122"/>
                  <a:ea typeface="楷体" panose="02010609060101010101" pitchFamily="49" charset="-122"/>
                </a:rPr>
                <a:t>      </a:t>
              </a:r>
              <a:r>
                <a:rPr lang="zh-CN" altLang="en-US" sz="1600" dirty="0">
                  <a:solidFill>
                    <a:schemeClr val="tx1"/>
                  </a:solidFill>
                  <a:latin typeface="楷体" panose="02010609060101010101" pitchFamily="49" charset="-122"/>
                  <a:ea typeface="楷体" panose="02010609060101010101" pitchFamily="49" charset="-122"/>
                </a:rPr>
                <a:t>高性能计算课题组</a:t>
              </a:r>
            </a:p>
          </p:txBody>
        </p:sp>
        <p:cxnSp>
          <p:nvCxnSpPr>
            <p:cNvPr id="12" name="直接连接符 11"/>
            <p:cNvCxnSpPr/>
            <p:nvPr/>
          </p:nvCxnSpPr>
          <p:spPr>
            <a:xfrm>
              <a:off x="6804025" y="203125"/>
              <a:ext cx="576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1"/>
            <p:cNvSpPr txBox="1">
              <a:spLocks noChangeArrowheads="1"/>
            </p:cNvSpPr>
            <p:nvPr/>
          </p:nvSpPr>
          <p:spPr bwMode="auto">
            <a:xfrm>
              <a:off x="35496" y="52860"/>
              <a:ext cx="20882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1400">
                  <a:solidFill>
                    <a:schemeClr val="bg1"/>
                  </a:solidFill>
                  <a:latin typeface="Californian FB" pitchFamily="18" charset="0"/>
                </a:rPr>
                <a:t>Computer science</a:t>
              </a:r>
              <a:endParaRPr lang="zh-CN" altLang="en-US" sz="1400">
                <a:solidFill>
                  <a:schemeClr val="bg1"/>
                </a:solidFill>
                <a:latin typeface="Californian FB" pitchFamily="18" charset="0"/>
              </a:endParaRPr>
            </a:p>
          </p:txBody>
        </p:sp>
      </p:grpSp>
    </p:spTree>
    <p:extLst>
      <p:ext uri="{BB962C8B-B14F-4D97-AF65-F5344CB8AC3E}">
        <p14:creationId xmlns:p14="http://schemas.microsoft.com/office/powerpoint/2010/main" val="3677983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27384"/>
            <a:ext cx="9144000" cy="432048"/>
            <a:chOff x="0" y="-27384"/>
            <a:chExt cx="9144000" cy="432048"/>
          </a:xfrm>
        </p:grpSpPr>
        <p:sp>
          <p:nvSpPr>
            <p:cNvPr id="5" name="矩形 4"/>
            <p:cNvSpPr/>
            <p:nvPr/>
          </p:nvSpPr>
          <p:spPr>
            <a:xfrm>
              <a:off x="0" y="0"/>
              <a:ext cx="9144000" cy="404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600" b="1" dirty="0" smtClean="0">
                  <a:solidFill>
                    <a:prstClr val="white"/>
                  </a:solidFill>
                  <a:latin typeface="微软雅黑" panose="020B0503020204020204" pitchFamily="34" charset="-122"/>
                  <a:ea typeface="微软雅黑" panose="020B0503020204020204" pitchFamily="34" charset="-122"/>
                </a:rPr>
                <a:t>北京科技大学</a:t>
              </a:r>
              <a:r>
                <a:rPr lang="en-US" altLang="zh-CN" sz="1600" b="1" dirty="0">
                  <a:solidFill>
                    <a:prstClr val="white"/>
                  </a:solidFill>
                  <a:latin typeface="微软雅黑" panose="020B0503020204020204" pitchFamily="34" charset="-122"/>
                  <a:ea typeface="微软雅黑" panose="020B0503020204020204" pitchFamily="34" charset="-122"/>
                </a:rPr>
                <a:t>——</a:t>
              </a:r>
              <a:r>
                <a:rPr lang="zh-CN" altLang="en-US" sz="1600" b="1" dirty="0" smtClean="0">
                  <a:solidFill>
                    <a:prstClr val="white"/>
                  </a:solidFill>
                  <a:latin typeface="微软雅黑" panose="020B0503020204020204" pitchFamily="34" charset="-122"/>
                  <a:ea typeface="微软雅黑" panose="020B0503020204020204" pitchFamily="34" charset="-122"/>
                </a:rPr>
                <a:t>高性能计算课题组</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5496" y="-27384"/>
              <a:ext cx="2088232" cy="369332"/>
            </a:xfrm>
            <a:prstGeom prst="rect">
              <a:avLst/>
            </a:prstGeom>
            <a:noFill/>
          </p:spPr>
          <p:txBody>
            <a:bodyPr wrap="square" rtlCol="0">
              <a:spAutoFit/>
            </a:bodyPr>
            <a:lstStyle/>
            <a:p>
              <a:r>
                <a:rPr lang="en-US" altLang="zh-CN" dirty="0" smtClean="0">
                  <a:solidFill>
                    <a:prstClr val="white"/>
                  </a:solidFill>
                  <a:latin typeface="Britannic Bold" panose="020B0903060703020204" pitchFamily="34" charset="0"/>
                </a:rPr>
                <a:t>Computer science</a:t>
              </a:r>
              <a:endParaRPr lang="zh-CN" altLang="en-US" dirty="0">
                <a:solidFill>
                  <a:prstClr val="white"/>
                </a:solidFill>
                <a:latin typeface="Britannic Bold" panose="020B0903060703020204" pitchFamily="34" charset="0"/>
              </a:endParaRPr>
            </a:p>
          </p:txBody>
        </p:sp>
      </p:grpSp>
      <p:sp>
        <p:nvSpPr>
          <p:cNvPr id="9" name="矩形 8"/>
          <p:cNvSpPr/>
          <p:nvPr/>
        </p:nvSpPr>
        <p:spPr>
          <a:xfrm>
            <a:off x="3635896" y="1412776"/>
            <a:ext cx="2664296" cy="1477328"/>
          </a:xfrm>
          <a:prstGeom prst="rect">
            <a:avLst/>
          </a:prstGeom>
        </p:spPr>
        <p:txBody>
          <a:bodyPr wrap="square">
            <a:spAutoFit/>
          </a:bodyPr>
          <a:lstStyle/>
          <a:p>
            <a:pPr>
              <a:lnSpc>
                <a:spcPct val="150000"/>
              </a:lnSpc>
              <a:defRPr/>
            </a:pPr>
            <a:r>
              <a:rPr lang="zh-CN" altLang="en-US" sz="6000" b="1" kern="0" dirty="0" smtClean="0">
                <a:solidFill>
                  <a:prstClr val="black">
                    <a:lumMod val="85000"/>
                    <a:lumOff val="15000"/>
                  </a:prstClr>
                </a:solidFill>
                <a:latin typeface="微软雅黑" panose="020B0503020204020204" pitchFamily="34" charset="-122"/>
                <a:ea typeface="微软雅黑" panose="020B0503020204020204" pitchFamily="34" charset="-122"/>
              </a:rPr>
              <a:t>谢谢！</a:t>
            </a:r>
          </a:p>
        </p:txBody>
      </p:sp>
      <p:pic>
        <p:nvPicPr>
          <p:cNvPr id="11" name="图片 10" descr="11.jpg"/>
          <p:cNvPicPr>
            <a:picLocks noChangeAspect="1"/>
          </p:cNvPicPr>
          <p:nvPr/>
        </p:nvPicPr>
        <p:blipFill>
          <a:blip r:embed="rId2"/>
          <a:stretch>
            <a:fillRect/>
          </a:stretch>
        </p:blipFill>
        <p:spPr>
          <a:xfrm>
            <a:off x="1050466" y="3429000"/>
            <a:ext cx="7128792" cy="216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3437176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751</Words>
  <Application>Microsoft Office PowerPoint</Application>
  <PresentationFormat>全屏显示(4:3)</PresentationFormat>
  <Paragraphs>75</Paragraphs>
  <Slides>7</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7</vt:i4>
      </vt:variant>
    </vt:vector>
  </HeadingPairs>
  <TitlesOfParts>
    <vt:vector size="20" baseType="lpstr">
      <vt:lpstr>黑体</vt:lpstr>
      <vt:lpstr>楷体</vt:lpstr>
      <vt:lpstr>宋体</vt:lpstr>
      <vt:lpstr>微软雅黑</vt:lpstr>
      <vt:lpstr>Arial</vt:lpstr>
      <vt:lpstr>Britannic Bold</vt:lpstr>
      <vt:lpstr>Calibri</vt:lpstr>
      <vt:lpstr>Californian FB</vt:lpstr>
      <vt:lpstr>Office 主题</vt:lpstr>
      <vt:lpstr>Equation</vt:lpstr>
      <vt:lpstr>Microsoft 公式 3.0</vt:lpstr>
      <vt:lpstr>Visio</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baihe</dc:creator>
  <cp:lastModifiedBy>Wang Xianmeng</cp:lastModifiedBy>
  <cp:revision>11</cp:revision>
  <dcterms:created xsi:type="dcterms:W3CDTF">2016-04-24T16:40:37Z</dcterms:created>
  <dcterms:modified xsi:type="dcterms:W3CDTF">2016-04-25T03:26:34Z</dcterms:modified>
</cp:coreProperties>
</file>