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08" r:id="rId2"/>
  </p:sldMasterIdLst>
  <p:notesMasterIdLst>
    <p:notesMasterId r:id="rId29"/>
  </p:notesMasterIdLst>
  <p:sldIdLst>
    <p:sldId id="256" r:id="rId3"/>
    <p:sldId id="257" r:id="rId4"/>
    <p:sldId id="258" r:id="rId5"/>
    <p:sldId id="27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79" r:id="rId16"/>
    <p:sldId id="280" r:id="rId17"/>
    <p:sldId id="281" r:id="rId18"/>
    <p:sldId id="268" r:id="rId19"/>
    <p:sldId id="269" r:id="rId20"/>
    <p:sldId id="270" r:id="rId21"/>
    <p:sldId id="271" r:id="rId22"/>
    <p:sldId id="272" r:id="rId23"/>
    <p:sldId id="282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32DC-8BE3-4218-AFE5-A3D1DD372EB0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AA068-E61D-4503-8696-451EDEDF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3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9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4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1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当点越来越多时，面积就可以用点的数量来近似。</a:t>
            </a:r>
            <a:endParaRPr lang="en-US" altLang="zh-CN" dirty="0" smtClean="0"/>
          </a:p>
          <a:p>
            <a:r>
              <a:rPr lang="zh-CN" altLang="en-US" dirty="0" smtClean="0"/>
              <a:t>这是一种简单的模型，接下来的</a:t>
            </a:r>
            <a:r>
              <a:rPr lang="en-US" altLang="zh-CN" dirty="0" smtClean="0"/>
              <a:t>KMC</a:t>
            </a:r>
            <a:r>
              <a:rPr lang="zh-CN" altLang="en-US" dirty="0" smtClean="0"/>
              <a:t>是另一种模型，它们都是</a:t>
            </a:r>
            <a:r>
              <a:rPr lang="en-US" altLang="zh-CN" dirty="0" smtClean="0"/>
              <a:t>MC</a:t>
            </a:r>
            <a:r>
              <a:rPr lang="zh-CN" altLang="en-US" dirty="0" smtClean="0"/>
              <a:t>衍生出的具体方法。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0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和普通</a:t>
            </a:r>
            <a:r>
              <a:rPr lang="en-US" altLang="zh-CN" dirty="0" smtClean="0"/>
              <a:t>MC</a:t>
            </a:r>
            <a:r>
              <a:rPr lang="zh-CN" altLang="en-US" dirty="0" smtClean="0"/>
              <a:t>方法的区别在于加入了时间，因此模型不再是前述的简单模型，而是随机过程。</a:t>
            </a:r>
            <a:endParaRPr lang="en-US" altLang="zh-CN" dirty="0" smtClean="0"/>
          </a:p>
          <a:p>
            <a:r>
              <a:rPr lang="zh-CN" altLang="en-US" b="0" dirty="0" smtClean="0">
                <a:solidFill>
                  <a:srgbClr val="FF0000"/>
                </a:solidFill>
              </a:rPr>
              <a:t>总是一步步进行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zh-CN" altLang="en-US" b="0" dirty="0" smtClean="0">
                <a:solidFill>
                  <a:srgbClr val="FF0000"/>
                </a:solidFill>
              </a:rPr>
              <a:t>每一步总是选择性发生一个事件（跳跃）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zh-CN" altLang="en-US" b="0" dirty="0" smtClean="0">
                <a:solidFill>
                  <a:srgbClr val="FF0000"/>
                </a:solidFill>
              </a:rPr>
              <a:t>跳完后总是停留在某状态直到下一次跳</a:t>
            </a:r>
            <a:endParaRPr lang="en-US" altLang="zh-CN" b="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3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这里的白点和前面小例子中的白色方块是一个类型的东西，也就是我们选择让白点跳，而不是黑点。</a:t>
            </a:r>
            <a:endParaRPr lang="en-US" altLang="zh-CN" dirty="0" smtClean="0"/>
          </a:p>
          <a:p>
            <a:r>
              <a:rPr lang="zh-CN" altLang="en-US" dirty="0" smtClean="0"/>
              <a:t>最终空位聚在一起，形成了孔洞。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6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倾向越大，朝这个方向越可能，也就是概率越高。实际上他们是线性关系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3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，计算倾向，或者说概率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，给定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的随机数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个随机数用来选方向，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个随机数用来选模拟时间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，发生事件，在这个例子中就是跳一格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9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报告中指出破坏原有模型的原因有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7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这是每一步迭代的计算过程，会依次计算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个区段，这是一种顺序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AA068-E61D-4503-8696-451EDEDF1B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1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0546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095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58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5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30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88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0741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37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91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0899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517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81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8798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8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25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36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197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70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2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845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96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863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14450"/>
            <a:ext cx="7543801" cy="4554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2015/12/9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30B316-5B9E-4C5A-ABC8-F5F810BCBC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4185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0229" y="1446930"/>
            <a:ext cx="7630687" cy="2393551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dirty="0" smtClean="0"/>
              <a:t>SPPARKS</a:t>
            </a:r>
            <a:r>
              <a:rPr lang="zh-CN" altLang="en-US" sz="4800" dirty="0" smtClean="0"/>
              <a:t>的通信优化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报告人：汪岸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491675" y="64269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讨论课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2691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SPPARKS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并行</a:t>
            </a:r>
            <a:r>
              <a:rPr lang="en-US" altLang="zh-CN" dirty="0" smtClean="0">
                <a:solidFill>
                  <a:srgbClr val="00B050"/>
                </a:solidFill>
              </a:rPr>
              <a:t>KMC</a:t>
            </a:r>
            <a:r>
              <a:rPr lang="zh-CN" altLang="en-US" dirty="0" smtClean="0">
                <a:solidFill>
                  <a:srgbClr val="00B050"/>
                </a:solidFill>
              </a:rPr>
              <a:t>算法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10743" y="1881574"/>
                <a:ext cx="4056017" cy="3987520"/>
              </a:xfrm>
            </p:spPr>
            <p:txBody>
              <a:bodyPr/>
              <a:lstStyle/>
              <a:p>
                <a:r>
                  <a:rPr lang="en-US" altLang="zh-CN" dirty="0" smtClean="0"/>
                  <a:t>Do Loop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384048" lvl="2" indent="0">
                  <a:buNone/>
                </a:pPr>
                <a:endParaRPr lang="en-US" altLang="zh-CN" sz="2000" dirty="0" smtClean="0">
                  <a:solidFill>
                    <a:srgbClr val="00B0F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Calculate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384048" lvl="2" indent="0">
                  <a:buNone/>
                </a:pP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sz="2000" dirty="0"/>
              </a:p>
              <a:p>
                <a:pPr marL="384048" lvl="2" indent="0">
                  <a:buNone/>
                </a:pPr>
                <a:endParaRPr lang="en-US" altLang="zh-CN" sz="2000" dirty="0" smtClean="0">
                  <a:solidFill>
                    <a:srgbClr val="00B0F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Choose</a:t>
                </a:r>
                <a:r>
                  <a:rPr lang="en-US" altLang="zh-CN" sz="2000" dirty="0" smtClean="0"/>
                  <a:t> Direction &amp; Time</a:t>
                </a:r>
              </a:p>
              <a:p>
                <a:pPr marL="384048" lvl="2" indent="0">
                  <a:buNone/>
                </a:pPr>
                <a:endParaRPr lang="en-US" altLang="zh-CN" sz="2000" dirty="0" smtClean="0">
                  <a:solidFill>
                    <a:srgbClr val="00B0F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Jump</a:t>
                </a:r>
                <a:r>
                  <a:rPr lang="en-US" altLang="zh-CN" sz="2000" dirty="0" smtClean="0"/>
                  <a:t>(or Event</a:t>
                </a:r>
                <a:r>
                  <a:rPr lang="en-US" altLang="zh-CN" sz="1600" dirty="0" smtClean="0"/>
                  <a:t>)</a:t>
                </a:r>
              </a:p>
              <a:p>
                <a:r>
                  <a:rPr lang="en-US" altLang="zh-CN" dirty="0" smtClean="0"/>
                  <a:t>End Loop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3" y="1881574"/>
                <a:ext cx="4056017" cy="3987520"/>
              </a:xfrm>
              <a:blipFill rotWithShape="0">
                <a:blip r:embed="rId2"/>
                <a:stretch>
                  <a:fillRect l="-1502" t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822960" y="1881573"/>
            <a:ext cx="3487783" cy="39875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zh-CN" altLang="en-US" dirty="0" smtClean="0"/>
              <a:t>跳完一次才能跳下一次</a:t>
            </a:r>
            <a:endParaRPr lang="en-US" altLang="zh-CN" dirty="0" smtClean="0"/>
          </a:p>
          <a:p>
            <a:pPr>
              <a:spcBef>
                <a:spcPts val="400"/>
              </a:spcBef>
            </a:pPr>
            <a:endParaRPr lang="en-US" altLang="zh-CN" dirty="0">
              <a:solidFill>
                <a:srgbClr val="00B0F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方向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核，也就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每步只要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个随机数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是累加、比较、求对数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每步执行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2960" y="1290881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一般的并行化：数据并行（区域划分），</a:t>
            </a:r>
            <a:r>
              <a:rPr lang="zh-CN" altLang="en-US" dirty="0" smtClean="0">
                <a:solidFill>
                  <a:srgbClr val="00B0F0"/>
                </a:solidFill>
              </a:rPr>
              <a:t>功能并行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896978" y="2242457"/>
            <a:ext cx="746978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96978" y="2947851"/>
            <a:ext cx="746978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96978" y="3618411"/>
            <a:ext cx="746978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96978" y="4315096"/>
            <a:ext cx="746978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96978" y="5037908"/>
            <a:ext cx="746978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92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SPPARKS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Stochastic Parallel </a:t>
            </a:r>
            <a:r>
              <a:rPr lang="en-US" altLang="zh-CN" dirty="0" err="1" smtClean="0"/>
              <a:t>PARticle</a:t>
            </a:r>
            <a:r>
              <a:rPr lang="en-US" altLang="zh-CN" dirty="0" smtClean="0"/>
              <a:t> Kinetic Simulator</a:t>
            </a:r>
          </a:p>
          <a:p>
            <a:r>
              <a:rPr lang="zh-CN" altLang="en-US" dirty="0" smtClean="0"/>
              <a:t>做</a:t>
            </a:r>
            <a:r>
              <a:rPr lang="zh-CN" altLang="en-US" dirty="0" smtClean="0">
                <a:solidFill>
                  <a:srgbClr val="00B0F0"/>
                </a:solidFill>
              </a:rPr>
              <a:t>数据并行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破坏了原有模型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0" y="1801072"/>
            <a:ext cx="4457700" cy="3581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38406" y="4502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 flipH="1">
            <a:off x="3997260" y="4502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997260" y="49402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438406" y="49402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SPPARKS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并行</a:t>
            </a:r>
            <a:r>
              <a:rPr lang="en-US" altLang="zh-CN" dirty="0">
                <a:solidFill>
                  <a:srgbClr val="00B050"/>
                </a:solidFill>
              </a:rPr>
              <a:t>KMC</a:t>
            </a:r>
            <a:r>
              <a:rPr lang="zh-CN" altLang="en-US" dirty="0">
                <a:solidFill>
                  <a:srgbClr val="00B050"/>
                </a:solidFill>
              </a:rPr>
              <a:t>算法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64351" y="5493152"/>
                <a:ext cx="234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5×4=20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processes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51" y="5493152"/>
                <a:ext cx="234711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820657" y="1740537"/>
            <a:ext cx="1051298" cy="1051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164449" y="1946307"/>
            <a:ext cx="1656208" cy="701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56452" y="2505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一个进程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2797997" y="2902515"/>
            <a:ext cx="1089581" cy="98180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56452" y="3205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假设互不影响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>
            <a:off x="2917371" y="4502332"/>
            <a:ext cx="980948" cy="80727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56452" y="4663274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每步每进程算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称为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00B0F0"/>
                </a:solidFill>
              </a:rPr>
              <a:t>阶段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95889" y="1789335"/>
            <a:ext cx="525099" cy="52509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1"/>
          </p:cNvCxnSpPr>
          <p:nvPr/>
        </p:nvCxnSpPr>
        <p:spPr>
          <a:xfrm flipH="1">
            <a:off x="2089217" y="2051885"/>
            <a:ext cx="1806672" cy="945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50061" y="28129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一个区段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637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8" grpId="0"/>
      <p:bldP spid="19" grpId="0"/>
      <p:bldP spid="6" grpId="0"/>
      <p:bldP spid="7" grpId="0" animBg="1"/>
      <p:bldP spid="12" grpId="0"/>
      <p:bldP spid="13" grpId="0" animBg="1"/>
      <p:bldP spid="15" grpId="0"/>
      <p:bldP spid="20" grpId="0" animBg="1"/>
      <p:bldP spid="21" grpId="0"/>
      <p:bldP spid="28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SPPARKS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并行</a:t>
            </a:r>
            <a:r>
              <a:rPr lang="en-US" altLang="zh-CN" dirty="0">
                <a:solidFill>
                  <a:srgbClr val="00B050"/>
                </a:solidFill>
              </a:rPr>
              <a:t>KMC</a:t>
            </a:r>
            <a:r>
              <a:rPr lang="zh-CN" altLang="en-US" dirty="0">
                <a:solidFill>
                  <a:srgbClr val="00B050"/>
                </a:solidFill>
              </a:rPr>
              <a:t>算法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看起来是这样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31" y="1820091"/>
            <a:ext cx="4253656" cy="30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98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SPPARKS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并行</a:t>
            </a:r>
            <a:r>
              <a:rPr lang="en-US" altLang="zh-CN" dirty="0">
                <a:solidFill>
                  <a:srgbClr val="00B050"/>
                </a:solidFill>
              </a:rPr>
              <a:t>KMC</a:t>
            </a:r>
            <a:r>
              <a:rPr lang="zh-CN" altLang="en-US" dirty="0">
                <a:solidFill>
                  <a:srgbClr val="00B050"/>
                </a:solidFill>
              </a:rPr>
              <a:t>算法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314450"/>
            <a:ext cx="7543801" cy="1481001"/>
          </a:xfrm>
        </p:spPr>
        <p:txBody>
          <a:bodyPr/>
          <a:lstStyle/>
          <a:p>
            <a:r>
              <a:rPr lang="zh-CN" altLang="en-US" dirty="0" smtClean="0"/>
              <a:t>需要解决的问题：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对于每个</a:t>
            </a:r>
            <a:r>
              <a:rPr lang="zh-CN" altLang="en-US" dirty="0" smtClean="0">
                <a:solidFill>
                  <a:srgbClr val="00B0F0"/>
                </a:solidFill>
              </a:rPr>
              <a:t>进程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个区段模拟时间的确定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对于每个</a:t>
            </a:r>
            <a:r>
              <a:rPr lang="zh-CN" altLang="en-US" dirty="0" smtClean="0">
                <a:solidFill>
                  <a:srgbClr val="00B0F0"/>
                </a:solidFill>
              </a:rPr>
              <a:t>区段</a:t>
            </a:r>
            <a:r>
              <a:rPr lang="zh-CN" altLang="en-US" dirty="0" smtClean="0"/>
              <a:t>，边界上的点引发的冲突</a:t>
            </a:r>
            <a:endParaRPr lang="en-US" altLang="zh-CN" dirty="0" smtClean="0"/>
          </a:p>
          <a:p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2958" y="3040380"/>
                <a:ext cx="7543801" cy="1282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解决方案：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indent="-4572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设置一个</a:t>
                </a:r>
                <a:r>
                  <a:rPr lang="zh-CN" altLang="en-US" sz="2000" dirty="0" smtClean="0">
                    <a:solidFill>
                      <a:srgbClr val="00B0F0"/>
                    </a:solidFill>
                  </a:rPr>
                  <a:t>阈值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𝑘𝑚𝑐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，让每个进程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每个阶段的时间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都接近阈值。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indent="-4572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需要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通信获得边界上缺少的数据，并平衡相邻区段的模拟时间。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040380"/>
                <a:ext cx="7543801" cy="1282402"/>
              </a:xfrm>
              <a:prstGeom prst="rect">
                <a:avLst/>
              </a:prstGeom>
              <a:blipFill rotWithShape="0">
                <a:blip r:embed="rId2"/>
                <a:stretch>
                  <a:fillRect l="-808" t="-6190" r="-420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124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SPPARKS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问题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314450"/>
            <a:ext cx="7543801" cy="1481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时间阈值引发的</a:t>
            </a: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区段边界出现“</a:t>
            </a:r>
            <a:r>
              <a:rPr lang="en-US" altLang="zh-CN" i="1" dirty="0" smtClean="0"/>
              <a:t>shish kebab effect</a:t>
            </a:r>
            <a:r>
              <a:rPr lang="zh-CN" altLang="en-US" dirty="0" smtClean="0"/>
              <a:t>”（羊肉串效应）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7189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SPPARKS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羊肉串效应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591" y="1384118"/>
            <a:ext cx="4554538" cy="4554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22960" y="1384118"/>
                <a:ext cx="1938351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例：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Grain growth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100×100×100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=10.0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dirty="0" smtClean="0"/>
                  <a:t>时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384118"/>
                <a:ext cx="1938351" cy="1498744"/>
              </a:xfrm>
              <a:prstGeom prst="rect">
                <a:avLst/>
              </a:prstGeom>
              <a:blipFill rotWithShape="0">
                <a:blip r:embed="rId3"/>
                <a:stretch>
                  <a:fillRect l="-2516" t="-2846" b="-4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48537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1224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SPPARKS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问题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314450"/>
            <a:ext cx="7543801" cy="1481001"/>
          </a:xfrm>
        </p:spPr>
        <p:txBody>
          <a:bodyPr>
            <a:normAutofit/>
          </a:bodyPr>
          <a:lstStyle/>
          <a:p>
            <a:r>
              <a:rPr lang="zh-CN" altLang="en-US" dirty="0"/>
              <a:t>时间阈值引发的</a:t>
            </a: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区段边界出现“</a:t>
            </a:r>
            <a:r>
              <a:rPr lang="en-US" altLang="zh-CN" i="1" dirty="0" smtClean="0"/>
              <a:t>shish kebab effect</a:t>
            </a:r>
            <a:r>
              <a:rPr lang="zh-CN" altLang="en-US" dirty="0" smtClean="0"/>
              <a:t>”（羊肉串效应）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2958" y="3040380"/>
                <a:ext cx="7543801" cy="1282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SPPARKS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的解决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方案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每步迭代都重新计算</a:t>
                </a:r>
                <a:r>
                  <a:rPr lang="zh-CN" altLang="en-US" sz="2000" dirty="0" smtClean="0">
                    <a:solidFill>
                      <a:srgbClr val="00B0F0"/>
                    </a:solidFill>
                  </a:rPr>
                  <a:t>阈值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𝑘𝑚𝑐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(</a:t>
                </a:r>
                <a:r>
                  <a:rPr lang="zh-CN" altLang="en-US" sz="2000" dirty="0" smtClean="0"/>
                  <a:t>自适应</a:t>
                </a:r>
                <a:r>
                  <a:rPr lang="en-US" altLang="zh-CN" sz="2000" dirty="0" smtClean="0"/>
                  <a:t>)</a:t>
                </a:r>
              </a:p>
              <a:p>
                <a:pPr marL="1714500" lvl="3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𝑘𝑚𝑐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是每个区段模拟的时间上限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040380"/>
                <a:ext cx="7543801" cy="1282402"/>
              </a:xfrm>
              <a:prstGeom prst="rect">
                <a:avLst/>
              </a:prstGeom>
              <a:blipFill rotWithShape="0">
                <a:blip r:embed="rId3"/>
                <a:stretch>
                  <a:fillRect l="-808" t="-619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648498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SPPARKS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00B050"/>
                </a:solidFill>
              </a:rPr>
              <a:t>sectoring</a:t>
            </a:r>
            <a:r>
              <a:rPr lang="zh-CN" altLang="en-US" dirty="0" smtClean="0">
                <a:solidFill>
                  <a:srgbClr val="00B050"/>
                </a:solidFill>
              </a:rPr>
              <a:t>算法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314449"/>
                <a:ext cx="7543801" cy="494701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zh-CN" dirty="0" smtClean="0"/>
                  <a:t>给定</a:t>
                </a:r>
                <a:r>
                  <a:rPr lang="zh-CN" altLang="zh-CN" b="1" dirty="0"/>
                  <a:t>模拟时间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𝒔𝒕𝒐𝒑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r>
                  <a:rPr lang="zh-CN" altLang="zh-CN" dirty="0"/>
                  <a:t>给定初始的</a:t>
                </a:r>
                <a:r>
                  <a:rPr lang="zh-CN" altLang="zh-CN" b="1" dirty="0"/>
                  <a:t>区段时间阈值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𝒌𝒎𝒄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r>
                  <a:rPr lang="en-US" altLang="zh-CN" dirty="0" smtClean="0">
                    <a:solidFill>
                      <a:srgbClr val="7030A0"/>
                    </a:solidFill>
                  </a:rPr>
                  <a:t>While(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)</a:t>
                </a:r>
                <a:endParaRPr lang="zh-CN" altLang="zh-CN" dirty="0">
                  <a:solidFill>
                    <a:srgbClr val="7030A0"/>
                  </a:solidFill>
                </a:endParaRPr>
              </a:p>
              <a:p>
                <a:pPr marL="360000"/>
                <a:r>
                  <a:rPr lang="en-US" altLang="zh-CN" dirty="0" err="1" smtClean="0">
                    <a:solidFill>
                      <a:srgbClr val="00B050"/>
                    </a:solidFill>
                  </a:rPr>
                  <a:t>Foreach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(4</a:t>
                </a:r>
                <a:r>
                  <a:rPr lang="zh-CN" altLang="zh-CN" dirty="0" smtClean="0">
                    <a:solidFill>
                      <a:srgbClr val="00B050"/>
                    </a:solidFill>
                  </a:rPr>
                  <a:t>个</a:t>
                </a:r>
                <a:r>
                  <a:rPr lang="zh-CN" altLang="zh-CN" dirty="0">
                    <a:solidFill>
                      <a:srgbClr val="00B050"/>
                    </a:solidFill>
                  </a:rPr>
                  <a:t>区段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)</a:t>
                </a:r>
                <a:endParaRPr lang="zh-CN" altLang="zh-CN" dirty="0">
                  <a:solidFill>
                    <a:srgbClr val="00B050"/>
                  </a:solidFill>
                </a:endParaRPr>
              </a:p>
              <a:p>
                <a:pPr marL="720000"/>
                <a:r>
                  <a:rPr lang="zh-CN" altLang="en-US" dirty="0" smtClean="0"/>
                  <a:t>通信</a:t>
                </a:r>
                <a:r>
                  <a:rPr lang="en-US" altLang="zh-CN" dirty="0" smtClean="0"/>
                  <a:t>(</a:t>
                </a:r>
                <a:r>
                  <a:rPr lang="zh-CN" altLang="zh-CN" dirty="0"/>
                  <a:t>正向</a:t>
                </a:r>
                <a:r>
                  <a:rPr lang="en-US" altLang="zh-CN" dirty="0" smtClean="0"/>
                  <a:t>)</a:t>
                </a:r>
              </a:p>
              <a:p>
                <a:pPr marL="720000"/>
                <a:r>
                  <a:rPr lang="zh-CN" altLang="en-US" dirty="0" smtClean="0">
                    <a:solidFill>
                      <a:schemeClr val="tx1"/>
                    </a:solidFill>
                  </a:rPr>
                  <a:t>初始化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1080000"/>
                <a:r>
                  <a:rPr lang="en-US" altLang="zh-CN" dirty="0" smtClean="0">
                    <a:solidFill>
                      <a:srgbClr val="C00000"/>
                    </a:solidFill>
                  </a:rPr>
                  <a:t>While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𝑠𝑒𝑐𝑡𝑜𝑟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𝑘𝑚𝑐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marL="1440000"/>
                <a:r>
                  <a:rPr lang="en-US" altLang="zh-CN" dirty="0">
                    <a:solidFill>
                      <a:srgbClr val="00B0F0"/>
                    </a:solidFill>
                  </a:rPr>
                  <a:t>Calculate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1440000" lvl="2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rgbClr val="00B0F0"/>
                    </a:solidFill>
                  </a:rPr>
                  <a:t>Choose</a:t>
                </a:r>
                <a:r>
                  <a:rPr lang="en-US" altLang="zh-CN" sz="2000" dirty="0"/>
                  <a:t> Direction &amp; </a:t>
                </a:r>
                <a:r>
                  <a:rPr lang="en-US" altLang="zh-CN" sz="2000" dirty="0" smtClean="0"/>
                  <a:t>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1440000" lvl="2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rgbClr val="00B0F0"/>
                    </a:solidFill>
                  </a:rPr>
                  <a:t>Jump</a:t>
                </a:r>
                <a:r>
                  <a:rPr lang="en-US" altLang="zh-CN" sz="2000" dirty="0"/>
                  <a:t>(or Event</a:t>
                </a:r>
                <a:r>
                  <a:rPr lang="en-US" altLang="zh-CN" sz="1600" dirty="0"/>
                  <a:t>)</a:t>
                </a:r>
              </a:p>
              <a:p>
                <a:pPr marL="720000"/>
                <a:r>
                  <a:rPr lang="zh-CN" altLang="zh-CN" dirty="0" smtClean="0"/>
                  <a:t>通信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反向</a:t>
                </a:r>
                <a:r>
                  <a:rPr lang="en-US" altLang="zh-CN" dirty="0" smtClean="0"/>
                  <a:t>)</a:t>
                </a:r>
                <a:r>
                  <a:rPr lang="zh-CN" altLang="zh-CN" dirty="0" smtClean="0"/>
                  <a:t> </a:t>
                </a:r>
                <a:endParaRPr lang="en-US" altLang="zh-CN" dirty="0"/>
              </a:p>
              <a:p>
                <a:pPr marL="360000"/>
                <a:r>
                  <a:rPr lang="en-US" altLang="zh-CN" dirty="0" smtClean="0">
                    <a:solidFill>
                      <a:srgbClr val="00B050"/>
                    </a:solidFill>
                  </a:rPr>
                  <a:t>End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Foreach</a:t>
                </a:r>
                <a:endParaRPr lang="zh-CN" altLang="zh-CN" dirty="0">
                  <a:solidFill>
                    <a:srgbClr val="00B050"/>
                  </a:solidFill>
                </a:endParaRPr>
              </a:p>
              <a:p>
                <a:pPr marL="360000"/>
                <a:r>
                  <a:rPr lang="zh-CN" altLang="zh-CN" dirty="0" smtClean="0"/>
                  <a:t>计算</a:t>
                </a:r>
                <a:r>
                  <a:rPr lang="zh-CN" altLang="zh-CN" dirty="0"/>
                  <a:t>新的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𝑘𝑚𝑐</m:t>
                        </m:r>
                      </m:sub>
                    </m:sSub>
                  </m:oMath>
                </a14:m>
                <a:r>
                  <a:rPr lang="zh-CN" altLang="zh-CN" dirty="0"/>
                  <a:t>；</a:t>
                </a:r>
              </a:p>
              <a:p>
                <a:r>
                  <a:rPr lang="en-US" altLang="zh-CN" dirty="0">
                    <a:solidFill>
                      <a:srgbClr val="7030A0"/>
                    </a:solidFill>
                  </a:rPr>
                  <a:t>End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While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314449"/>
                <a:ext cx="7543801" cy="4947013"/>
              </a:xfrm>
              <a:blipFill rotWithShape="0">
                <a:blip r:embed="rId2"/>
                <a:stretch>
                  <a:fillRect l="-404" t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05" y="1174326"/>
            <a:ext cx="990600" cy="1000125"/>
          </a:xfrm>
          <a:prstGeom prst="rect">
            <a:avLst/>
          </a:prstGeom>
        </p:spPr>
      </p:pic>
      <p:cxnSp>
        <p:nvCxnSpPr>
          <p:cNvPr id="8" name="直接箭头连接符 7"/>
          <p:cNvCxnSpPr>
            <a:endCxn id="6" idx="1"/>
          </p:cNvCxnSpPr>
          <p:nvPr/>
        </p:nvCxnSpPr>
        <p:spPr>
          <a:xfrm flipV="1">
            <a:off x="2899954" y="1674389"/>
            <a:ext cx="1690551" cy="7449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616" y="1487698"/>
            <a:ext cx="2511144" cy="2273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69" y="3823061"/>
            <a:ext cx="2520000" cy="2108236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2603863" y="2624278"/>
            <a:ext cx="2977242" cy="2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677164" y="4798423"/>
            <a:ext cx="2903941" cy="16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53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合并通信（</a:t>
            </a:r>
            <a:r>
              <a:rPr lang="zh-CN" altLang="en-US" dirty="0" smtClean="0">
                <a:solidFill>
                  <a:srgbClr val="00B050"/>
                </a:solidFill>
              </a:rPr>
              <a:t>通信优化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2开始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5"/>
          <a:stretch/>
        </p:blipFill>
        <p:spPr>
          <a:xfrm>
            <a:off x="6318135" y="1378237"/>
            <a:ext cx="2426121" cy="2131073"/>
          </a:xfrm>
          <a:prstGeom prst="rect">
            <a:avLst/>
          </a:prstGeom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301194"/>
            <a:ext cx="2511144" cy="2273160"/>
          </a:xfrm>
          <a:prstGeom prst="rect">
            <a:avLst/>
          </a:prstGeom>
        </p:spPr>
      </p:pic>
      <p:pic>
        <p:nvPicPr>
          <p:cNvPr id="6" name="图片 1结束"/>
          <p:cNvPicPr>
            <a:picLocks noChangeAspect="1"/>
          </p:cNvPicPr>
          <p:nvPr/>
        </p:nvPicPr>
        <p:blipFill rotWithShape="1">
          <a:blip r:embed="rId4"/>
          <a:srcRect r="2496"/>
          <a:stretch/>
        </p:blipFill>
        <p:spPr>
          <a:xfrm>
            <a:off x="3490859" y="1404328"/>
            <a:ext cx="2457099" cy="21082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10664" y="35177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11" name="图片 合二为一" descr="sector1-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04" y="1463155"/>
            <a:ext cx="5418861" cy="41974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文本框 8"/>
          <p:cNvSpPr txBox="1"/>
          <p:nvPr/>
        </p:nvSpPr>
        <p:spPr>
          <a:xfrm>
            <a:off x="4195908" y="33330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8493" y="33330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文本框 合二为一"/>
          <p:cNvSpPr txBox="1"/>
          <p:nvPr/>
        </p:nvSpPr>
        <p:spPr>
          <a:xfrm>
            <a:off x="5665601" y="578007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10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98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合并通信（</a:t>
            </a:r>
            <a:r>
              <a:rPr lang="zh-CN" altLang="en-US" dirty="0">
                <a:solidFill>
                  <a:srgbClr val="00B050"/>
                </a:solidFill>
              </a:rPr>
              <a:t>通信优化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" y="1316728"/>
            <a:ext cx="6057900" cy="4895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3208" y="302598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8867" y="32106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43464" y="578218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62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7164" y="1314450"/>
            <a:ext cx="5689596" cy="45546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蒙特卡洛方法（</a:t>
            </a:r>
            <a:r>
              <a:rPr lang="en-US" altLang="zh-CN" dirty="0" smtClean="0"/>
              <a:t>MC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KMC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并行</a:t>
            </a:r>
            <a:r>
              <a:rPr lang="en-US" altLang="zh-CN" dirty="0" smtClean="0"/>
              <a:t>KMC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SPPARKS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两方面通信优化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实验结果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5015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维合并通信（</a:t>
            </a:r>
            <a:r>
              <a:rPr lang="zh-CN" altLang="en-US" dirty="0" smtClean="0">
                <a:solidFill>
                  <a:srgbClr val="00B050"/>
                </a:solidFill>
              </a:rPr>
              <a:t>通信优化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实际原子分布是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维的，完全类似于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9" y="1755268"/>
            <a:ext cx="1594485" cy="15360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74" y="1806385"/>
            <a:ext cx="1477645" cy="14338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949" y="1777175"/>
            <a:ext cx="1704340" cy="1492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文本框 7"/>
          <p:cNvSpPr txBox="1"/>
          <p:nvPr/>
        </p:nvSpPr>
        <p:spPr>
          <a:xfrm>
            <a:off x="1082679" y="333184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减少</a:t>
            </a:r>
            <a:r>
              <a:rPr lang="en-US" altLang="zh-CN" dirty="0" smtClean="0">
                <a:solidFill>
                  <a:srgbClr val="00B0F0"/>
                </a:solidFill>
              </a:rPr>
              <a:t>2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8585" y="332735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减少</a:t>
            </a:r>
            <a:r>
              <a:rPr lang="en-US" altLang="zh-CN" dirty="0">
                <a:solidFill>
                  <a:srgbClr val="00B0F0"/>
                </a:solidFill>
              </a:rPr>
              <a:t>6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08241" y="332735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减少</a:t>
            </a:r>
            <a:r>
              <a:rPr lang="en-US" altLang="zh-CN" dirty="0" smtClean="0">
                <a:solidFill>
                  <a:srgbClr val="00B0F0"/>
                </a:solidFill>
              </a:rPr>
              <a:t>14</a:t>
            </a:r>
            <a:r>
              <a:rPr lang="zh-CN" altLang="en-US" dirty="0" smtClean="0">
                <a:solidFill>
                  <a:srgbClr val="00B0F0"/>
                </a:solidFill>
              </a:rPr>
              <a:t>次通信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22958" y="4005111"/>
                <a:ext cx="7543801" cy="1860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以一定的顺序计算各区段，保证：</a:t>
                </a:r>
                <a:endParaRPr lang="en-US" altLang="zh-CN" sz="2000" dirty="0" smtClean="0"/>
              </a:p>
              <a:p>
                <a:pPr algn="ctr"/>
                <a:r>
                  <a:rPr lang="zh-CN" altLang="en-US" sz="2000" dirty="0" smtClean="0">
                    <a:solidFill>
                      <a:srgbClr val="00B0F0"/>
                    </a:solidFill>
                  </a:rPr>
                  <a:t>角相邻</a:t>
                </a:r>
                <a:r>
                  <a:rPr lang="zh-CN" altLang="en-US" sz="2000" dirty="0" smtClean="0"/>
                  <a:t>最多，</a:t>
                </a:r>
                <a:r>
                  <a:rPr lang="zh-CN" altLang="en-US" sz="2000" dirty="0" smtClean="0">
                    <a:solidFill>
                      <a:srgbClr val="00B0F0"/>
                    </a:solidFill>
                  </a:rPr>
                  <a:t>边相邻</a:t>
                </a:r>
                <a:r>
                  <a:rPr lang="zh-CN" altLang="en-US" sz="2000" dirty="0" smtClean="0"/>
                  <a:t>其次，没有面</a:t>
                </a:r>
                <a:r>
                  <a:rPr lang="zh-CN" altLang="en-US" sz="2000" dirty="0" smtClean="0"/>
                  <a:t>相邻</a:t>
                </a:r>
                <a:endParaRPr lang="en-US" altLang="zh-CN" sz="2000" dirty="0" smtClean="0"/>
              </a:p>
              <a:p>
                <a:pPr algn="ctr"/>
                <a:endParaRPr lang="en-US" altLang="zh-CN" sz="2000" dirty="0" smtClean="0"/>
              </a:p>
              <a:p>
                <a:r>
                  <a:rPr lang="zh-CN" altLang="en-US" sz="2000" dirty="0" smtClean="0"/>
                  <a:t>比如：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zh-CN" altLang="en-US" sz="1600" i="1">
                            <a:latin typeface="Cambria Math" panose="02040503050406030204" pitchFamily="18" charset="0"/>
                          </a:rPr>
                          <m:t>角</m:t>
                        </m:r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8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zh-CN" altLang="en-US" sz="1600" i="1">
                            <a:latin typeface="Cambria Math" panose="02040503050406030204" pitchFamily="18" charset="0"/>
                          </a:rPr>
                          <m:t>边</m:t>
                        </m:r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zh-CN" altLang="en-US" sz="1600" i="1">
                            <a:latin typeface="Cambria Math" panose="02040503050406030204" pitchFamily="18" charset="0"/>
                          </a:rPr>
                          <m:t>角</m:t>
                        </m:r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7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zh-CN" altLang="en-US" sz="1600" i="1">
                            <a:latin typeface="Cambria Math" panose="02040503050406030204" pitchFamily="18" charset="0"/>
                          </a:rPr>
                          <m:t>边</m:t>
                        </m:r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zh-CN" altLang="en-US" sz="1600" i="1">
                            <a:latin typeface="Cambria Math" panose="02040503050406030204" pitchFamily="18" charset="0"/>
                          </a:rPr>
                          <m:t>角</m:t>
                        </m:r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zh-CN" altLang="en-US" sz="1600" i="1">
                            <a:latin typeface="Cambria Math" panose="02040503050406030204" pitchFamily="18" charset="0"/>
                          </a:rPr>
                          <m:t>边</m:t>
                        </m:r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zh-CN" altLang="en-US" sz="1600" i="1">
                            <a:latin typeface="Cambria Math" panose="02040503050406030204" pitchFamily="18" charset="0"/>
                          </a:rPr>
                          <m:t>角</m:t>
                        </m:r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次数：合并前</a:t>
                </a:r>
                <a:r>
                  <a:rPr lang="en-US" altLang="zh-CN" sz="2000" dirty="0" smtClean="0"/>
                  <a:t>224</a:t>
                </a:r>
                <a:r>
                  <a:rPr lang="zh-CN" altLang="en-US" sz="2000" dirty="0" smtClean="0"/>
                  <a:t>，合并后</a:t>
                </a:r>
                <a:r>
                  <a:rPr lang="en-US" altLang="zh-CN" sz="2000" dirty="0" smtClean="0"/>
                  <a:t>144</a:t>
                </a:r>
                <a:r>
                  <a:rPr lang="zh-CN" altLang="en-US" sz="2000" dirty="0" smtClean="0"/>
                  <a:t>，减少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4005111"/>
                <a:ext cx="7543801" cy="1860446"/>
              </a:xfrm>
              <a:prstGeom prst="rect">
                <a:avLst/>
              </a:prstGeom>
              <a:blipFill rotWithShape="0">
                <a:blip r:embed="rId5"/>
                <a:stretch>
                  <a:fillRect l="-808" t="-2295" b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294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集合通信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000" dirty="0" smtClean="0"/>
              <a:t>Collective Communication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个进程时，进程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逐个发送消息到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个进程的开销：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r>
                  <a:rPr lang="zh-CN" altLang="en-US" dirty="0" smtClean="0"/>
                  <a:t>进程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使用</a:t>
                </a:r>
                <a:r>
                  <a:rPr lang="en-US" altLang="zh-CN" dirty="0" smtClean="0"/>
                  <a:t>MPI</a:t>
                </a:r>
                <a:r>
                  <a:rPr lang="zh-CN" altLang="en-US" dirty="0" smtClean="0"/>
                  <a:t>广播到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个进程的开销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二项式树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不同的进程拓扑结构，通信方式也不同。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3" t="-1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098" y="3443840"/>
            <a:ext cx="4612140" cy="27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71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只包含它和它</a:t>
            </a:r>
            <a:r>
              <a:rPr lang="zh-CN" altLang="en-US" dirty="0"/>
              <a:t>的邻居，优化了进程的</a:t>
            </a:r>
            <a:r>
              <a:rPr lang="zh-CN" altLang="en-US" dirty="0" smtClean="0"/>
              <a:t>拓扑结构。</a:t>
            </a:r>
            <a:endParaRPr lang="en-US" altLang="zh-CN" dirty="0" smtClean="0"/>
          </a:p>
          <a:p>
            <a:r>
              <a:rPr lang="zh-CN" altLang="en-US" dirty="0" smtClean="0"/>
              <a:t>新增两类函数：</a:t>
            </a:r>
            <a:endParaRPr lang="en-US" altLang="zh-CN" dirty="0" smtClean="0"/>
          </a:p>
          <a:p>
            <a:r>
              <a:rPr lang="en-US" altLang="zh-CN" dirty="0" err="1" smtClean="0"/>
              <a:t>MPI_Neighbor_allgatherv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F0"/>
                </a:solidFill>
              </a:rPr>
              <a:t>MPI_Neighbor_alltoallv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82917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邻居集合通信（</a:t>
            </a:r>
            <a:r>
              <a:rPr lang="zh-CN" altLang="en-US" sz="2800" dirty="0" smtClean="0">
                <a:solidFill>
                  <a:srgbClr val="00B050"/>
                </a:solidFill>
              </a:rPr>
              <a:t>通信调度优化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000" dirty="0" smtClean="0"/>
              <a:t>Neighborhood Collective Communication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10" y="1916219"/>
            <a:ext cx="3638550" cy="3952875"/>
          </a:xfrm>
          <a:prstGeom prst="rect">
            <a:avLst/>
          </a:prstGeom>
        </p:spPr>
      </p:pic>
      <p:pic>
        <p:nvPicPr>
          <p:cNvPr id="7" name="图片 普通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125894"/>
            <a:ext cx="3448050" cy="2743200"/>
          </a:xfrm>
          <a:prstGeom prst="rect">
            <a:avLst/>
          </a:prstGeom>
        </p:spPr>
      </p:pic>
      <p:pic>
        <p:nvPicPr>
          <p:cNvPr id="8" name="图片 标红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125894"/>
            <a:ext cx="344761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75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92199"/>
              </p:ext>
            </p:extLst>
          </p:nvPr>
        </p:nvGraphicFramePr>
        <p:xfrm>
          <a:off x="953233" y="1976847"/>
          <a:ext cx="7283251" cy="2856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9833"/>
                <a:gridCol w="5493418"/>
              </a:tblGrid>
              <a:tr h="2851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 dirty="0">
                          <a:effectLst/>
                        </a:rPr>
                        <a:t>机器名称</a:t>
                      </a:r>
                      <a:endParaRPr lang="zh-CN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 dirty="0">
                          <a:effectLst/>
                        </a:rPr>
                        <a:t>新一代超级计算机</a:t>
                      </a:r>
                      <a:r>
                        <a:rPr lang="en-US" sz="1500" dirty="0">
                          <a:effectLst/>
                        </a:rPr>
                        <a:t>“</a:t>
                      </a:r>
                      <a:r>
                        <a:rPr lang="zh-CN" sz="1500" dirty="0">
                          <a:effectLst/>
                        </a:rPr>
                        <a:t>元</a:t>
                      </a:r>
                      <a:r>
                        <a:rPr lang="en-US" sz="1500" dirty="0">
                          <a:effectLst/>
                        </a:rPr>
                        <a:t>”</a:t>
                      </a:r>
                      <a:r>
                        <a:rPr lang="zh-CN" sz="1500" dirty="0">
                          <a:effectLst/>
                        </a:rPr>
                        <a:t>上的刀片计算节点</a:t>
                      </a:r>
                      <a:endParaRPr lang="zh-CN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  <a:tr h="2851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500">
                          <a:effectLst/>
                        </a:rPr>
                        <a:t>CPU</a:t>
                      </a:r>
                      <a:r>
                        <a:rPr lang="zh-CN" sz="1500">
                          <a:effectLst/>
                        </a:rPr>
                        <a:t>型号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500">
                          <a:effectLst/>
                        </a:rPr>
                        <a:t>Intel E5-2680 V2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  <a:tr h="2851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500">
                          <a:effectLst/>
                        </a:rPr>
                        <a:t>CPU</a:t>
                      </a:r>
                      <a:r>
                        <a:rPr lang="zh-CN" sz="1500">
                          <a:effectLst/>
                        </a:rPr>
                        <a:t>核数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500" dirty="0">
                          <a:effectLst/>
                        </a:rPr>
                        <a:t>20</a:t>
                      </a:r>
                      <a:r>
                        <a:rPr lang="zh-CN" sz="1500" dirty="0">
                          <a:effectLst/>
                        </a:rPr>
                        <a:t>核，</a:t>
                      </a:r>
                      <a:r>
                        <a:rPr lang="en-US" sz="1500" dirty="0">
                          <a:effectLst/>
                        </a:rPr>
                        <a:t>64/128GB </a:t>
                      </a:r>
                      <a:r>
                        <a:rPr lang="zh-CN" sz="1500" dirty="0">
                          <a:effectLst/>
                        </a:rPr>
                        <a:t>内存</a:t>
                      </a:r>
                      <a:endParaRPr lang="zh-CN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  <a:tr h="2851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>
                          <a:effectLst/>
                        </a:rPr>
                        <a:t>操作系统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500">
                          <a:effectLst/>
                        </a:rPr>
                        <a:t>Red Hat Enterprise Linux Server release 5.1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  <a:tr h="2851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500">
                          <a:effectLst/>
                        </a:rPr>
                        <a:t>MPI</a:t>
                      </a:r>
                      <a:r>
                        <a:rPr lang="zh-CN" sz="1500">
                          <a:effectLst/>
                        </a:rPr>
                        <a:t>版本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500">
                          <a:effectLst/>
                        </a:rPr>
                        <a:t>mvapich2-intel 1.9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  <a:tr h="29005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>
                          <a:effectLst/>
                        </a:rPr>
                        <a:t>多节点设置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 dirty="0">
                          <a:effectLst/>
                        </a:rPr>
                        <a:t>分别在单节点</a:t>
                      </a:r>
                      <a:r>
                        <a:rPr lang="en-US" sz="1500" dirty="0">
                          <a:effectLst/>
                        </a:rPr>
                        <a:t>,</a:t>
                      </a:r>
                      <a:r>
                        <a:rPr lang="en-US" sz="1500" dirty="0" smtClean="0">
                          <a:effectLst/>
                        </a:rPr>
                        <a:t>2,4,8,16,32</a:t>
                      </a:r>
                      <a:r>
                        <a:rPr lang="zh-CN" sz="1500" dirty="0">
                          <a:effectLst/>
                        </a:rPr>
                        <a:t>节点上测试，每个节点分配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r>
                        <a:rPr lang="zh-CN" sz="1500" dirty="0">
                          <a:solidFill>
                            <a:srgbClr val="00B0F0"/>
                          </a:solidFill>
                          <a:effectLst/>
                        </a:rPr>
                        <a:t>个进程</a:t>
                      </a:r>
                      <a:endParaRPr lang="zh-CN" sz="15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  <a:tr h="2851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>
                          <a:effectLst/>
                        </a:rPr>
                        <a:t>测试用例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>
                          <a:effectLst/>
                        </a:rPr>
                        <a:t>铒晶格反应扩散模型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  <a:tr h="2851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 dirty="0">
                          <a:effectLst/>
                        </a:rPr>
                        <a:t>并行性能测试规模</a:t>
                      </a:r>
                      <a:endParaRPr lang="zh-CN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z="15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(200,200,200)</a:t>
                      </a:r>
                      <a:endParaRPr lang="zh-CN" sz="15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  <a:tr h="2851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>
                          <a:effectLst/>
                        </a:rPr>
                        <a:t>可扩展性测试规模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500" dirty="0">
                          <a:effectLst/>
                        </a:rPr>
                        <a:t>(100,100,200)~(400,400,400)</a:t>
                      </a:r>
                      <a:endParaRPr lang="zh-CN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  <a:tr h="2851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1500" dirty="0">
                          <a:effectLst/>
                        </a:rPr>
                        <a:t>模拟时间步长</a:t>
                      </a:r>
                      <a:endParaRPr lang="zh-CN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tabLst>
                          <a:tab pos="1600200" algn="l"/>
                          <a:tab pos="1803400" algn="ctr"/>
                        </a:tabLst>
                      </a:pPr>
                      <a:r>
                        <a:rPr lang="en-US" altLang="zh-CN" sz="15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25" marR="100625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793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运行时间（</a:t>
            </a:r>
            <a:r>
              <a:rPr lang="zh-CN" altLang="en-US" dirty="0" smtClean="0">
                <a:solidFill>
                  <a:srgbClr val="00B050"/>
                </a:solidFill>
              </a:rPr>
              <a:t>实验结果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运行时间减少</a:t>
            </a:r>
            <a:r>
              <a:rPr lang="en-US" altLang="zh-CN" dirty="0" smtClean="0"/>
              <a:t>17%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33" y="2072005"/>
            <a:ext cx="7215052" cy="4182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581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可扩展性（</a:t>
            </a:r>
            <a:r>
              <a:rPr lang="zh-CN" altLang="en-US" dirty="0" smtClean="0">
                <a:solidFill>
                  <a:srgbClr val="00B050"/>
                </a:solidFill>
              </a:rPr>
              <a:t>实验结果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19354"/>
              </p:ext>
            </p:extLst>
          </p:nvPr>
        </p:nvGraphicFramePr>
        <p:xfrm>
          <a:off x="836088" y="2246267"/>
          <a:ext cx="7517542" cy="2165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154"/>
                <a:gridCol w="1242521"/>
                <a:gridCol w="1491738"/>
                <a:gridCol w="1589067"/>
                <a:gridCol w="1794062"/>
              </a:tblGrid>
              <a:tr h="23806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进程数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不同算法的加速比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原始算法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通信调度优化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通信聚集优化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通信调度+</a:t>
                      </a:r>
                      <a:r>
                        <a:rPr lang="zh-CN" sz="1500" kern="100">
                          <a:effectLst/>
                        </a:rPr>
                        <a:t>聚集优化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</a:tr>
              <a:tr h="238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20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rgbClr val="00B0F0"/>
                          </a:solidFill>
                          <a:effectLst/>
                        </a:rPr>
                        <a:t>1.00 </a:t>
                      </a:r>
                      <a:endParaRPr lang="zh-CN" sz="1500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1.00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1.00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rgbClr val="00B0F0"/>
                          </a:solidFill>
                          <a:effectLst/>
                        </a:rPr>
                        <a:t>1.00 </a:t>
                      </a:r>
                      <a:endParaRPr lang="zh-CN" sz="1500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</a:tr>
              <a:tr h="238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2*20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1.97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1.88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1.93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1.98 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</a:tr>
              <a:tr h="238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4*20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3.77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3.73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3.78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3.81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</a:tr>
              <a:tr h="238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8*20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7.26 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7.19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7.50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7.50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</a:tr>
              <a:tr h="238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16*20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13.36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13.68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13.95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14.18 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</a:tr>
              <a:tr h="279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32*20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rgbClr val="00B0F0"/>
                          </a:solidFill>
                          <a:effectLst/>
                        </a:rPr>
                        <a:t>20.90 </a:t>
                      </a:r>
                      <a:endParaRPr lang="zh-CN" sz="1500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23.21 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23.46 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rgbClr val="00B0F0"/>
                          </a:solidFill>
                          <a:effectLst/>
                        </a:rPr>
                        <a:t>24.32 </a:t>
                      </a:r>
                      <a:endParaRPr lang="zh-CN" sz="1500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578" marR="95578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336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23800" y="1965849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682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并行</a:t>
                </a:r>
                <a:r>
                  <a:rPr lang="en-US" altLang="zh-CN" dirty="0" smtClean="0"/>
                  <a:t>KMC</a:t>
                </a:r>
                <a:r>
                  <a:rPr lang="zh-CN" altLang="en-US" dirty="0" smtClean="0"/>
                  <a:t>程序：</a:t>
                </a:r>
                <a:endParaRPr lang="en-US" altLang="zh-CN" dirty="0" smtClean="0"/>
              </a:p>
              <a:p>
                <a:pPr marL="749808" lvl="1" indent="-457200"/>
                <a:r>
                  <a:rPr lang="zh-CN" altLang="en-US" dirty="0" smtClean="0"/>
                  <a:t>要能应用于我们的问题</a:t>
                </a:r>
                <a:endParaRPr lang="en-US" altLang="zh-CN" dirty="0" smtClean="0"/>
              </a:p>
              <a:p>
                <a:pPr marL="749808" lvl="1" indent="-457200"/>
                <a:r>
                  <a:rPr lang="zh-CN" altLang="en-US" dirty="0" smtClean="0"/>
                  <a:t>要能达到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 smtClean="0"/>
                  <a:t>原子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秒量级</a:t>
                </a:r>
                <a:endParaRPr lang="en-US" altLang="zh-CN" dirty="0" smtClean="0"/>
              </a:p>
              <a:p>
                <a:pPr marL="749808" lvl="1" indent="-457200"/>
                <a:r>
                  <a:rPr lang="zh-CN" altLang="en-US" dirty="0" smtClean="0"/>
                  <a:t>要能准确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希望</a:t>
                </a:r>
                <a:r>
                  <a:rPr lang="en-US" altLang="zh-CN" dirty="0" smtClean="0"/>
                  <a:t>MD</a:t>
                </a:r>
                <a:r>
                  <a:rPr lang="zh-CN" altLang="en-US" dirty="0" smtClean="0"/>
                  <a:t>方法和</a:t>
                </a:r>
                <a:r>
                  <a:rPr lang="en-US" altLang="zh-CN" dirty="0" smtClean="0"/>
                  <a:t>KMC</a:t>
                </a:r>
                <a:r>
                  <a:rPr lang="zh-CN" altLang="en-US" dirty="0" smtClean="0"/>
                  <a:t>方法能够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结合</a:t>
                </a:r>
                <a:r>
                  <a:rPr lang="zh-CN" altLang="en-US" dirty="0" smtClean="0"/>
                  <a:t>起来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SPPARKS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通信</a:t>
                </a:r>
                <a:r>
                  <a:rPr lang="zh-CN" altLang="en-US" dirty="0" smtClean="0"/>
                  <a:t>优化（周宇世强）</a:t>
                </a:r>
                <a:endParaRPr lang="en-US" altLang="zh-CN" dirty="0"/>
              </a:p>
              <a:p>
                <a:pPr marL="749808" lvl="1" indent="-457200"/>
                <a:r>
                  <a:rPr lang="zh-CN" altLang="en-US" dirty="0" smtClean="0"/>
                  <a:t>测试算例：铒晶格反应扩散模型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79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本次报告来源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  <a:r>
              <a:rPr lang="en-US" altLang="zh-CN" dirty="0"/>
              <a:t>(</a:t>
            </a:r>
            <a:r>
              <a:rPr lang="zh-CN" altLang="en-US" dirty="0"/>
              <a:t>周宇世强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KMC</a:t>
            </a:r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MPI</a:t>
            </a:r>
          </a:p>
          <a:p>
            <a:r>
              <a:rPr lang="en-US" altLang="zh-CN" dirty="0" smtClean="0"/>
              <a:t>SPPARKS</a:t>
            </a:r>
            <a:r>
              <a:rPr lang="zh-CN" altLang="en-US" dirty="0" smtClean="0"/>
              <a:t>报告及程序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679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Monte Carlo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MC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解释：</a:t>
            </a:r>
            <a:r>
              <a:rPr lang="zh-CN" altLang="en-US" dirty="0" smtClean="0">
                <a:solidFill>
                  <a:srgbClr val="00B0F0"/>
                </a:solidFill>
              </a:rPr>
              <a:t>采样</a:t>
            </a:r>
            <a:r>
              <a:rPr lang="zh-CN" altLang="en-US" dirty="0" smtClean="0"/>
              <a:t>增多时，结果会趋于精确。</a:t>
            </a:r>
            <a:endParaRPr lang="en-US" altLang="zh-CN" dirty="0" smtClean="0"/>
          </a:p>
          <a:p>
            <a:r>
              <a:rPr lang="zh-CN" altLang="en-US" dirty="0" smtClean="0"/>
              <a:t>关键：随机数（采样），步数（增多），模型（趋于精确）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pic>
        <p:nvPicPr>
          <p:cNvPr id="1028" name="Picture 4" descr="http://secant.cs.purdue.edu/_media/cs190c:montecarlopimod_gr_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26" y="2491634"/>
            <a:ext cx="3491363" cy="34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51566" y="3004092"/>
                <a:ext cx="2182008" cy="194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扇形面积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: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方形面积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红点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: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所有点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: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:1</m:t>
                      </m:r>
                    </m:oMath>
                  </m:oMathPara>
                </a14:m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566" y="3004092"/>
                <a:ext cx="2182008" cy="1947969"/>
              </a:xfrm>
              <a:prstGeom prst="rect">
                <a:avLst/>
              </a:prstGeom>
              <a:blipFill rotWithShape="0">
                <a:blip r:embed="rId4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998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Kinetic Monte Carlo(</a:t>
            </a:r>
            <a:r>
              <a:rPr lang="en-US" altLang="zh-CN" dirty="0" smtClean="0">
                <a:solidFill>
                  <a:srgbClr val="00B050"/>
                </a:solidFill>
              </a:rPr>
              <a:t>KMC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314450"/>
            <a:ext cx="7543801" cy="1750967"/>
          </a:xfrm>
        </p:spPr>
        <p:txBody>
          <a:bodyPr/>
          <a:lstStyle/>
          <a:p>
            <a:r>
              <a:rPr lang="zh-CN" altLang="en-US" dirty="0" smtClean="0"/>
              <a:t>解释：明确地加入</a:t>
            </a:r>
            <a:r>
              <a:rPr lang="zh-CN" altLang="en-US" dirty="0" smtClean="0">
                <a:solidFill>
                  <a:srgbClr val="00B0F0"/>
                </a:solidFill>
              </a:rPr>
              <a:t>时间</a:t>
            </a:r>
            <a:r>
              <a:rPr lang="zh-CN" altLang="en-US" dirty="0" smtClean="0"/>
              <a:t>，每个时刻都采样。</a:t>
            </a:r>
            <a:endParaRPr lang="en-US" altLang="zh-CN" dirty="0" smtClean="0"/>
          </a:p>
          <a:p>
            <a:r>
              <a:rPr lang="zh-CN" altLang="en-US" dirty="0" smtClean="0"/>
              <a:t>关键：随机数（采样），步数（时间），模型（</a:t>
            </a:r>
            <a:r>
              <a:rPr lang="en-US" altLang="zh-CN" dirty="0" smtClean="0">
                <a:solidFill>
                  <a:srgbClr val="00B0F0"/>
                </a:solidFill>
              </a:rPr>
              <a:t>Markov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Markov</a:t>
            </a:r>
            <a:r>
              <a:rPr lang="zh-CN" altLang="en-US" dirty="0" smtClean="0"/>
              <a:t>链的例子：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Catch Me</a:t>
            </a:r>
            <a:r>
              <a:rPr lang="zh-CN" altLang="en-US" dirty="0" smtClean="0">
                <a:solidFill>
                  <a:srgbClr val="00B0F0"/>
                </a:solidFill>
              </a:rPr>
              <a:t>（演示）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箭头连接符 5"/>
          <p:cNvCxnSpPr>
            <a:endCxn id="7" idx="1"/>
          </p:cNvCxnSpPr>
          <p:nvPr/>
        </p:nvCxnSpPr>
        <p:spPr>
          <a:xfrm>
            <a:off x="6897189" y="2055223"/>
            <a:ext cx="539931" cy="319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437120" y="22206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区别在这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766310" y="3280811"/>
            <a:ext cx="3600450" cy="2562225"/>
            <a:chOff x="4766310" y="3280811"/>
            <a:chExt cx="3600450" cy="25622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6310" y="3280811"/>
              <a:ext cx="3600450" cy="256222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950926" y="33461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22959" y="3530809"/>
                <a:ext cx="4089036" cy="2336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理解一：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𝑗𝑢𝑚𝑝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groupCh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 smtClean="0">
                  <a:solidFill>
                    <a:srgbClr val="00B0F0"/>
                  </a:solidFill>
                </a:endParaRPr>
              </a:p>
              <a:p>
                <a:r>
                  <a:rPr lang="zh-CN" altLang="en-US" sz="2000" dirty="0" smtClean="0"/>
                  <a:t>理解二：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𝑗𝑢𝑚𝑝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𝑠𝑡𝑎𝑦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    </m:t>
                        </m:r>
                      </m:e>
                    </m:groupCh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𝑗𝑢𝑚𝑝</m:t>
                    </m:r>
                  </m:oMath>
                </a14:m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𝑗𝑢𝑚𝑝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𝑒𝑣𝑒𝑛𝑡</m:t>
                      </m:r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平均逗留时间：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zh-CN" sz="2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530809"/>
                <a:ext cx="4089036" cy="2336986"/>
              </a:xfrm>
              <a:prstGeom prst="rect">
                <a:avLst/>
              </a:prstGeom>
              <a:blipFill rotWithShape="0">
                <a:blip r:embed="rId4"/>
                <a:stretch>
                  <a:fillRect l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378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另一个例子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缺陷演化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208652"/>
            <a:ext cx="6967539" cy="51120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12762" y="12086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白：空位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黑：原子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11680" y="3396344"/>
                <a:ext cx="333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" y="3396344"/>
                <a:ext cx="33374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321442" y="339634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42" y="3396343"/>
                <a:ext cx="515910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711945" y="3396342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45" y="3396342"/>
                <a:ext cx="515910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011680" y="6012878"/>
                <a:ext cx="515910" cy="310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" y="6012878"/>
                <a:ext cx="515910" cy="31015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36905" y="6012878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05" y="6012878"/>
                <a:ext cx="515910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711945" y="6004168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45" y="6004168"/>
                <a:ext cx="515910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763620" y="33655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唯一区别？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626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反应倾向，速率常数，发生几率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是什么决定每一步往哪个方向跳</a:t>
                </a:r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𝑗𝑢𝑚𝑝</m:t>
                    </m:r>
                  </m:oMath>
                </a14:m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？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或者，是什么决定每一步选哪个事件</a:t>
                </a:r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𝑒𝑣𝑒𝑛𝑡</m:t>
                    </m:r>
                  </m:oMath>
                </a14:m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？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答</a:t>
                </a:r>
                <a:r>
                  <a:rPr lang="zh-CN" altLang="en-US" dirty="0" smtClean="0"/>
                  <a:t>：反应倾向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𝑝𝑟𝑜𝑝𝑒𝑛𝑠𝑖𝑡𝑦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速率</a:t>
                </a:r>
                <a:r>
                  <a:rPr lang="zh-CN" altLang="en-US" dirty="0" smtClean="0"/>
                  <a:t>常数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23" t="-1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组合 93"/>
          <p:cNvGrpSpPr/>
          <p:nvPr/>
        </p:nvGrpSpPr>
        <p:grpSpPr>
          <a:xfrm>
            <a:off x="741432" y="5373282"/>
            <a:ext cx="3850715" cy="539845"/>
            <a:chOff x="741432" y="5373282"/>
            <a:chExt cx="3850715" cy="539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884343" y="5521385"/>
                  <a:ext cx="709168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3" y="5521385"/>
                  <a:ext cx="709168" cy="39158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1598643" y="5521225"/>
                  <a:ext cx="821379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643" y="5521225"/>
                  <a:ext cx="821379" cy="39190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448837" y="5521802"/>
                  <a:ext cx="59439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837" y="5521802"/>
                  <a:ext cx="594393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3412073" y="5521490"/>
                  <a:ext cx="83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073" y="5521490"/>
                  <a:ext cx="83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组合 92"/>
            <p:cNvGrpSpPr/>
            <p:nvPr/>
          </p:nvGrpSpPr>
          <p:grpSpPr>
            <a:xfrm>
              <a:off x="741432" y="5373282"/>
              <a:ext cx="3850715" cy="343894"/>
              <a:chOff x="741432" y="5373282"/>
              <a:chExt cx="3850715" cy="34389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884831" y="5617028"/>
                <a:ext cx="3584666" cy="100148"/>
                <a:chOff x="884831" y="5617028"/>
                <a:chExt cx="3584666" cy="100148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884831" y="5617028"/>
                  <a:ext cx="35846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1602370" y="5625738"/>
                  <a:ext cx="0" cy="78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2350588" y="5638799"/>
                  <a:ext cx="0" cy="78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130002" y="5638799"/>
                  <a:ext cx="0" cy="78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897885" y="5630090"/>
                  <a:ext cx="0" cy="78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4457335" y="5621383"/>
                  <a:ext cx="0" cy="78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/>
              <p:cNvSpPr txBox="1"/>
              <p:nvPr/>
            </p:nvSpPr>
            <p:spPr>
              <a:xfrm>
                <a:off x="741432" y="537328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0</a:t>
                </a:r>
                <a:endParaRPr lang="zh-CN" altLang="en-US" sz="1200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57265" y="5381991"/>
                <a:ext cx="3866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Cambria Math" panose="02040503050406030204" pitchFamily="18" charset="0"/>
                  </a:rPr>
                  <a:t>0.4</a:t>
                </a:r>
                <a:endParaRPr lang="en-US" altLang="zh-CN" sz="1200" b="0" dirty="0" smtClean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400189" y="5381991"/>
                <a:ext cx="3866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Cambria Math" panose="02040503050406030204" pitchFamily="18" charset="0"/>
                  </a:rPr>
                  <a:t>0.2</a:t>
                </a:r>
                <a:endParaRPr lang="en-US" altLang="zh-CN" sz="1200" b="0" dirty="0" smtClean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914341" y="5373282"/>
                <a:ext cx="3866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Cambria Math" panose="02040503050406030204" pitchFamily="18" charset="0"/>
                  </a:rPr>
                  <a:t>0.6</a:t>
                </a:r>
                <a:endParaRPr lang="en-US" altLang="zh-CN" sz="1200" b="0" dirty="0" smtClean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322522" y="5373282"/>
                <a:ext cx="2696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Cambria Math" panose="02040503050406030204" pitchFamily="18" charset="0"/>
                  </a:rPr>
                  <a:t>1</a:t>
                </a:r>
                <a:endParaRPr lang="en-US" altLang="zh-CN" sz="1200" b="0" dirty="0" smtClean="0">
                  <a:latin typeface="Cambria Math" panose="020405030504060302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031429" y="4397761"/>
                <a:ext cx="1436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=0.852…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429" y="4397761"/>
                <a:ext cx="14368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/>
          <p:nvPr/>
        </p:nvCxnSpPr>
        <p:spPr>
          <a:xfrm>
            <a:off x="3245551" y="4719324"/>
            <a:ext cx="716071" cy="897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822959" y="4653460"/>
                <a:ext cx="1858779" cy="496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往下几率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653460"/>
                <a:ext cx="1858779" cy="496867"/>
              </a:xfrm>
              <a:prstGeom prst="rect">
                <a:avLst/>
              </a:prstGeom>
              <a:blipFill rotWithShape="0">
                <a:blip r:embed="rId9"/>
                <a:stretch>
                  <a:fillRect l="-2623" t="-3659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连接符 51"/>
          <p:cNvCxnSpPr/>
          <p:nvPr/>
        </p:nvCxnSpPr>
        <p:spPr>
          <a:xfrm>
            <a:off x="822959" y="2647406"/>
            <a:ext cx="7543801" cy="0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448800" y="3096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782093" y="3306869"/>
            <a:ext cx="3600450" cy="2562225"/>
            <a:chOff x="4782093" y="3306869"/>
            <a:chExt cx="3600450" cy="256222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82093" y="3306869"/>
              <a:ext cx="3600450" cy="2562225"/>
              <a:chOff x="4782093" y="3306869"/>
              <a:chExt cx="3600450" cy="2562225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82093" y="3306869"/>
                <a:ext cx="3600450" cy="2562225"/>
              </a:xfrm>
              <a:prstGeom prst="rect">
                <a:avLst/>
              </a:prstGeom>
            </p:spPr>
          </p:pic>
          <p:cxnSp>
            <p:nvCxnSpPr>
              <p:cNvPr id="7" name="直接箭头连接符 6"/>
              <p:cNvCxnSpPr/>
              <p:nvPr/>
            </p:nvCxnSpPr>
            <p:spPr>
              <a:xfrm>
                <a:off x="6860720" y="4397761"/>
                <a:ext cx="41801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6503941" y="3839898"/>
                <a:ext cx="0" cy="32221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>
                <a:off x="5711189" y="4397761"/>
                <a:ext cx="45311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6503941" y="4587981"/>
                <a:ext cx="0" cy="39325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7278732" y="4213095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0.2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251307" y="3474324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0.2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166286" y="4213095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0.2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251307" y="503776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0.4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7968298" y="33896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 hidden="1"/>
          <p:cNvGrpSpPr/>
          <p:nvPr/>
        </p:nvGrpSpPr>
        <p:grpSpPr>
          <a:xfrm>
            <a:off x="540825" y="3116648"/>
            <a:ext cx="3600450" cy="2562225"/>
            <a:chOff x="546053" y="3273630"/>
            <a:chExt cx="3600450" cy="2562225"/>
          </a:xfrm>
        </p:grpSpPr>
        <p:grpSp>
          <p:nvGrpSpPr>
            <p:cNvPr id="84" name="组合 83"/>
            <p:cNvGrpSpPr/>
            <p:nvPr/>
          </p:nvGrpSpPr>
          <p:grpSpPr>
            <a:xfrm>
              <a:off x="546053" y="3273630"/>
              <a:ext cx="3600450" cy="2562225"/>
              <a:chOff x="4934493" y="3459269"/>
              <a:chExt cx="3600450" cy="2562225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934493" y="3459269"/>
                <a:ext cx="3600450" cy="2562225"/>
                <a:chOff x="4934493" y="3459269"/>
                <a:chExt cx="3600450" cy="2562225"/>
              </a:xfrm>
            </p:grpSpPr>
            <p:grpSp>
              <p:nvGrpSpPr>
                <p:cNvPr id="69" name="组合 68"/>
                <p:cNvGrpSpPr/>
                <p:nvPr/>
              </p:nvGrpSpPr>
              <p:grpSpPr>
                <a:xfrm>
                  <a:off x="4934493" y="3459269"/>
                  <a:ext cx="3600450" cy="2562225"/>
                  <a:chOff x="4782093" y="3306869"/>
                  <a:chExt cx="3600450" cy="2562225"/>
                </a:xfrm>
              </p:grpSpPr>
              <p:pic>
                <p:nvPicPr>
                  <p:cNvPr id="70" name="图片 69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782093" y="3306869"/>
                    <a:ext cx="3600450" cy="2562225"/>
                  </a:xfrm>
                  <a:prstGeom prst="rect">
                    <a:avLst/>
                  </a:prstGeom>
                </p:spPr>
              </p:pic>
              <p:cxnSp>
                <p:nvCxnSpPr>
                  <p:cNvPr id="71" name="直接箭头连接符 70"/>
                  <p:cNvCxnSpPr/>
                  <p:nvPr/>
                </p:nvCxnSpPr>
                <p:spPr>
                  <a:xfrm>
                    <a:off x="6860720" y="4397761"/>
                    <a:ext cx="41801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箭头连接符 71"/>
                  <p:cNvCxnSpPr/>
                  <p:nvPr/>
                </p:nvCxnSpPr>
                <p:spPr>
                  <a:xfrm flipV="1">
                    <a:off x="6503941" y="3839898"/>
                    <a:ext cx="0" cy="322218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箭头连接符 72"/>
                  <p:cNvCxnSpPr/>
                  <p:nvPr/>
                </p:nvCxnSpPr>
                <p:spPr>
                  <a:xfrm flipH="1">
                    <a:off x="5711189" y="4397761"/>
                    <a:ext cx="453117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箭头连接符 73"/>
                  <p:cNvCxnSpPr/>
                  <p:nvPr/>
                </p:nvCxnSpPr>
                <p:spPr>
                  <a:xfrm>
                    <a:off x="6503941" y="4587981"/>
                    <a:ext cx="0" cy="393254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7278732" y="4213095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0.2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6251307" y="3474324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0.2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5166286" y="4213095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0.2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6251307" y="50377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0.4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6940423" y="5341390"/>
                      <a:ext cx="15084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=0.852…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文本框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0423" y="5341390"/>
                      <a:ext cx="1508425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1" name="直接箭头连接符 80"/>
                <p:cNvCxnSpPr/>
                <p:nvPr/>
              </p:nvCxnSpPr>
              <p:spPr>
                <a:xfrm flipH="1" flipV="1">
                  <a:off x="6843982" y="4981235"/>
                  <a:ext cx="687383" cy="4007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/>
              <p:cNvSpPr txBox="1"/>
              <p:nvPr/>
            </p:nvSpPr>
            <p:spPr>
              <a:xfrm>
                <a:off x="8117525" y="353060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2496246" y="5447605"/>
                  <a:ext cx="1641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246" y="5447605"/>
                  <a:ext cx="164166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861366" y="2702648"/>
                <a:ext cx="3401037" cy="165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00B0F0"/>
                  </a:buClr>
                </a:pPr>
                <a:endParaRPr lang="en-US" altLang="zh-CN" sz="2000" dirty="0" smtClean="0"/>
              </a:p>
              <a:p>
                <a:pPr>
                  <a:buClr>
                    <a:srgbClr val="00B0F0"/>
                  </a:buClr>
                </a:pP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方向各一个</a:t>
                </a:r>
                <a:r>
                  <a:rPr lang="zh-CN" altLang="en-US" sz="2000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速率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0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000" b="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朝哪边更可能？</a:t>
                </a:r>
                <a:endParaRPr lang="en-US" altLang="zh-CN" sz="2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66" y="2702648"/>
                <a:ext cx="3401037" cy="1656159"/>
              </a:xfrm>
              <a:prstGeom prst="rect">
                <a:avLst/>
              </a:prstGeom>
              <a:blipFill rotWithShape="0">
                <a:blip r:embed="rId13"/>
                <a:stretch>
                  <a:fillRect l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786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串行的</a:t>
            </a:r>
            <a:r>
              <a:rPr lang="en-US" altLang="zh-CN" dirty="0" smtClean="0"/>
              <a:t>KMC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Do Loop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384048" lvl="2" indent="0">
                  <a:buNone/>
                </a:pP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Calculate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384048" lvl="2" indent="0">
                  <a:buNone/>
                </a:pP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Choose</a:t>
                </a:r>
                <a:r>
                  <a:rPr lang="en-US" altLang="zh-CN" sz="2000" dirty="0" smtClean="0"/>
                  <a:t> Direction &amp; Time</a:t>
                </a:r>
              </a:p>
              <a:p>
                <a:pPr marL="384048" lvl="2" indent="0">
                  <a:buNone/>
                </a:pP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Jump</a:t>
                </a:r>
                <a:r>
                  <a:rPr lang="en-US" altLang="zh-CN" sz="2000" dirty="0" smtClean="0"/>
                  <a:t>(or Event</a:t>
                </a:r>
                <a:r>
                  <a:rPr lang="en-US" altLang="zh-CN" sz="1600" dirty="0" smtClean="0"/>
                  <a:t>)</a:t>
                </a:r>
              </a:p>
              <a:p>
                <a:r>
                  <a:rPr lang="en-US" altLang="zh-CN" dirty="0" smtClean="0"/>
                  <a:t>End Loop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32073"/>
            <a:ext cx="5013960" cy="35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10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楷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462</TotalTime>
  <Words>1077</Words>
  <Application>Microsoft Office PowerPoint</Application>
  <PresentationFormat>全屏显示(4:3)</PresentationFormat>
  <Paragraphs>284</Paragraphs>
  <Slides>26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HDOfficeLightV0</vt:lpstr>
      <vt:lpstr>回顾</vt:lpstr>
      <vt:lpstr>SPPARKS的通信优化</vt:lpstr>
      <vt:lpstr>思路</vt:lpstr>
      <vt:lpstr>目录</vt:lpstr>
      <vt:lpstr>本次报告来源</vt:lpstr>
      <vt:lpstr>Monte Carlo方法(MC)</vt:lpstr>
      <vt:lpstr>Kinetic Monte Carlo(KMC)</vt:lpstr>
      <vt:lpstr>另一个例子(缺陷演化) </vt:lpstr>
      <vt:lpstr>反应倾向，速率常数，发生几率</vt:lpstr>
      <vt:lpstr>串行的KMC</vt:lpstr>
      <vt:lpstr>SPPARKS（并行KMC算法）</vt:lpstr>
      <vt:lpstr>SPPARKS（并行KMC算法）</vt:lpstr>
      <vt:lpstr>SPPARKS（并行KMC算法）</vt:lpstr>
      <vt:lpstr>SPPARKS（并行KMC算法）</vt:lpstr>
      <vt:lpstr>SPPARKS（问题）</vt:lpstr>
      <vt:lpstr>SPPARKS（羊肉串效应）</vt:lpstr>
      <vt:lpstr>SPPARKS（问题）</vt:lpstr>
      <vt:lpstr>SPPARKS（sectoring算法）</vt:lpstr>
      <vt:lpstr>合并通信（通信优化）</vt:lpstr>
      <vt:lpstr>合并通信（通信优化）</vt:lpstr>
      <vt:lpstr>3维合并通信（通信优化） </vt:lpstr>
      <vt:lpstr>集合通信 Collective Communication</vt:lpstr>
      <vt:lpstr>邻居集合通信（通信调度优化） Neighborhood Collective Communication</vt:lpstr>
      <vt:lpstr>测试</vt:lpstr>
      <vt:lpstr>运行时间（实验结果）</vt:lpstr>
      <vt:lpstr>可扩展性（实验结果）</vt:lpstr>
      <vt:lpstr>PowerPoint 演示文稿</vt:lpstr>
    </vt:vector>
  </TitlesOfParts>
  <Company>USTB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并行KMC的通信优化</dc:title>
  <dc:creator>汪岸</dc:creator>
  <cp:lastModifiedBy>汪岸</cp:lastModifiedBy>
  <cp:revision>88</cp:revision>
  <dcterms:created xsi:type="dcterms:W3CDTF">2015-12-08T12:22:20Z</dcterms:created>
  <dcterms:modified xsi:type="dcterms:W3CDTF">2015-12-23T12:02:05Z</dcterms:modified>
</cp:coreProperties>
</file>